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4"/>
    <p:sldMasterId id="2147483680" r:id="rId5"/>
    <p:sldMasterId id="2147483697" r:id="rId6"/>
    <p:sldMasterId id="2147483712" r:id="rId7"/>
    <p:sldMasterId id="2147483726" r:id="rId8"/>
  </p:sldMasterIdLst>
  <p:notesMasterIdLst>
    <p:notesMasterId r:id="rId55"/>
  </p:notesMasterIdLst>
  <p:handoutMasterIdLst>
    <p:handoutMasterId r:id="rId56"/>
  </p:handoutMasterIdLst>
  <p:sldIdLst>
    <p:sldId id="1893" r:id="rId9"/>
    <p:sldId id="290" r:id="rId10"/>
    <p:sldId id="313" r:id="rId11"/>
    <p:sldId id="2696" r:id="rId12"/>
    <p:sldId id="488" r:id="rId13"/>
    <p:sldId id="308" r:id="rId14"/>
    <p:sldId id="2714" r:id="rId15"/>
    <p:sldId id="2753" r:id="rId16"/>
    <p:sldId id="2704" r:id="rId17"/>
    <p:sldId id="2715" r:id="rId18"/>
    <p:sldId id="2716" r:id="rId19"/>
    <p:sldId id="2717" r:id="rId20"/>
    <p:sldId id="2718" r:id="rId21"/>
    <p:sldId id="2742" r:id="rId22"/>
    <p:sldId id="2719" r:id="rId23"/>
    <p:sldId id="2720" r:id="rId24"/>
    <p:sldId id="2721" r:id="rId25"/>
    <p:sldId id="2722" r:id="rId26"/>
    <p:sldId id="2723" r:id="rId27"/>
    <p:sldId id="2724" r:id="rId28"/>
    <p:sldId id="2754" r:id="rId29"/>
    <p:sldId id="2707" r:id="rId30"/>
    <p:sldId id="2728" r:id="rId31"/>
    <p:sldId id="2747" r:id="rId32"/>
    <p:sldId id="2744" r:id="rId33"/>
    <p:sldId id="2729" r:id="rId34"/>
    <p:sldId id="2743" r:id="rId35"/>
    <p:sldId id="2730" r:id="rId36"/>
    <p:sldId id="2745" r:id="rId37"/>
    <p:sldId id="2741" r:id="rId38"/>
    <p:sldId id="2755" r:id="rId39"/>
    <p:sldId id="2708" r:id="rId40"/>
    <p:sldId id="2749" r:id="rId41"/>
    <p:sldId id="2750" r:id="rId42"/>
    <p:sldId id="2737" r:id="rId43"/>
    <p:sldId id="2752" r:id="rId44"/>
    <p:sldId id="2751" r:id="rId45"/>
    <p:sldId id="2738" r:id="rId46"/>
    <p:sldId id="2739" r:id="rId47"/>
    <p:sldId id="2756" r:id="rId48"/>
    <p:sldId id="2712" r:id="rId49"/>
    <p:sldId id="314" r:id="rId50"/>
    <p:sldId id="315" r:id="rId51"/>
    <p:sldId id="287" r:id="rId52"/>
    <p:sldId id="2548" r:id="rId53"/>
    <p:sldId id="293" r:id="rId54"/>
  </p:sldIdLst>
  <p:sldSz cx="12192000" cy="6858000"/>
  <p:notesSz cx="6797675" cy="9926638"/>
  <p:embeddedFontLst>
    <p:embeddedFont>
      <p:font typeface="Montserrat" panose="00000500000000000000" pitchFamily="2" charset="0"/>
      <p:regular r:id="rId57"/>
      <p:bold r:id="rId58"/>
      <p:italic r:id="rId59"/>
      <p:boldItalic r:id="rId60"/>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7AA48C7F-16F2-41B1-8925-F3748A1FFCA6}">
          <p14:sldIdLst>
            <p14:sldId id="1893"/>
            <p14:sldId id="290"/>
            <p14:sldId id="313"/>
            <p14:sldId id="2696"/>
            <p14:sldId id="488"/>
            <p14:sldId id="308"/>
            <p14:sldId id="2714"/>
            <p14:sldId id="2753"/>
            <p14:sldId id="2704"/>
            <p14:sldId id="2715"/>
            <p14:sldId id="2716"/>
            <p14:sldId id="2717"/>
            <p14:sldId id="2718"/>
            <p14:sldId id="2742"/>
            <p14:sldId id="2719"/>
            <p14:sldId id="2720"/>
            <p14:sldId id="2721"/>
            <p14:sldId id="2722"/>
            <p14:sldId id="2723"/>
            <p14:sldId id="2724"/>
            <p14:sldId id="2754"/>
            <p14:sldId id="2707"/>
            <p14:sldId id="2728"/>
            <p14:sldId id="2747"/>
            <p14:sldId id="2744"/>
            <p14:sldId id="2729"/>
            <p14:sldId id="2743"/>
            <p14:sldId id="2730"/>
            <p14:sldId id="2745"/>
            <p14:sldId id="2741"/>
            <p14:sldId id="2755"/>
            <p14:sldId id="2708"/>
            <p14:sldId id="2749"/>
            <p14:sldId id="2750"/>
            <p14:sldId id="2737"/>
            <p14:sldId id="2752"/>
            <p14:sldId id="2751"/>
            <p14:sldId id="2738"/>
            <p14:sldId id="2739"/>
            <p14:sldId id="2756"/>
            <p14:sldId id="2712"/>
            <p14:sldId id="314"/>
            <p14:sldId id="315"/>
            <p14:sldId id="287"/>
            <p14:sldId id="2548"/>
            <p14:sldId id="29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AE99804-C6EF-08F5-9D29-96DA79C453D6}" name="Elisabeth von der Heydt" initials="Ev" userId="S::heydt@stiftung-umweltenergierecht.de::9cf95544-cab2-4b69-8c9f-1eddeb2f3adb" providerId="AD"/>
  <p188:author id="{87903E06-7E4A-7C56-860E-C3ADEB124BFC}" name="Vincent Gronbach" initials="VG" userId="S::gronbach@stiftung-umweltenergierecht.de::0f110d19-1388-420f-bf40-e0ea4bba244b" providerId="AD"/>
  <p188:author id="{FBF5C12E-DA33-D1A5-B9D7-641FB23ED1ED}" name="Johannes Hilpert" initials="JH" userId="S::hilpert@stiftung-umweltenergierecht.de::7424a56a-8996-45f2-8314-6e55cf26c892" providerId="AD"/>
  <p188:author id="{D8485E47-D6D3-F3C4-6FB4-5163D9DD3B07}" name="Wieland Lehnert" initials="WL" userId="S::lehnert@stiftung-umweltenergierecht.de::be28a81c-4be7-4778-a5cf-f5064e73b331" providerId="AD"/>
  <p188:author id="{0CD0254E-87B4-29D0-EAAC-B0676A8FF166}" name="Markus Kahles" initials="MK" userId="S::kahles@stiftung-umweltenergierecht.de::83fa1845-4b13-4645-a3fe-3754a7194267" providerId="AD"/>
  <p188:author id="{95F16354-24CE-6BCD-DAEB-FF7444E353E6}" name="Maria Deutinger" initials="MD" userId="S::deutinger@stiftung-umweltenergierecht.de::803347d5-d37e-4eaf-8c1d-77b2173ef489" providerId="AD"/>
  <p188:author id="{FB3CE698-0A70-EF4E-AE72-CA170C3E04D8}" name="Johanna Kamm" initials="JK" userId="S::kamm@stiftung-umweltenergierecht.de::91f63fa8-b784-45b1-ad3b-73459b960c7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BE2"/>
    <a:srgbClr val="8ABD24"/>
    <a:srgbClr val="A7CE5B"/>
    <a:srgbClr val="002758"/>
    <a:srgbClr val="B6C4CD"/>
    <a:srgbClr val="C5DF92"/>
    <a:srgbClr val="DCEBBD"/>
    <a:srgbClr val="EA6852"/>
    <a:srgbClr val="99D5E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EC7DB3-5681-57A4-6B7A-BA55934065DF}" v="2" dt="2026-06-16T14:14:15.730"/>
    <p1510:client id="{C3BE3D5B-8D24-4583-8625-08BFD3A6F146}" v="1041" dt="2026-06-16T15:29:36.634"/>
    <p1510:client id="{D9F82BA6-59F7-48C7-97F6-9F4FA5DEA6B0}" v="168" dt="2026-06-16T13:49:22.578"/>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ittlere Formatvorlage 3 - Akz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Mittlere Formatvorlage 3 - Akz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notesMaster" Target="notesMasters/notesMaster1.xml"/><Relationship Id="rId63"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font" Target="fonts/font2.fntdata"/><Relationship Id="rId66"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presProps" Target="presProps.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handoutMaster" Target="handoutMasters/handoutMaster1.xml"/><Relationship Id="rId64"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font" Target="fonts/font3.fntdata"/><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font" Target="fonts/font1.fntdata"/><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font" Target="fonts/font4.fntdata"/><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E73CB0-01F1-4F53-87AD-A43ECC983265}"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de-DE"/>
        </a:p>
      </dgm:t>
    </dgm:pt>
    <dgm:pt modelId="{D6F97915-C1F1-409D-921C-F351A55B5CCD}">
      <dgm:prSet phldrT="[Text]"/>
      <dgm:spPr/>
      <dgm:t>
        <a:bodyPr/>
        <a:lstStyle/>
        <a:p>
          <a:r>
            <a:rPr lang="de-DE" sz="1300" b="1" dirty="0"/>
            <a:t>§ 17d Abs. 2 EnWG-E:</a:t>
          </a:r>
        </a:p>
        <a:p>
          <a:r>
            <a:rPr lang="de-DE" sz="1300" b="1" dirty="0"/>
            <a:t>Informationen im Internet (</a:t>
          </a:r>
          <a:r>
            <a:rPr lang="de-DE" sz="1300" b="1" u="sng" dirty="0"/>
            <a:t>vor</a:t>
          </a:r>
          <a:r>
            <a:rPr lang="de-DE" sz="1300" b="1" dirty="0"/>
            <a:t> Eingang Anschlussbegehren)</a:t>
          </a:r>
          <a:endParaRPr lang="de-DE" sz="1300" dirty="0"/>
        </a:p>
      </dgm:t>
    </dgm:pt>
    <dgm:pt modelId="{B61C4315-DF04-45AA-A751-FF5D925F79F2}" type="parTrans" cxnId="{1A74FD0D-972D-443E-B43C-9615AE895035}">
      <dgm:prSet/>
      <dgm:spPr/>
      <dgm:t>
        <a:bodyPr/>
        <a:lstStyle/>
        <a:p>
          <a:endParaRPr lang="de-DE"/>
        </a:p>
      </dgm:t>
    </dgm:pt>
    <dgm:pt modelId="{78228E49-5FF8-4521-B8FF-2B5D90419280}" type="sibTrans" cxnId="{1A74FD0D-972D-443E-B43C-9615AE895035}">
      <dgm:prSet/>
      <dgm:spPr/>
      <dgm:t>
        <a:bodyPr/>
        <a:lstStyle/>
        <a:p>
          <a:endParaRPr lang="de-DE"/>
        </a:p>
      </dgm:t>
    </dgm:pt>
    <dgm:pt modelId="{83DA96E6-9B7C-4349-B024-EF818BA6FFD9}">
      <dgm:prSet phldrT="[Text]" custT="1"/>
      <dgm:spPr/>
      <dgm:t>
        <a:bodyPr/>
        <a:lstStyle/>
        <a:p>
          <a:r>
            <a:rPr lang="de-DE" sz="1200" dirty="0"/>
            <a:t>NB müssen auf ihrer jeweiligen Internetseite </a:t>
          </a:r>
          <a:r>
            <a:rPr lang="de-DE" sz="1200" b="1" dirty="0"/>
            <a:t>allgemeine Informationen</a:t>
          </a:r>
          <a:r>
            <a:rPr lang="de-DE" sz="1200" dirty="0"/>
            <a:t> zum Netzanschluss bereitstellen:</a:t>
          </a:r>
        </a:p>
      </dgm:t>
    </dgm:pt>
    <dgm:pt modelId="{D9B8E49C-07D4-4370-BD6E-BD020421DBCD}" type="parTrans" cxnId="{5B1BD02F-759A-4312-A500-468214430B62}">
      <dgm:prSet/>
      <dgm:spPr/>
      <dgm:t>
        <a:bodyPr/>
        <a:lstStyle/>
        <a:p>
          <a:endParaRPr lang="de-DE"/>
        </a:p>
      </dgm:t>
    </dgm:pt>
    <dgm:pt modelId="{F92EC833-549E-4A52-8486-C9D31D8F9764}" type="sibTrans" cxnId="{5B1BD02F-759A-4312-A500-468214430B62}">
      <dgm:prSet/>
      <dgm:spPr/>
      <dgm:t>
        <a:bodyPr/>
        <a:lstStyle/>
        <a:p>
          <a:endParaRPr lang="de-DE"/>
        </a:p>
      </dgm:t>
    </dgm:pt>
    <dgm:pt modelId="{4FF34C1F-36EA-4933-B728-E71AE790C9C8}">
      <dgm:prSet phldrT="[Text]"/>
      <dgm:spPr/>
      <dgm:t>
        <a:bodyPr/>
        <a:lstStyle/>
        <a:p>
          <a:r>
            <a:rPr lang="de-DE" sz="1300" b="1" dirty="0"/>
            <a:t>§ 17d Abs. 3 EnWG:</a:t>
          </a:r>
        </a:p>
        <a:p>
          <a:r>
            <a:rPr lang="de-DE" sz="1300" b="1" dirty="0"/>
            <a:t>Informationen </a:t>
          </a:r>
          <a:r>
            <a:rPr lang="de-DE" sz="1300" b="1" u="sng" dirty="0"/>
            <a:t>bei</a:t>
          </a:r>
          <a:r>
            <a:rPr lang="de-DE" sz="1300" b="1" dirty="0"/>
            <a:t> Eingang des Anschlussbegehrens </a:t>
          </a:r>
          <a:endParaRPr lang="de-DE" sz="1300" dirty="0"/>
        </a:p>
      </dgm:t>
    </dgm:pt>
    <dgm:pt modelId="{DC3B9A7D-2BB7-4443-B8C1-0895AD2D9FE6}" type="parTrans" cxnId="{1F82511A-36E3-4D7E-BD50-55F21D3EF2FC}">
      <dgm:prSet/>
      <dgm:spPr/>
      <dgm:t>
        <a:bodyPr/>
        <a:lstStyle/>
        <a:p>
          <a:endParaRPr lang="de-DE"/>
        </a:p>
      </dgm:t>
    </dgm:pt>
    <dgm:pt modelId="{B4F12FC0-A20F-4AA4-A9FA-4E142AEED104}" type="sibTrans" cxnId="{1F82511A-36E3-4D7E-BD50-55F21D3EF2FC}">
      <dgm:prSet/>
      <dgm:spPr/>
      <dgm:t>
        <a:bodyPr/>
        <a:lstStyle/>
        <a:p>
          <a:endParaRPr lang="de-DE"/>
        </a:p>
      </dgm:t>
    </dgm:pt>
    <dgm:pt modelId="{F703DDF8-980D-42EF-8794-016A238E9872}">
      <dgm:prSet phldrT="[Text]" custT="1"/>
      <dgm:spPr/>
      <dgm:t>
        <a:bodyPr/>
        <a:lstStyle/>
        <a:p>
          <a:r>
            <a:rPr lang="de-DE" sz="1200" dirty="0"/>
            <a:t>NB müssen dem Netzanschlussbegehrenden </a:t>
          </a:r>
          <a:r>
            <a:rPr lang="de-DE" sz="1200" u="sng" dirty="0"/>
            <a:t>unverzüglich</a:t>
          </a:r>
          <a:r>
            <a:rPr lang="de-DE" sz="1200" dirty="0"/>
            <a:t> eine </a:t>
          </a:r>
          <a:r>
            <a:rPr lang="de-DE" sz="1200" b="1" dirty="0"/>
            <a:t>Eingangsbestätigung</a:t>
          </a:r>
          <a:r>
            <a:rPr lang="de-DE" sz="1200" dirty="0"/>
            <a:t> übermitteln</a:t>
          </a:r>
        </a:p>
      </dgm:t>
    </dgm:pt>
    <dgm:pt modelId="{E3E7CD40-8DAB-44E7-9909-A99951230BC9}" type="parTrans" cxnId="{6A75E3B8-B484-44E1-9F11-339A2858A4F9}">
      <dgm:prSet/>
      <dgm:spPr/>
      <dgm:t>
        <a:bodyPr/>
        <a:lstStyle/>
        <a:p>
          <a:endParaRPr lang="de-DE"/>
        </a:p>
      </dgm:t>
    </dgm:pt>
    <dgm:pt modelId="{1A1A0C55-1DF5-4E22-8EC8-5174458AB422}" type="sibTrans" cxnId="{6A75E3B8-B484-44E1-9F11-339A2858A4F9}">
      <dgm:prSet/>
      <dgm:spPr/>
      <dgm:t>
        <a:bodyPr/>
        <a:lstStyle/>
        <a:p>
          <a:endParaRPr lang="de-DE"/>
        </a:p>
      </dgm:t>
    </dgm:pt>
    <dgm:pt modelId="{C13CA9BF-C2D2-4616-B9F3-653BA72400A5}">
      <dgm:prSet phldrT="[Text]" custT="1"/>
      <dgm:spPr/>
      <dgm:t>
        <a:bodyPr/>
        <a:lstStyle/>
        <a:p>
          <a:r>
            <a:rPr lang="de-DE" sz="1200" b="1" dirty="0"/>
            <a:t>§ 17d Abs. 1 EnWG-E:</a:t>
          </a:r>
        </a:p>
        <a:p>
          <a:r>
            <a:rPr lang="de-DE" sz="1200" b="1" dirty="0"/>
            <a:t>Informationen </a:t>
          </a:r>
          <a:r>
            <a:rPr lang="de-DE" sz="1200" b="1" u="sng" dirty="0"/>
            <a:t>nach</a:t>
          </a:r>
          <a:r>
            <a:rPr lang="de-DE" sz="1200" b="1" dirty="0"/>
            <a:t> Eingang des Anschlussbegehrens</a:t>
          </a:r>
          <a:endParaRPr lang="de-DE" sz="1200" dirty="0"/>
        </a:p>
      </dgm:t>
    </dgm:pt>
    <dgm:pt modelId="{AA630BC3-3513-48FF-AA22-7AD0A0C7F3D9}" type="parTrans" cxnId="{ED571122-2BEC-49AE-A085-752C4A9E0832}">
      <dgm:prSet/>
      <dgm:spPr/>
      <dgm:t>
        <a:bodyPr/>
        <a:lstStyle/>
        <a:p>
          <a:endParaRPr lang="de-DE"/>
        </a:p>
      </dgm:t>
    </dgm:pt>
    <dgm:pt modelId="{37F1DE86-BC30-4D85-B54C-17797136504B}" type="sibTrans" cxnId="{ED571122-2BEC-49AE-A085-752C4A9E0832}">
      <dgm:prSet/>
      <dgm:spPr/>
      <dgm:t>
        <a:bodyPr/>
        <a:lstStyle/>
        <a:p>
          <a:endParaRPr lang="de-DE"/>
        </a:p>
      </dgm:t>
    </dgm:pt>
    <dgm:pt modelId="{2174D1E0-E330-49DE-AEA5-574D1009D038}">
      <dgm:prSet phldrT="[Text]" custT="1"/>
      <dgm:spPr/>
      <dgm:t>
        <a:bodyPr/>
        <a:lstStyle/>
        <a:p>
          <a:r>
            <a:rPr lang="de-DE" sz="1200" dirty="0"/>
            <a:t>NB hat Netzanschlussbegehrenden </a:t>
          </a:r>
          <a:r>
            <a:rPr lang="de-DE" sz="1200" b="1" u="sng" dirty="0"/>
            <a:t>innerhalb von drei Monaten</a:t>
          </a:r>
          <a:r>
            <a:rPr lang="de-DE" sz="1200" b="1" dirty="0"/>
            <a:t> </a:t>
          </a:r>
          <a:r>
            <a:rPr lang="de-DE" sz="1200" dirty="0"/>
            <a:t>„klare und transparente </a:t>
          </a:r>
          <a:r>
            <a:rPr lang="de-DE" sz="1200" b="1" dirty="0"/>
            <a:t>Informationen </a:t>
          </a:r>
          <a:r>
            <a:rPr lang="de-DE" sz="1200" b="0" dirty="0"/>
            <a:t>über den </a:t>
          </a:r>
          <a:r>
            <a:rPr lang="de-DE" sz="1200" b="1" dirty="0"/>
            <a:t>Status und die weitere Bearbeitung </a:t>
          </a:r>
          <a:r>
            <a:rPr lang="de-DE" sz="1200" dirty="0"/>
            <a:t>des Netzanschlussbegehrens zu übermitteln“</a:t>
          </a:r>
        </a:p>
      </dgm:t>
    </dgm:pt>
    <dgm:pt modelId="{F6A3F15C-4A0A-4CA2-AF4B-9D1DCCB25211}" type="parTrans" cxnId="{A885E692-8639-4864-ABCE-1975B872B3A9}">
      <dgm:prSet/>
      <dgm:spPr/>
      <dgm:t>
        <a:bodyPr/>
        <a:lstStyle/>
        <a:p>
          <a:endParaRPr lang="de-DE"/>
        </a:p>
      </dgm:t>
    </dgm:pt>
    <dgm:pt modelId="{C8C27E83-E438-43F6-B509-635A40091BA9}" type="sibTrans" cxnId="{A885E692-8639-4864-ABCE-1975B872B3A9}">
      <dgm:prSet/>
      <dgm:spPr/>
      <dgm:t>
        <a:bodyPr/>
        <a:lstStyle/>
        <a:p>
          <a:endParaRPr lang="de-DE"/>
        </a:p>
      </dgm:t>
    </dgm:pt>
    <dgm:pt modelId="{05205DB4-9196-4DCF-9555-C15C6ED7AE2A}">
      <dgm:prSet custT="1"/>
      <dgm:spPr/>
      <dgm:t>
        <a:bodyPr/>
        <a:lstStyle/>
        <a:p>
          <a:r>
            <a:rPr lang="de-DE" sz="1200"/>
            <a:t>Zu den Arbeitsschritten, in denen ein Netzanschlussbegehren bearbeitet wird</a:t>
          </a:r>
        </a:p>
      </dgm:t>
    </dgm:pt>
    <dgm:pt modelId="{09D338BD-BD8F-4C7C-AE7A-5A0E66C9041A}" type="parTrans" cxnId="{0AA12188-FA3F-4099-A286-EA5E2FE30AED}">
      <dgm:prSet/>
      <dgm:spPr/>
      <dgm:t>
        <a:bodyPr/>
        <a:lstStyle/>
        <a:p>
          <a:endParaRPr lang="de-DE"/>
        </a:p>
      </dgm:t>
    </dgm:pt>
    <dgm:pt modelId="{B55B038E-F2B3-48F1-B4C4-AFB53B48CBA4}" type="sibTrans" cxnId="{0AA12188-FA3F-4099-A286-EA5E2FE30AED}">
      <dgm:prSet/>
      <dgm:spPr/>
      <dgm:t>
        <a:bodyPr/>
        <a:lstStyle/>
        <a:p>
          <a:endParaRPr lang="de-DE"/>
        </a:p>
      </dgm:t>
    </dgm:pt>
    <dgm:pt modelId="{86EDD8F1-9B1F-430D-A959-51914EF57370}">
      <dgm:prSet custT="1"/>
      <dgm:spPr/>
      <dgm:t>
        <a:bodyPr/>
        <a:lstStyle/>
        <a:p>
          <a:r>
            <a:rPr lang="de-DE" sz="1200"/>
            <a:t>Zu den Informationen, die ein Netzanschlussbegehrender seinerseits dem NB zur Verfügung stellen muss, differenziert nach der jeweiligen Anlagenart</a:t>
          </a:r>
        </a:p>
      </dgm:t>
    </dgm:pt>
    <dgm:pt modelId="{ABB685E9-E6B8-4FEF-8712-64D2361B7B62}" type="parTrans" cxnId="{F7F08CE4-1673-4966-B43E-4E8F270774B1}">
      <dgm:prSet/>
      <dgm:spPr/>
      <dgm:t>
        <a:bodyPr/>
        <a:lstStyle/>
        <a:p>
          <a:endParaRPr lang="de-DE"/>
        </a:p>
      </dgm:t>
    </dgm:pt>
    <dgm:pt modelId="{6CA538EE-58E0-47E0-9980-5C66659D279F}" type="sibTrans" cxnId="{F7F08CE4-1673-4966-B43E-4E8F270774B1}">
      <dgm:prSet/>
      <dgm:spPr/>
      <dgm:t>
        <a:bodyPr/>
        <a:lstStyle/>
        <a:p>
          <a:endParaRPr lang="de-DE"/>
        </a:p>
      </dgm:t>
    </dgm:pt>
    <dgm:pt modelId="{49D4AB42-C0C9-4B9D-AB30-2C93A1FB49A1}">
      <dgm:prSet custT="1"/>
      <dgm:spPr/>
      <dgm:t>
        <a:bodyPr/>
        <a:lstStyle/>
        <a:p>
          <a:r>
            <a:rPr lang="de-DE" sz="1200"/>
            <a:t>Dient auch der Nachweisbarkeit und Überprüfbarkeit des Fristbeginns für die Status-Mittelungen nach § 17d Abs. 1 EnWG-E</a:t>
          </a:r>
        </a:p>
      </dgm:t>
    </dgm:pt>
    <dgm:pt modelId="{06EB6A27-0E5A-4838-AB75-48569B8CC77A}" type="parTrans" cxnId="{96CCD9B5-239F-4205-B62D-9AC9C7617DC8}">
      <dgm:prSet/>
      <dgm:spPr/>
      <dgm:t>
        <a:bodyPr/>
        <a:lstStyle/>
        <a:p>
          <a:endParaRPr lang="de-DE"/>
        </a:p>
      </dgm:t>
    </dgm:pt>
    <dgm:pt modelId="{F7E8EC4A-A2E5-4E07-A6EC-74792F225014}" type="sibTrans" cxnId="{96CCD9B5-239F-4205-B62D-9AC9C7617DC8}">
      <dgm:prSet/>
      <dgm:spPr/>
      <dgm:t>
        <a:bodyPr/>
        <a:lstStyle/>
        <a:p>
          <a:endParaRPr lang="de-DE"/>
        </a:p>
      </dgm:t>
    </dgm:pt>
    <dgm:pt modelId="{F022C6E0-22AA-48B3-AC3C-2B27B872C407}">
      <dgm:prSet custT="1"/>
      <dgm:spPr/>
      <dgm:t>
        <a:bodyPr/>
        <a:lstStyle/>
        <a:p>
          <a:r>
            <a:rPr lang="de-DE" sz="1200"/>
            <a:t>Kann innerhalb der drei Monate noch </a:t>
          </a:r>
          <a:r>
            <a:rPr lang="de-DE" sz="1200" b="1"/>
            <a:t>kein „Ergebnis“ </a:t>
          </a:r>
          <a:r>
            <a:rPr lang="de-DE" sz="1200"/>
            <a:t>mitgeteilt werden, hat VNB dem Anschlussbegehrenden </a:t>
          </a:r>
          <a:r>
            <a:rPr lang="de-DE" sz="1200" b="1" u="sng"/>
            <a:t>alle 3 Monate </a:t>
          </a:r>
          <a:r>
            <a:rPr lang="de-DE" sz="1200"/>
            <a:t>die „nach Satz 1 zu übermittelnden Informationen“ in aktualisierter Form zu übermitteln</a:t>
          </a:r>
        </a:p>
      </dgm:t>
    </dgm:pt>
    <dgm:pt modelId="{89A2AC5A-67E5-49DB-AC24-825D45C97FE5}" type="parTrans" cxnId="{91298561-9FB5-4959-B99C-97E1A98A17E6}">
      <dgm:prSet/>
      <dgm:spPr/>
      <dgm:t>
        <a:bodyPr/>
        <a:lstStyle/>
        <a:p>
          <a:endParaRPr lang="de-DE"/>
        </a:p>
      </dgm:t>
    </dgm:pt>
    <dgm:pt modelId="{DBBAAF33-5807-4026-B989-6DC002462E88}" type="sibTrans" cxnId="{91298561-9FB5-4959-B99C-97E1A98A17E6}">
      <dgm:prSet/>
      <dgm:spPr/>
      <dgm:t>
        <a:bodyPr/>
        <a:lstStyle/>
        <a:p>
          <a:endParaRPr lang="de-DE"/>
        </a:p>
      </dgm:t>
    </dgm:pt>
    <dgm:pt modelId="{7138F093-15FE-4FAA-8B38-0B8041F82768}">
      <dgm:prSet custT="1"/>
      <dgm:spPr/>
      <dgm:t>
        <a:bodyPr/>
        <a:lstStyle/>
        <a:p>
          <a:r>
            <a:rPr lang="de-DE" sz="1200"/>
            <a:t>Gemeint ist ein </a:t>
          </a:r>
          <a:r>
            <a:rPr lang="de-DE" sz="1200" b="1"/>
            <a:t>Status-Update</a:t>
          </a:r>
        </a:p>
      </dgm:t>
    </dgm:pt>
    <dgm:pt modelId="{FC835C78-8D18-4C78-BB3D-96FD244510FE}" type="parTrans" cxnId="{A519F489-B914-446B-A26A-9A9A9136E269}">
      <dgm:prSet/>
      <dgm:spPr/>
      <dgm:t>
        <a:bodyPr/>
        <a:lstStyle/>
        <a:p>
          <a:endParaRPr lang="de-DE"/>
        </a:p>
      </dgm:t>
    </dgm:pt>
    <dgm:pt modelId="{A8FEC0A0-A2D8-4A8F-8620-E08F2DDB32AF}" type="sibTrans" cxnId="{A519F489-B914-446B-A26A-9A9A9136E269}">
      <dgm:prSet/>
      <dgm:spPr/>
      <dgm:t>
        <a:bodyPr/>
        <a:lstStyle/>
        <a:p>
          <a:endParaRPr lang="de-DE"/>
        </a:p>
      </dgm:t>
    </dgm:pt>
    <dgm:pt modelId="{5CE2F655-E60E-4FA7-89DA-6058E4416D01}" type="pres">
      <dgm:prSet presAssocID="{A4E73CB0-01F1-4F53-87AD-A43ECC983265}" presName="Name0" presStyleCnt="0">
        <dgm:presLayoutVars>
          <dgm:dir/>
          <dgm:resizeHandles val="exact"/>
        </dgm:presLayoutVars>
      </dgm:prSet>
      <dgm:spPr/>
    </dgm:pt>
    <dgm:pt modelId="{18858F5A-AE96-4E71-BE2B-F0784D26CE08}" type="pres">
      <dgm:prSet presAssocID="{D6F97915-C1F1-409D-921C-F351A55B5CCD}" presName="node" presStyleLbl="node1" presStyleIdx="0" presStyleCnt="3">
        <dgm:presLayoutVars>
          <dgm:bulletEnabled val="1"/>
        </dgm:presLayoutVars>
      </dgm:prSet>
      <dgm:spPr/>
    </dgm:pt>
    <dgm:pt modelId="{DDE60065-AD8A-4E25-9E6D-6758CAE7EA6B}" type="pres">
      <dgm:prSet presAssocID="{78228E49-5FF8-4521-B8FF-2B5D90419280}" presName="sibTrans" presStyleCnt="0"/>
      <dgm:spPr/>
    </dgm:pt>
    <dgm:pt modelId="{4657A3EA-DF0C-4BC3-AD83-EC668DCCAF26}" type="pres">
      <dgm:prSet presAssocID="{4FF34C1F-36EA-4933-B728-E71AE790C9C8}" presName="node" presStyleLbl="node1" presStyleIdx="1" presStyleCnt="3">
        <dgm:presLayoutVars>
          <dgm:bulletEnabled val="1"/>
        </dgm:presLayoutVars>
      </dgm:prSet>
      <dgm:spPr/>
    </dgm:pt>
    <dgm:pt modelId="{82ABB21D-B7EA-4F23-8059-D56D4B8D31D3}" type="pres">
      <dgm:prSet presAssocID="{B4F12FC0-A20F-4AA4-A9FA-4E142AEED104}" presName="sibTrans" presStyleCnt="0"/>
      <dgm:spPr/>
    </dgm:pt>
    <dgm:pt modelId="{1BD5FCB2-932C-4D01-B045-94952E963B11}" type="pres">
      <dgm:prSet presAssocID="{C13CA9BF-C2D2-4616-B9F3-653BA72400A5}" presName="node" presStyleLbl="node1" presStyleIdx="2" presStyleCnt="3">
        <dgm:presLayoutVars>
          <dgm:bulletEnabled val="1"/>
        </dgm:presLayoutVars>
      </dgm:prSet>
      <dgm:spPr/>
    </dgm:pt>
  </dgm:ptLst>
  <dgm:cxnLst>
    <dgm:cxn modelId="{1A74FD0D-972D-443E-B43C-9615AE895035}" srcId="{A4E73CB0-01F1-4F53-87AD-A43ECC983265}" destId="{D6F97915-C1F1-409D-921C-F351A55B5CCD}" srcOrd="0" destOrd="0" parTransId="{B61C4315-DF04-45AA-A751-FF5D925F79F2}" sibTransId="{78228E49-5FF8-4521-B8FF-2B5D90419280}"/>
    <dgm:cxn modelId="{1F82511A-36E3-4D7E-BD50-55F21D3EF2FC}" srcId="{A4E73CB0-01F1-4F53-87AD-A43ECC983265}" destId="{4FF34C1F-36EA-4933-B728-E71AE790C9C8}" srcOrd="1" destOrd="0" parTransId="{DC3B9A7D-2BB7-4443-B8C1-0895AD2D9FE6}" sibTransId="{B4F12FC0-A20F-4AA4-A9FA-4E142AEED104}"/>
    <dgm:cxn modelId="{ED571122-2BEC-49AE-A085-752C4A9E0832}" srcId="{A4E73CB0-01F1-4F53-87AD-A43ECC983265}" destId="{C13CA9BF-C2D2-4616-B9F3-653BA72400A5}" srcOrd="2" destOrd="0" parTransId="{AA630BC3-3513-48FF-AA22-7AD0A0C7F3D9}" sibTransId="{37F1DE86-BC30-4D85-B54C-17797136504B}"/>
    <dgm:cxn modelId="{5B1BD02F-759A-4312-A500-468214430B62}" srcId="{D6F97915-C1F1-409D-921C-F351A55B5CCD}" destId="{83DA96E6-9B7C-4349-B024-EF818BA6FFD9}" srcOrd="0" destOrd="0" parTransId="{D9B8E49C-07D4-4370-BD6E-BD020421DBCD}" sibTransId="{F92EC833-549E-4A52-8486-C9D31D8F9764}"/>
    <dgm:cxn modelId="{91298561-9FB5-4959-B99C-97E1A98A17E6}" srcId="{C13CA9BF-C2D2-4616-B9F3-653BA72400A5}" destId="{F022C6E0-22AA-48B3-AC3C-2B27B872C407}" srcOrd="1" destOrd="0" parTransId="{89A2AC5A-67E5-49DB-AC24-825D45C97FE5}" sibTransId="{DBBAAF33-5807-4026-B989-6DC002462E88}"/>
    <dgm:cxn modelId="{44B90D63-C21A-4CE4-9673-52E4789108EC}" type="presOf" srcId="{86EDD8F1-9B1F-430D-A959-51914EF57370}" destId="{18858F5A-AE96-4E71-BE2B-F0784D26CE08}" srcOrd="0" destOrd="3" presId="urn:microsoft.com/office/officeart/2005/8/layout/hList6"/>
    <dgm:cxn modelId="{AD8C2667-651B-45BD-AA81-471D3CA60CC2}" type="presOf" srcId="{F022C6E0-22AA-48B3-AC3C-2B27B872C407}" destId="{1BD5FCB2-932C-4D01-B045-94952E963B11}" srcOrd="0" destOrd="2" presId="urn:microsoft.com/office/officeart/2005/8/layout/hList6"/>
    <dgm:cxn modelId="{6134F17F-127B-4F43-B1C0-738696FF9755}" type="presOf" srcId="{7138F093-15FE-4FAA-8B38-0B8041F82768}" destId="{1BD5FCB2-932C-4D01-B045-94952E963B11}" srcOrd="0" destOrd="3" presId="urn:microsoft.com/office/officeart/2005/8/layout/hList6"/>
    <dgm:cxn modelId="{162FCD83-3F70-4DDC-9E3D-4C0D34EA7C4A}" type="presOf" srcId="{4FF34C1F-36EA-4933-B728-E71AE790C9C8}" destId="{4657A3EA-DF0C-4BC3-AD83-EC668DCCAF26}" srcOrd="0" destOrd="0" presId="urn:microsoft.com/office/officeart/2005/8/layout/hList6"/>
    <dgm:cxn modelId="{0AA12188-FA3F-4099-A286-EA5E2FE30AED}" srcId="{83DA96E6-9B7C-4349-B024-EF818BA6FFD9}" destId="{05205DB4-9196-4DCF-9555-C15C6ED7AE2A}" srcOrd="0" destOrd="0" parTransId="{09D338BD-BD8F-4C7C-AE7A-5A0E66C9041A}" sibTransId="{B55B038E-F2B3-48F1-B4C4-AFB53B48CBA4}"/>
    <dgm:cxn modelId="{96B3F788-7482-483A-9F81-A2BA8E902D51}" type="presOf" srcId="{C13CA9BF-C2D2-4616-B9F3-653BA72400A5}" destId="{1BD5FCB2-932C-4D01-B045-94952E963B11}" srcOrd="0" destOrd="0" presId="urn:microsoft.com/office/officeart/2005/8/layout/hList6"/>
    <dgm:cxn modelId="{A519F489-B914-446B-A26A-9A9A9136E269}" srcId="{F022C6E0-22AA-48B3-AC3C-2B27B872C407}" destId="{7138F093-15FE-4FAA-8B38-0B8041F82768}" srcOrd="0" destOrd="0" parTransId="{FC835C78-8D18-4C78-BB3D-96FD244510FE}" sibTransId="{A8FEC0A0-A2D8-4A8F-8620-E08F2DDB32AF}"/>
    <dgm:cxn modelId="{A885E692-8639-4864-ABCE-1975B872B3A9}" srcId="{C13CA9BF-C2D2-4616-B9F3-653BA72400A5}" destId="{2174D1E0-E330-49DE-AEA5-574D1009D038}" srcOrd="0" destOrd="0" parTransId="{F6A3F15C-4A0A-4CA2-AF4B-9D1DCCB25211}" sibTransId="{C8C27E83-E438-43F6-B509-635A40091BA9}"/>
    <dgm:cxn modelId="{3F1C83A3-AD8F-4AF3-9A09-3CA92B4C7524}" type="presOf" srcId="{49D4AB42-C0C9-4B9D-AB30-2C93A1FB49A1}" destId="{4657A3EA-DF0C-4BC3-AD83-EC668DCCAF26}" srcOrd="0" destOrd="2" presId="urn:microsoft.com/office/officeart/2005/8/layout/hList6"/>
    <dgm:cxn modelId="{96CCD9B5-239F-4205-B62D-9AC9C7617DC8}" srcId="{4FF34C1F-36EA-4933-B728-E71AE790C9C8}" destId="{49D4AB42-C0C9-4B9D-AB30-2C93A1FB49A1}" srcOrd="1" destOrd="0" parTransId="{06EB6A27-0E5A-4838-AB75-48569B8CC77A}" sibTransId="{F7E8EC4A-A2E5-4E07-A6EC-74792F225014}"/>
    <dgm:cxn modelId="{6A75E3B8-B484-44E1-9F11-339A2858A4F9}" srcId="{4FF34C1F-36EA-4933-B728-E71AE790C9C8}" destId="{F703DDF8-980D-42EF-8794-016A238E9872}" srcOrd="0" destOrd="0" parTransId="{E3E7CD40-8DAB-44E7-9909-A99951230BC9}" sibTransId="{1A1A0C55-1DF5-4E22-8EC8-5174458AB422}"/>
    <dgm:cxn modelId="{409CD9C4-B899-4D42-ABD6-41D2D3B2DBCC}" type="presOf" srcId="{05205DB4-9196-4DCF-9555-C15C6ED7AE2A}" destId="{18858F5A-AE96-4E71-BE2B-F0784D26CE08}" srcOrd="0" destOrd="2" presId="urn:microsoft.com/office/officeart/2005/8/layout/hList6"/>
    <dgm:cxn modelId="{E6B074D0-4248-46AD-92B3-8A430DC2E447}" type="presOf" srcId="{A4E73CB0-01F1-4F53-87AD-A43ECC983265}" destId="{5CE2F655-E60E-4FA7-89DA-6058E4416D01}" srcOrd="0" destOrd="0" presId="urn:microsoft.com/office/officeart/2005/8/layout/hList6"/>
    <dgm:cxn modelId="{156FE3D9-71E0-40B5-8A3D-80E40D179293}" type="presOf" srcId="{2174D1E0-E330-49DE-AEA5-574D1009D038}" destId="{1BD5FCB2-932C-4D01-B045-94952E963B11}" srcOrd="0" destOrd="1" presId="urn:microsoft.com/office/officeart/2005/8/layout/hList6"/>
    <dgm:cxn modelId="{BE1D85E3-F6F0-42E9-A55C-2A6CE4303376}" type="presOf" srcId="{F703DDF8-980D-42EF-8794-016A238E9872}" destId="{4657A3EA-DF0C-4BC3-AD83-EC668DCCAF26}" srcOrd="0" destOrd="1" presId="urn:microsoft.com/office/officeart/2005/8/layout/hList6"/>
    <dgm:cxn modelId="{F7F08CE4-1673-4966-B43E-4E8F270774B1}" srcId="{83DA96E6-9B7C-4349-B024-EF818BA6FFD9}" destId="{86EDD8F1-9B1F-430D-A959-51914EF57370}" srcOrd="1" destOrd="0" parTransId="{ABB685E9-E6B8-4FEF-8712-64D2361B7B62}" sibTransId="{6CA538EE-58E0-47E0-9980-5C66659D279F}"/>
    <dgm:cxn modelId="{B073CDE8-0A8C-4924-8510-4A502D4EE257}" type="presOf" srcId="{83DA96E6-9B7C-4349-B024-EF818BA6FFD9}" destId="{18858F5A-AE96-4E71-BE2B-F0784D26CE08}" srcOrd="0" destOrd="1" presId="urn:microsoft.com/office/officeart/2005/8/layout/hList6"/>
    <dgm:cxn modelId="{9CB2F3FB-8FEA-4CFF-9D33-1F802DDEBD64}" type="presOf" srcId="{D6F97915-C1F1-409D-921C-F351A55B5CCD}" destId="{18858F5A-AE96-4E71-BE2B-F0784D26CE08}" srcOrd="0" destOrd="0" presId="urn:microsoft.com/office/officeart/2005/8/layout/hList6"/>
    <dgm:cxn modelId="{CAEF0ABF-987E-4538-8F4F-53240C3C53A7}" type="presParOf" srcId="{5CE2F655-E60E-4FA7-89DA-6058E4416D01}" destId="{18858F5A-AE96-4E71-BE2B-F0784D26CE08}" srcOrd="0" destOrd="0" presId="urn:microsoft.com/office/officeart/2005/8/layout/hList6"/>
    <dgm:cxn modelId="{1CF4EEED-DF7F-481A-B2F5-8501D59A2F9E}" type="presParOf" srcId="{5CE2F655-E60E-4FA7-89DA-6058E4416D01}" destId="{DDE60065-AD8A-4E25-9E6D-6758CAE7EA6B}" srcOrd="1" destOrd="0" presId="urn:microsoft.com/office/officeart/2005/8/layout/hList6"/>
    <dgm:cxn modelId="{DF400B3B-C1F8-40C8-BBEE-25064F83D7A3}" type="presParOf" srcId="{5CE2F655-E60E-4FA7-89DA-6058E4416D01}" destId="{4657A3EA-DF0C-4BC3-AD83-EC668DCCAF26}" srcOrd="2" destOrd="0" presId="urn:microsoft.com/office/officeart/2005/8/layout/hList6"/>
    <dgm:cxn modelId="{61232D24-1CCF-4E46-9334-6091C976CFCC}" type="presParOf" srcId="{5CE2F655-E60E-4FA7-89DA-6058E4416D01}" destId="{82ABB21D-B7EA-4F23-8059-D56D4B8D31D3}" srcOrd="3" destOrd="0" presId="urn:microsoft.com/office/officeart/2005/8/layout/hList6"/>
    <dgm:cxn modelId="{6D9CCE04-71CD-4E35-8C86-C87612336615}" type="presParOf" srcId="{5CE2F655-E60E-4FA7-89DA-6058E4416D01}" destId="{1BD5FCB2-932C-4D01-B045-94952E963B11}"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858F5A-AE96-4E71-BE2B-F0784D26CE08}">
      <dsp:nvSpPr>
        <dsp:cNvPr id="0" name=""/>
        <dsp:cNvSpPr/>
      </dsp:nvSpPr>
      <dsp:spPr>
        <a:xfrm rot="16200000">
          <a:off x="-606456" y="607739"/>
          <a:ext cx="4552950" cy="3337470"/>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200" bIns="0" numCol="1" spcCol="1270" anchor="t" anchorCtr="0">
          <a:noAutofit/>
        </a:bodyPr>
        <a:lstStyle/>
        <a:p>
          <a:pPr marL="0" lvl="0" indent="0" algn="l" defTabSz="577850">
            <a:lnSpc>
              <a:spcPct val="90000"/>
            </a:lnSpc>
            <a:spcBef>
              <a:spcPct val="0"/>
            </a:spcBef>
            <a:spcAft>
              <a:spcPct val="35000"/>
            </a:spcAft>
            <a:buNone/>
          </a:pPr>
          <a:r>
            <a:rPr lang="de-DE" sz="1300" b="1" kern="1200" dirty="0"/>
            <a:t>§ 17d Abs. 2 EnWG-E:</a:t>
          </a:r>
        </a:p>
        <a:p>
          <a:pPr marL="0" lvl="0" indent="0" algn="l" defTabSz="577850">
            <a:lnSpc>
              <a:spcPct val="90000"/>
            </a:lnSpc>
            <a:spcBef>
              <a:spcPct val="0"/>
            </a:spcBef>
            <a:spcAft>
              <a:spcPct val="35000"/>
            </a:spcAft>
            <a:buNone/>
          </a:pPr>
          <a:r>
            <a:rPr lang="de-DE" sz="1300" b="1" kern="1200" dirty="0"/>
            <a:t>Informationen im Internet (</a:t>
          </a:r>
          <a:r>
            <a:rPr lang="de-DE" sz="1300" b="1" u="sng" kern="1200" dirty="0"/>
            <a:t>vor</a:t>
          </a:r>
          <a:r>
            <a:rPr lang="de-DE" sz="1300" b="1" kern="1200" dirty="0"/>
            <a:t> Eingang Anschlussbegehren)</a:t>
          </a:r>
          <a:endParaRPr lang="de-DE" sz="1300" kern="1200" dirty="0"/>
        </a:p>
        <a:p>
          <a:pPr marL="114300" lvl="1" indent="-114300" algn="l" defTabSz="533400">
            <a:lnSpc>
              <a:spcPct val="90000"/>
            </a:lnSpc>
            <a:spcBef>
              <a:spcPct val="0"/>
            </a:spcBef>
            <a:spcAft>
              <a:spcPct val="15000"/>
            </a:spcAft>
            <a:buChar char="•"/>
          </a:pPr>
          <a:r>
            <a:rPr lang="de-DE" sz="1200" kern="1200" dirty="0"/>
            <a:t>NB müssen auf ihrer jeweiligen Internetseite </a:t>
          </a:r>
          <a:r>
            <a:rPr lang="de-DE" sz="1200" b="1" kern="1200" dirty="0"/>
            <a:t>allgemeine Informationen</a:t>
          </a:r>
          <a:r>
            <a:rPr lang="de-DE" sz="1200" kern="1200" dirty="0"/>
            <a:t> zum Netzanschluss bereitstellen:</a:t>
          </a:r>
        </a:p>
        <a:p>
          <a:pPr marL="228600" lvl="2" indent="-114300" algn="l" defTabSz="533400">
            <a:lnSpc>
              <a:spcPct val="90000"/>
            </a:lnSpc>
            <a:spcBef>
              <a:spcPct val="0"/>
            </a:spcBef>
            <a:spcAft>
              <a:spcPct val="15000"/>
            </a:spcAft>
            <a:buChar char="•"/>
          </a:pPr>
          <a:r>
            <a:rPr lang="de-DE" sz="1200" kern="1200"/>
            <a:t>Zu den Arbeitsschritten, in denen ein Netzanschlussbegehren bearbeitet wird</a:t>
          </a:r>
        </a:p>
        <a:p>
          <a:pPr marL="228600" lvl="2" indent="-114300" algn="l" defTabSz="533400">
            <a:lnSpc>
              <a:spcPct val="90000"/>
            </a:lnSpc>
            <a:spcBef>
              <a:spcPct val="0"/>
            </a:spcBef>
            <a:spcAft>
              <a:spcPct val="15000"/>
            </a:spcAft>
            <a:buChar char="•"/>
          </a:pPr>
          <a:r>
            <a:rPr lang="de-DE" sz="1200" kern="1200"/>
            <a:t>Zu den Informationen, die ein Netzanschlussbegehrender seinerseits dem NB zur Verfügung stellen muss, differenziert nach der jeweiligen Anlagenart</a:t>
          </a:r>
        </a:p>
      </dsp:txBody>
      <dsp:txXfrm rot="5400000">
        <a:off x="1284" y="910589"/>
        <a:ext cx="3337470" cy="2731770"/>
      </dsp:txXfrm>
    </dsp:sp>
    <dsp:sp modelId="{4657A3EA-DF0C-4BC3-AD83-EC668DCCAF26}">
      <dsp:nvSpPr>
        <dsp:cNvPr id="0" name=""/>
        <dsp:cNvSpPr/>
      </dsp:nvSpPr>
      <dsp:spPr>
        <a:xfrm rot="16200000">
          <a:off x="2981325" y="607739"/>
          <a:ext cx="4552950" cy="3337470"/>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200" bIns="0" numCol="1" spcCol="1270" anchor="t" anchorCtr="0">
          <a:noAutofit/>
        </a:bodyPr>
        <a:lstStyle/>
        <a:p>
          <a:pPr marL="0" lvl="0" indent="0" algn="l" defTabSz="577850">
            <a:lnSpc>
              <a:spcPct val="90000"/>
            </a:lnSpc>
            <a:spcBef>
              <a:spcPct val="0"/>
            </a:spcBef>
            <a:spcAft>
              <a:spcPct val="35000"/>
            </a:spcAft>
            <a:buNone/>
          </a:pPr>
          <a:r>
            <a:rPr lang="de-DE" sz="1300" b="1" kern="1200" dirty="0"/>
            <a:t>§ 17d Abs. 3 EnWG:</a:t>
          </a:r>
        </a:p>
        <a:p>
          <a:pPr marL="0" lvl="0" indent="0" algn="l" defTabSz="577850">
            <a:lnSpc>
              <a:spcPct val="90000"/>
            </a:lnSpc>
            <a:spcBef>
              <a:spcPct val="0"/>
            </a:spcBef>
            <a:spcAft>
              <a:spcPct val="35000"/>
            </a:spcAft>
            <a:buNone/>
          </a:pPr>
          <a:r>
            <a:rPr lang="de-DE" sz="1300" b="1" kern="1200" dirty="0"/>
            <a:t>Informationen </a:t>
          </a:r>
          <a:r>
            <a:rPr lang="de-DE" sz="1300" b="1" u="sng" kern="1200" dirty="0"/>
            <a:t>bei</a:t>
          </a:r>
          <a:r>
            <a:rPr lang="de-DE" sz="1300" b="1" kern="1200" dirty="0"/>
            <a:t> Eingang des Anschlussbegehrens </a:t>
          </a:r>
          <a:endParaRPr lang="de-DE" sz="1300" kern="1200" dirty="0"/>
        </a:p>
        <a:p>
          <a:pPr marL="114300" lvl="1" indent="-114300" algn="l" defTabSz="533400">
            <a:lnSpc>
              <a:spcPct val="90000"/>
            </a:lnSpc>
            <a:spcBef>
              <a:spcPct val="0"/>
            </a:spcBef>
            <a:spcAft>
              <a:spcPct val="15000"/>
            </a:spcAft>
            <a:buChar char="•"/>
          </a:pPr>
          <a:r>
            <a:rPr lang="de-DE" sz="1200" kern="1200" dirty="0"/>
            <a:t>NB müssen dem Netzanschlussbegehrenden </a:t>
          </a:r>
          <a:r>
            <a:rPr lang="de-DE" sz="1200" u="sng" kern="1200" dirty="0"/>
            <a:t>unverzüglich</a:t>
          </a:r>
          <a:r>
            <a:rPr lang="de-DE" sz="1200" kern="1200" dirty="0"/>
            <a:t> eine </a:t>
          </a:r>
          <a:r>
            <a:rPr lang="de-DE" sz="1200" b="1" kern="1200" dirty="0"/>
            <a:t>Eingangsbestätigung</a:t>
          </a:r>
          <a:r>
            <a:rPr lang="de-DE" sz="1200" kern="1200" dirty="0"/>
            <a:t> übermitteln</a:t>
          </a:r>
        </a:p>
        <a:p>
          <a:pPr marL="114300" lvl="1" indent="-114300" algn="l" defTabSz="533400">
            <a:lnSpc>
              <a:spcPct val="90000"/>
            </a:lnSpc>
            <a:spcBef>
              <a:spcPct val="0"/>
            </a:spcBef>
            <a:spcAft>
              <a:spcPct val="15000"/>
            </a:spcAft>
            <a:buChar char="•"/>
          </a:pPr>
          <a:r>
            <a:rPr lang="de-DE" sz="1200" kern="1200"/>
            <a:t>Dient auch der Nachweisbarkeit und Überprüfbarkeit des Fristbeginns für die Status-Mittelungen nach § 17d Abs. 1 EnWG-E</a:t>
          </a:r>
        </a:p>
      </dsp:txBody>
      <dsp:txXfrm rot="5400000">
        <a:off x="3589065" y="910589"/>
        <a:ext cx="3337470" cy="2731770"/>
      </dsp:txXfrm>
    </dsp:sp>
    <dsp:sp modelId="{1BD5FCB2-932C-4D01-B045-94952E963B11}">
      <dsp:nvSpPr>
        <dsp:cNvPr id="0" name=""/>
        <dsp:cNvSpPr/>
      </dsp:nvSpPr>
      <dsp:spPr>
        <a:xfrm rot="16200000">
          <a:off x="6569106" y="607739"/>
          <a:ext cx="4552950" cy="3337470"/>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200" bIns="0" numCol="1" spcCol="1270" anchor="t" anchorCtr="0">
          <a:noAutofit/>
        </a:bodyPr>
        <a:lstStyle/>
        <a:p>
          <a:pPr marL="0" lvl="0" indent="0" algn="l" defTabSz="533400">
            <a:lnSpc>
              <a:spcPct val="90000"/>
            </a:lnSpc>
            <a:spcBef>
              <a:spcPct val="0"/>
            </a:spcBef>
            <a:spcAft>
              <a:spcPct val="35000"/>
            </a:spcAft>
            <a:buNone/>
          </a:pPr>
          <a:r>
            <a:rPr lang="de-DE" sz="1200" b="1" kern="1200" dirty="0"/>
            <a:t>§ 17d Abs. 1 EnWG-E:</a:t>
          </a:r>
        </a:p>
        <a:p>
          <a:pPr marL="0" lvl="0" indent="0" algn="l" defTabSz="533400">
            <a:lnSpc>
              <a:spcPct val="90000"/>
            </a:lnSpc>
            <a:spcBef>
              <a:spcPct val="0"/>
            </a:spcBef>
            <a:spcAft>
              <a:spcPct val="35000"/>
            </a:spcAft>
            <a:buNone/>
          </a:pPr>
          <a:r>
            <a:rPr lang="de-DE" sz="1200" b="1" kern="1200" dirty="0"/>
            <a:t>Informationen </a:t>
          </a:r>
          <a:r>
            <a:rPr lang="de-DE" sz="1200" b="1" u="sng" kern="1200" dirty="0"/>
            <a:t>nach</a:t>
          </a:r>
          <a:r>
            <a:rPr lang="de-DE" sz="1200" b="1" kern="1200" dirty="0"/>
            <a:t> Eingang des Anschlussbegehrens</a:t>
          </a:r>
          <a:endParaRPr lang="de-DE" sz="1200" kern="1200" dirty="0"/>
        </a:p>
        <a:p>
          <a:pPr marL="114300" lvl="1" indent="-114300" algn="l" defTabSz="533400">
            <a:lnSpc>
              <a:spcPct val="90000"/>
            </a:lnSpc>
            <a:spcBef>
              <a:spcPct val="0"/>
            </a:spcBef>
            <a:spcAft>
              <a:spcPct val="15000"/>
            </a:spcAft>
            <a:buChar char="•"/>
          </a:pPr>
          <a:r>
            <a:rPr lang="de-DE" sz="1200" kern="1200" dirty="0"/>
            <a:t>NB hat Netzanschlussbegehrenden </a:t>
          </a:r>
          <a:r>
            <a:rPr lang="de-DE" sz="1200" b="1" u="sng" kern="1200" dirty="0"/>
            <a:t>innerhalb von drei Monaten</a:t>
          </a:r>
          <a:r>
            <a:rPr lang="de-DE" sz="1200" b="1" kern="1200" dirty="0"/>
            <a:t> </a:t>
          </a:r>
          <a:r>
            <a:rPr lang="de-DE" sz="1200" kern="1200" dirty="0"/>
            <a:t>„klare und transparente </a:t>
          </a:r>
          <a:r>
            <a:rPr lang="de-DE" sz="1200" b="1" kern="1200" dirty="0"/>
            <a:t>Informationen </a:t>
          </a:r>
          <a:r>
            <a:rPr lang="de-DE" sz="1200" b="0" kern="1200" dirty="0"/>
            <a:t>über den </a:t>
          </a:r>
          <a:r>
            <a:rPr lang="de-DE" sz="1200" b="1" kern="1200" dirty="0"/>
            <a:t>Status und die weitere Bearbeitung </a:t>
          </a:r>
          <a:r>
            <a:rPr lang="de-DE" sz="1200" kern="1200" dirty="0"/>
            <a:t>des Netzanschlussbegehrens zu übermitteln“</a:t>
          </a:r>
        </a:p>
        <a:p>
          <a:pPr marL="114300" lvl="1" indent="-114300" algn="l" defTabSz="533400">
            <a:lnSpc>
              <a:spcPct val="90000"/>
            </a:lnSpc>
            <a:spcBef>
              <a:spcPct val="0"/>
            </a:spcBef>
            <a:spcAft>
              <a:spcPct val="15000"/>
            </a:spcAft>
            <a:buChar char="•"/>
          </a:pPr>
          <a:r>
            <a:rPr lang="de-DE" sz="1200" kern="1200"/>
            <a:t>Kann innerhalb der drei Monate noch </a:t>
          </a:r>
          <a:r>
            <a:rPr lang="de-DE" sz="1200" b="1" kern="1200"/>
            <a:t>kein „Ergebnis“ </a:t>
          </a:r>
          <a:r>
            <a:rPr lang="de-DE" sz="1200" kern="1200"/>
            <a:t>mitgeteilt werden, hat VNB dem Anschlussbegehrenden </a:t>
          </a:r>
          <a:r>
            <a:rPr lang="de-DE" sz="1200" b="1" u="sng" kern="1200"/>
            <a:t>alle 3 Monate </a:t>
          </a:r>
          <a:r>
            <a:rPr lang="de-DE" sz="1200" kern="1200"/>
            <a:t>die „nach Satz 1 zu übermittelnden Informationen“ in aktualisierter Form zu übermitteln</a:t>
          </a:r>
        </a:p>
        <a:p>
          <a:pPr marL="228600" lvl="2" indent="-114300" algn="l" defTabSz="533400">
            <a:lnSpc>
              <a:spcPct val="90000"/>
            </a:lnSpc>
            <a:spcBef>
              <a:spcPct val="0"/>
            </a:spcBef>
            <a:spcAft>
              <a:spcPct val="15000"/>
            </a:spcAft>
            <a:buChar char="•"/>
          </a:pPr>
          <a:r>
            <a:rPr lang="de-DE" sz="1200" kern="1200"/>
            <a:t>Gemeint ist ein </a:t>
          </a:r>
          <a:r>
            <a:rPr lang="de-DE" sz="1200" b="1" kern="1200"/>
            <a:t>Status-Update</a:t>
          </a:r>
        </a:p>
      </dsp:txBody>
      <dsp:txXfrm rot="5400000">
        <a:off x="7176846" y="910589"/>
        <a:ext cx="3337470" cy="273177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4774A1E-44AB-490F-B28C-83FF0B9479AE}"/>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013D56B6-27F8-449F-83E0-D2481FC65228}"/>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52DFBB9-9EA2-4A3F-A559-F77BDF75C0A6}" type="datetimeFigureOut">
              <a:rPr lang="de-DE" smtClean="0"/>
              <a:t>17.06.2026</a:t>
            </a:fld>
            <a:endParaRPr lang="de-DE"/>
          </a:p>
        </p:txBody>
      </p:sp>
      <p:sp>
        <p:nvSpPr>
          <p:cNvPr id="4" name="Fußzeilenplatzhalter 3">
            <a:extLst>
              <a:ext uri="{FF2B5EF4-FFF2-40B4-BE49-F238E27FC236}">
                <a16:creationId xmlns:a16="http://schemas.microsoft.com/office/drawing/2014/main" id="{0E67DAAA-EDB7-4C77-A4B0-9AA515B7396E}"/>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2FF3D816-947A-4235-981A-B1CBBA62CD31}"/>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C6DD096-3758-45BC-8A22-4A6FF06B7973}" type="slidenum">
              <a:rPr lang="de-DE" smtClean="0"/>
              <a:t>‹Nr.›</a:t>
            </a:fld>
            <a:endParaRPr lang="de-DE"/>
          </a:p>
        </p:txBody>
      </p:sp>
    </p:spTree>
    <p:extLst>
      <p:ext uri="{BB962C8B-B14F-4D97-AF65-F5344CB8AC3E}">
        <p14:creationId xmlns:p14="http://schemas.microsoft.com/office/powerpoint/2010/main" val="291966836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3:21:17.82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88,'0'-1,"1"-1,-1 1,1 0,-1 0,1 0,0 0,-1 0,1 0,0 0,0 0,0 1,0-1,0 0,0 0,0 1,0-1,0 0,0 1,0-1,0 1,0-1,0 1,0 0,1 0,-1-1,0 1,2 0,39-5,-37 5,438-3,-228 6,297-23,-43 11,-274 12,1938-3,-2113-1,0-1,0-1,-1-1,0 0,30-11,-34 8</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3:31:59.77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28,'2680'0,"-2435"-13,-18 1,1351 10,-767 4,-549 11,14 0,62-14,-310 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3:32:03.26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1,'0'2,"1"1,0-1,0 1,0-1,0 0,1 1,-1-1,0 0,1 0,0 0,-1 0,1 0,0 0,0 0,0-1,0 1,0-1,1 1,-1-1,0 0,4 1,53 21,-31-16,0-2,33 2,34 5,11 4,1-5,198-4,-65-5,337 38,-452-32,131-8,-91-3,4020 3,-4167-1,0-1,-1 0,19-6,-24 6,10-3</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13:32:13.71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0,'9956'51'0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3:25:57.53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7,'78'0,"106"15,-11 0,-20-4,-55-3,132-7,16 1,-160 10,-61-7,49 3,513-7,-276-2,-157 13,-2 1,787-13,-655-13,-8 0,-148 15,109-4,-138-10,36-2,1172 12,-639 5,-229-3,-418-2,0 0,30-7,32-3,-6 11,-45 2,1-2,57-9,-14 0,0 3,1 3,94 7,-30 0,-114-3,559 20,-318 6,-178-19,150-7,-99-2,2562 2,-2699 0,-1 0,1 0,0 0,0 0,0 0,0-1,-1 0,1 0,0 0,-1 0,1-1,-1 1,1-1,4-3,3-6</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13:26:01.53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0,'10997'128'0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13:26:07.87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76 0,'4115'-76'0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13:45:48.55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0,'5105'0'0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3:45:51.87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62,'338'19,"24"-11,-217-10,45-11,-11 1,-51 12,-45 2,-1-4,86-14,10-1,-67 8,416-2,-323 13,-149 0,-34 0,-1-1,0-1,1-1,38-7,-42 2</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3:45:54.53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0,'7'4,"-1"0,1 0,0-1,0 0,0 0,0-1,0 0,1 0,-1-1,15 2,11 2,1 2,47 2,-53-7,-1 2,1 0,33 10,-19-4,1-2,1-2,-1-2,1-2,57-4,-37 1,2743 0,-2649-12,2 0,51 14,-184-1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3:46:12.16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20,'89'20,"373"-11,-269-12,2688 3,-2708-13,-15 0,989 11,-558 4,-571-3,0-1,33-7,-38 6,9-1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3:21:21.60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1,'0'1,"0"-1,1 1,-1 0,1 0,-1 0,0 0,1 0,-1 0,1-1,0 1,-1 0,1 0,0-1,-1 1,1 0,0-1,0 1,0-1,0 1,-1-1,1 1,0-1,0 0,0 1,1-1,33 9,-19-6,32 11,1-3,59 6,-102-16,214 19,-46-8,187-12,-155-3,3736 3,-3921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3:46:17.31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93,'5'1,"0"0,-1 0,1 1,-1-1,0 1,0 0,8 5,15 5,10-2,0-2,59 6,-44-8,56 4,181-8,-133-5,5678 3,-5363 26,-1 1,-273-28,688 20,-609 2,196 13,28-31,-258-5,-163-2,0-4,90-20,-93 14,0 2,105-1,652 16,-624-17,-9 1,642 14,-663-14,-15 0,-75 8,99-20,-25 3,-92 11,-44 6,-1 1,30 0,-25 2,0-2,-1-1,1-1,45-16,-47 13,1 1,-1 1,1 1,56-3,-7 1,-52 3</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3:46:20.99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27,'1323'0,"-1138"-13,-3 0,10 14,-170-1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4:04:08.76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0,'1751'0,"-1490"13,4 0,1341-14,-1393 16,-88-4,1-1,159 6,-89-17,-175 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4:04:13.03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1,'42'0,"503"15,171-3,-442-14,-209 1,-30-1,0 2,0 1,0 2,55 11,-59-8,1-1,-1-1,1-2,49-4,-39 1,74 7,27 8,259-10,-204-7,1716 4,-1672 12,7 0,1104-14,-1174 14,3 0,991-14,-1094 5,118 21,-27-2,-87-14,140 7,715-17,-903-1,63-11,-32 2,-1 0,-40 6,0 0,37 0,-24 3,48-8,-49 4,56-1,-78 8,0-1,0-1,0 0,0-1,0-1,0 0,-1-1,15-6,-13 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4:04:16.83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0,'1715'0,"-1552"12,-18 0,207-12,57 2,-232 10,91 1,1170-14,-744 2,-665-3,57-10,-56 7,54-3,-60 8,-2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4:04:20.41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28,'21'1,"-1"1,33 8,29 2,378-9,-237-5,-8-12,2 1,161-6,-257 11,146 8,-102 3,625-3,-747 2,0 2,67 16,-66-11,1-1,53 1,20-9,-53-2,1 3,-1 3,0 2,74 18,-89-15,0-2,0-2,1-3,81-5,-18 0,8 4,123-3,-217-2,0-1,38-12,14-2,-58 15</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3:46:41.33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71,'1224'0,"-985"13,2 1,584-15,-780-1,55-10,-53 6,49-1,111-11,-205 18,70-11,0 1,87-2,-144 11,0-1,1 0,24-7,-23 4</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3:46:45.24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36,'20'0,"93"0,117-15,-96 4,201 9,-151 5,656-3,-795-5,-28-1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3:46:49.8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94,'4491'0,"-4339"13,-3 0,-115-13,306 14,-187-4,-90-8,73 12,-62-6,1-3,112-6,-61-2,294 1,464 5,-326 23,-417-14,62 1,879-14,-1051 0,55-11,15 0,84 7,117-6,-258 8,630-30,-629 31,-1-2,70-15,-67 10,-1 1,54-1,409-16,220 24,-342 3,-181-15,14 0,-196 13,0 0,0-2,0-1,0-1,0-1,-1-1,24-8,-31 7</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3:46:55.58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9,'61'11,"-14"-2,251 2,-97-6,76 11,369 9,1978-27,-1409 3,-1117 4,151 27,30 3,490-28,-426-10,1153 3,-1447-2,-2-3,54-12,54-5,284 18,-29 3,-303-12,-66 7,51-1,51 9,103-3,-111-11,55-2,719 13,-432 2,-468-1,0-1,-1 0,1 0,0-1,-1-1,0 1,1-1,-1-1,0 1,0-2,-1 1,1-1,11-9,-8 4</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3:21:27.70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0,'20'2,"0"0,0 1,0 1,32 11,-30-8,0-1,0-1,33 3,57-6,65 6,116 11,-72-7,398 0,-375-15,2324 3,-2277 14,-115-3,308 16,-315-16,116 3,-119-17,157 6,-237 9,-54-6,48 2,-49-8,1 0,-1 1,1 2,32 7,-36-5,-1-2,1 0,40-3,-39-1,0 2,-1 1,30 5,-8 1,0-3,1-1,55-5,-60 1,-25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3:46:58.19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0,'208'18,"-97"-6,-71-8,1058 65,952-67,-977-5,-117 23,-14-12,-561-10,-360 2</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3:21:34.34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1,'92'0,"109"16,331 22,4-38,-215-3,3055 3,-3198 13,4 0,1710-14,-1732 14,-5 1,1320-15,-1242-13,11 1,1306 14,-1508 1,55 9,-54-5,60 2,518 29,-533-29,375-1,-263-9,725 2,-775 12,-1 2,1643-15,-1776-1,-1 0,1 0,-1-2,0 0,26-10,42-11,66 1,-82 12,-41 7,0 1,38-1,876 6,-918-1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3:23:55.88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27,'2019'0,"-1973"-2,53-9,-52 5,57-2,377 10,-463-1,1 1,32 7,9 2,-37-9</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13:24:01.61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0,'17170'76'0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13:24:06.96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0,'11506'76'0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11T13:24:21.65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0,'38'2,"53"9,-52-5,49 1,-11-7,-24-1,0 2,94 14,-107-9,50 1,-50-5,45 9,-63-7</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13:24:24.88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0,'4495'25'0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0C22C1F-33C5-984D-9DFA-705403147C7F}" type="datetimeFigureOut">
              <a:rPr lang="de-DE" smtClean="0"/>
              <a:t>17.06.2026</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F586C80-75C5-DA4B-B5E5-97C12F271428}" type="slidenum">
              <a:rPr lang="de-DE" smtClean="0"/>
              <a:t>‹Nr.›</a:t>
            </a:fld>
            <a:endParaRPr lang="de-DE"/>
          </a:p>
        </p:txBody>
      </p:sp>
    </p:spTree>
    <p:extLst>
      <p:ext uri="{BB962C8B-B14F-4D97-AF65-F5344CB8AC3E}">
        <p14:creationId xmlns:p14="http://schemas.microsoft.com/office/powerpoint/2010/main" val="2710579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F586C80-75C5-DA4B-B5E5-97C12F271428}" type="slidenum">
              <a:rPr lang="de-DE" smtClean="0"/>
              <a:t>33</a:t>
            </a:fld>
            <a:endParaRPr lang="de-DE"/>
          </a:p>
        </p:txBody>
      </p:sp>
    </p:spTree>
    <p:extLst>
      <p:ext uri="{BB962C8B-B14F-4D97-AF65-F5344CB8AC3E}">
        <p14:creationId xmlns:p14="http://schemas.microsoft.com/office/powerpoint/2010/main" val="1851648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F586C80-75C5-DA4B-B5E5-97C12F271428}" type="slidenum">
              <a:rPr lang="de-DE" smtClean="0"/>
              <a:t>42</a:t>
            </a:fld>
            <a:endParaRPr lang="de-DE"/>
          </a:p>
        </p:txBody>
      </p:sp>
    </p:spTree>
    <p:extLst>
      <p:ext uri="{BB962C8B-B14F-4D97-AF65-F5344CB8AC3E}">
        <p14:creationId xmlns:p14="http://schemas.microsoft.com/office/powerpoint/2010/main" val="25729188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umweltenergierecht.de/" TargetMode="External"/><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umweltenergierecht.de/" TargetMode="External"/><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umweltenergierecht.de/" TargetMode="External"/><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umweltenergierecht.de/" TargetMode="External"/><Relationship Id="rId1" Type="http://schemas.openxmlformats.org/officeDocument/2006/relationships/slideMaster" Target="../slideMasters/slideMaster4.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umweltenergierecht.de/" TargetMode="External"/><Relationship Id="rId1" Type="http://schemas.openxmlformats.org/officeDocument/2006/relationships/slideMaster" Target="../slideMasters/slideMaster5.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7E91B611-1CE1-144A-AC65-C4DB6DF9A14A}"/>
              </a:ext>
            </a:extLst>
          </p:cNvPr>
          <p:cNvSpPr/>
          <p:nvPr userDrawn="1"/>
        </p:nvSpPr>
        <p:spPr>
          <a:xfrm>
            <a:off x="0" y="-3079"/>
            <a:ext cx="12192000" cy="51875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CF2D5E41-8390-5845-91E5-1A48F528C44C}"/>
              </a:ext>
            </a:extLst>
          </p:cNvPr>
          <p:cNvSpPr>
            <a:spLocks noGrp="1"/>
          </p:cNvSpPr>
          <p:nvPr>
            <p:ph type="ctrTitle"/>
          </p:nvPr>
        </p:nvSpPr>
        <p:spPr>
          <a:xfrm>
            <a:off x="1004047" y="1855000"/>
            <a:ext cx="8976436" cy="2387600"/>
          </a:xfrm>
        </p:spPr>
        <p:txBody>
          <a:bodyPr anchor="b">
            <a:noAutofit/>
          </a:bodyPr>
          <a:lstStyle>
            <a:lvl1pPr algn="l">
              <a:defRPr sz="4800">
                <a:solidFill>
                  <a:schemeClr val="accent2"/>
                </a:solidFill>
              </a:defRPr>
            </a:lvl1pPr>
          </a:lstStyle>
          <a:p>
            <a:r>
              <a:rPr lang="de-DE"/>
              <a:t>Mastertitelformat bearbeiten</a:t>
            </a:r>
          </a:p>
        </p:txBody>
      </p:sp>
      <p:sp>
        <p:nvSpPr>
          <p:cNvPr id="3" name="Untertitel 2">
            <a:extLst>
              <a:ext uri="{FF2B5EF4-FFF2-40B4-BE49-F238E27FC236}">
                <a16:creationId xmlns:a16="http://schemas.microsoft.com/office/drawing/2014/main" id="{3405D381-F7BE-CA4A-BF4A-EFA4ACC6E752}"/>
              </a:ext>
            </a:extLst>
          </p:cNvPr>
          <p:cNvSpPr>
            <a:spLocks noGrp="1"/>
          </p:cNvSpPr>
          <p:nvPr>
            <p:ph type="subTitle" idx="1"/>
          </p:nvPr>
        </p:nvSpPr>
        <p:spPr>
          <a:xfrm>
            <a:off x="1004047" y="4257299"/>
            <a:ext cx="8976436" cy="642960"/>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pic>
        <p:nvPicPr>
          <p:cNvPr id="7" name="Grafik 6">
            <a:extLst>
              <a:ext uri="{FF2B5EF4-FFF2-40B4-BE49-F238E27FC236}">
                <a16:creationId xmlns:a16="http://schemas.microsoft.com/office/drawing/2014/main" id="{331125A1-B486-0148-A8BC-C64D08CE424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483600" y="0"/>
            <a:ext cx="3708400" cy="1795024"/>
          </a:xfrm>
          <a:prstGeom prst="rect">
            <a:avLst/>
          </a:prstGeom>
        </p:spPr>
      </p:pic>
      <p:sp>
        <p:nvSpPr>
          <p:cNvPr id="16" name="Freihandform 15">
            <a:extLst>
              <a:ext uri="{FF2B5EF4-FFF2-40B4-BE49-F238E27FC236}">
                <a16:creationId xmlns:a16="http://schemas.microsoft.com/office/drawing/2014/main" id="{B371B618-77DD-244E-A471-ED42881DE467}"/>
              </a:ext>
            </a:extLst>
          </p:cNvPr>
          <p:cNvSpPr/>
          <p:nvPr userDrawn="1"/>
        </p:nvSpPr>
        <p:spPr>
          <a:xfrm>
            <a:off x="609599" y="1178011"/>
            <a:ext cx="10972802" cy="5329355"/>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45300" h="4977636">
                <a:moveTo>
                  <a:pt x="10945300" y="0"/>
                </a:moveTo>
                <a:lnTo>
                  <a:pt x="0" y="0"/>
                </a:lnTo>
                <a:lnTo>
                  <a:pt x="0" y="4977636"/>
                </a:lnTo>
                <a:lnTo>
                  <a:pt x="10938425" y="4977636"/>
                </a:lnTo>
              </a:path>
            </a:pathLst>
          </a:cu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Freihandform 19">
            <a:extLst>
              <a:ext uri="{FF2B5EF4-FFF2-40B4-BE49-F238E27FC236}">
                <a16:creationId xmlns:a16="http://schemas.microsoft.com/office/drawing/2014/main" id="{E5AA6A26-EFE4-0E48-B275-B7F8DCD14F02}"/>
              </a:ext>
            </a:extLst>
          </p:cNvPr>
          <p:cNvSpPr/>
          <p:nvPr userDrawn="1"/>
        </p:nvSpPr>
        <p:spPr>
          <a:xfrm>
            <a:off x="609599" y="5182916"/>
            <a:ext cx="11691328" cy="1074449"/>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0 w 10938493"/>
              <a:gd name="connsiteY0" fmla="*/ 0 h 5581140"/>
              <a:gd name="connsiteX1" fmla="*/ 68 w 10938493"/>
              <a:gd name="connsiteY1" fmla="*/ 60350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768096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87782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4471416 h 5581140"/>
              <a:gd name="connsiteX2" fmla="*/ 68 w 10938493"/>
              <a:gd name="connsiteY2" fmla="*/ 5581140 h 5581140"/>
              <a:gd name="connsiteX3" fmla="*/ 10938493 w 10938493"/>
              <a:gd name="connsiteY3" fmla="*/ 5581140 h 5581140"/>
              <a:gd name="connsiteX0" fmla="*/ 0 w 10938493"/>
              <a:gd name="connsiteY0" fmla="*/ 0 h 1356612"/>
              <a:gd name="connsiteX1" fmla="*/ 68 w 10938493"/>
              <a:gd name="connsiteY1" fmla="*/ 246888 h 1356612"/>
              <a:gd name="connsiteX2" fmla="*/ 68 w 10938493"/>
              <a:gd name="connsiteY2" fmla="*/ 1356612 h 1356612"/>
              <a:gd name="connsiteX3" fmla="*/ 10938493 w 10938493"/>
              <a:gd name="connsiteY3" fmla="*/ 1356612 h 1356612"/>
              <a:gd name="connsiteX0" fmla="*/ 0 w 10938493"/>
              <a:gd name="connsiteY0" fmla="*/ 0 h 1356612"/>
              <a:gd name="connsiteX1" fmla="*/ 68 w 10938493"/>
              <a:gd name="connsiteY1" fmla="*/ 667512 h 1356612"/>
              <a:gd name="connsiteX2" fmla="*/ 68 w 10938493"/>
              <a:gd name="connsiteY2" fmla="*/ 1356612 h 1356612"/>
              <a:gd name="connsiteX3" fmla="*/ 10938493 w 10938493"/>
              <a:gd name="connsiteY3" fmla="*/ 1356612 h 1356612"/>
              <a:gd name="connsiteX0" fmla="*/ 0 w 10938493"/>
              <a:gd name="connsiteY0" fmla="*/ 0 h 1292604"/>
              <a:gd name="connsiteX1" fmla="*/ 68 w 10938493"/>
              <a:gd name="connsiteY1" fmla="*/ 603504 h 1292604"/>
              <a:gd name="connsiteX2" fmla="*/ 68 w 10938493"/>
              <a:gd name="connsiteY2" fmla="*/ 1292604 h 1292604"/>
              <a:gd name="connsiteX3" fmla="*/ 10938493 w 10938493"/>
              <a:gd name="connsiteY3" fmla="*/ 1292604 h 1292604"/>
              <a:gd name="connsiteX0" fmla="*/ 0 w 10938493"/>
              <a:gd name="connsiteY0" fmla="*/ 0 h 1324449"/>
              <a:gd name="connsiteX1" fmla="*/ 68 w 10938493"/>
              <a:gd name="connsiteY1" fmla="*/ 635349 h 1324449"/>
              <a:gd name="connsiteX2" fmla="*/ 68 w 10938493"/>
              <a:gd name="connsiteY2" fmla="*/ 1324449 h 1324449"/>
              <a:gd name="connsiteX3" fmla="*/ 10938493 w 10938493"/>
              <a:gd name="connsiteY3" fmla="*/ 1324449 h 1324449"/>
              <a:gd name="connsiteX0" fmla="*/ 0 w 11894082"/>
              <a:gd name="connsiteY0" fmla="*/ 0 h 1324449"/>
              <a:gd name="connsiteX1" fmla="*/ 68 w 11894082"/>
              <a:gd name="connsiteY1" fmla="*/ 635349 h 1324449"/>
              <a:gd name="connsiteX2" fmla="*/ 68 w 11894082"/>
              <a:gd name="connsiteY2" fmla="*/ 1324449 h 1324449"/>
              <a:gd name="connsiteX3" fmla="*/ 11894082 w 11894082"/>
              <a:gd name="connsiteY3" fmla="*/ 1324449 h 1324449"/>
            </a:gdLst>
            <a:ahLst/>
            <a:cxnLst>
              <a:cxn ang="0">
                <a:pos x="connsiteX0" y="connsiteY0"/>
              </a:cxn>
              <a:cxn ang="0">
                <a:pos x="connsiteX1" y="connsiteY1"/>
              </a:cxn>
              <a:cxn ang="0">
                <a:pos x="connsiteX2" y="connsiteY2"/>
              </a:cxn>
              <a:cxn ang="0">
                <a:pos x="connsiteX3" y="connsiteY3"/>
              </a:cxn>
            </a:cxnLst>
            <a:rect l="l" t="t" r="r" b="b"/>
            <a:pathLst>
              <a:path w="11894082" h="1324449">
                <a:moveTo>
                  <a:pt x="0" y="0"/>
                </a:moveTo>
                <a:cubicBezTo>
                  <a:pt x="23" y="201168"/>
                  <a:pt x="45" y="434181"/>
                  <a:pt x="68" y="635349"/>
                </a:cubicBezTo>
                <a:lnTo>
                  <a:pt x="68" y="1324449"/>
                </a:lnTo>
                <a:lnTo>
                  <a:pt x="11894082" y="1324449"/>
                </a:lnTo>
              </a:path>
            </a:pathLst>
          </a:custGeom>
          <a:noFill/>
          <a:ln w="444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Datumsplatzhalter 3">
            <a:extLst>
              <a:ext uri="{FF2B5EF4-FFF2-40B4-BE49-F238E27FC236}">
                <a16:creationId xmlns:a16="http://schemas.microsoft.com/office/drawing/2014/main" id="{9F7FBF76-A59E-6148-8CA5-710D0F37EC6B}"/>
              </a:ext>
            </a:extLst>
          </p:cNvPr>
          <p:cNvSpPr>
            <a:spLocks noGrp="1"/>
          </p:cNvSpPr>
          <p:nvPr>
            <p:ph type="dt" sz="half" idx="2"/>
          </p:nvPr>
        </p:nvSpPr>
        <p:spPr>
          <a:xfrm>
            <a:off x="1019980" y="5789507"/>
            <a:ext cx="3181640" cy="288763"/>
          </a:xfrm>
          <a:prstGeom prst="rect">
            <a:avLst/>
          </a:prstGeom>
        </p:spPr>
        <p:txBody>
          <a:bodyPr vert="horz" lIns="91440" tIns="45720" rIns="91440" bIns="45720" rtlCol="0" anchor="b"/>
          <a:lstStyle>
            <a:lvl1pPr algn="l">
              <a:defRPr sz="1200">
                <a:solidFill>
                  <a:srgbClr val="002758"/>
                </a:solidFill>
                <a:latin typeface="Montserrat" pitchFamily="2" charset="77"/>
              </a:defRPr>
            </a:lvl1pPr>
          </a:lstStyle>
          <a:p>
            <a:r>
              <a:rPr lang="de-DE"/>
              <a:t>17.06.2026</a:t>
            </a:r>
          </a:p>
        </p:txBody>
      </p:sp>
      <p:sp>
        <p:nvSpPr>
          <p:cNvPr id="12" name="Textplatzhalter 12">
            <a:extLst>
              <a:ext uri="{FF2B5EF4-FFF2-40B4-BE49-F238E27FC236}">
                <a16:creationId xmlns:a16="http://schemas.microsoft.com/office/drawing/2014/main" id="{D73726C8-B953-3A43-B08A-19496309C0B4}"/>
              </a:ext>
            </a:extLst>
          </p:cNvPr>
          <p:cNvSpPr>
            <a:spLocks noGrp="1"/>
          </p:cNvSpPr>
          <p:nvPr>
            <p:ph type="body" sz="quarter" idx="10" hasCustomPrompt="1"/>
          </p:nvPr>
        </p:nvSpPr>
        <p:spPr>
          <a:xfrm>
            <a:off x="1019980" y="5580577"/>
            <a:ext cx="4986671" cy="288763"/>
          </a:xfrm>
        </p:spPr>
        <p:txBody>
          <a:bodyPr anchor="ctr">
            <a:noAutofit/>
          </a:bodyPr>
          <a:lstStyle>
            <a:lvl1pPr marL="0" indent="0">
              <a:buFontTx/>
              <a:buNone/>
              <a:defRPr sz="1200">
                <a:solidFill>
                  <a:schemeClr val="accent2"/>
                </a:solidFill>
              </a:defRPr>
            </a:lvl1pPr>
            <a:lvl2pPr marL="457200" indent="0">
              <a:buFontTx/>
              <a:buNone/>
              <a:defRPr sz="1000">
                <a:solidFill>
                  <a:schemeClr val="accent2"/>
                </a:solidFill>
              </a:defRPr>
            </a:lvl2pPr>
            <a:lvl3pPr marL="914400" indent="0">
              <a:buFontTx/>
              <a:buNone/>
              <a:defRPr sz="1000">
                <a:solidFill>
                  <a:schemeClr val="accent2"/>
                </a:solidFill>
              </a:defRPr>
            </a:lvl3pPr>
            <a:lvl4pPr marL="1371600" indent="0">
              <a:buFontTx/>
              <a:buNone/>
              <a:defRPr sz="1000">
                <a:solidFill>
                  <a:schemeClr val="accent2"/>
                </a:solidFill>
              </a:defRPr>
            </a:lvl4pPr>
          </a:lstStyle>
          <a:p>
            <a:pPr lvl="0"/>
            <a:r>
              <a:rPr lang="de-DE"/>
              <a:t>#Vorname, #Nachname</a:t>
            </a:r>
          </a:p>
        </p:txBody>
      </p:sp>
      <p:sp>
        <p:nvSpPr>
          <p:cNvPr id="10" name="Textplatzhalter 12">
            <a:extLst>
              <a:ext uri="{FF2B5EF4-FFF2-40B4-BE49-F238E27FC236}">
                <a16:creationId xmlns:a16="http://schemas.microsoft.com/office/drawing/2014/main" id="{22F8206E-0AF4-FD49-978C-6F620EFFF0DD}"/>
              </a:ext>
            </a:extLst>
          </p:cNvPr>
          <p:cNvSpPr>
            <a:spLocks noGrp="1"/>
          </p:cNvSpPr>
          <p:nvPr>
            <p:ph type="body" sz="quarter" idx="11" hasCustomPrompt="1"/>
          </p:nvPr>
        </p:nvSpPr>
        <p:spPr>
          <a:xfrm>
            <a:off x="1019980" y="5353806"/>
            <a:ext cx="4986671" cy="288763"/>
          </a:xfrm>
        </p:spPr>
        <p:txBody>
          <a:bodyPr anchor="ctr">
            <a:noAutofit/>
          </a:bodyPr>
          <a:lstStyle>
            <a:lvl1pPr marL="0" indent="0">
              <a:buFontTx/>
              <a:buNone/>
              <a:defRPr sz="1200">
                <a:solidFill>
                  <a:schemeClr val="accent2"/>
                </a:solidFill>
              </a:defRPr>
            </a:lvl1pPr>
            <a:lvl2pPr marL="457200" indent="0">
              <a:buFontTx/>
              <a:buNone/>
              <a:defRPr sz="1000">
                <a:solidFill>
                  <a:schemeClr val="accent2"/>
                </a:solidFill>
              </a:defRPr>
            </a:lvl2pPr>
            <a:lvl3pPr marL="914400" indent="0">
              <a:buFontTx/>
              <a:buNone/>
              <a:defRPr sz="1000">
                <a:solidFill>
                  <a:schemeClr val="accent2"/>
                </a:solidFill>
              </a:defRPr>
            </a:lvl3pPr>
            <a:lvl4pPr marL="1371600" indent="0">
              <a:buFontTx/>
              <a:buNone/>
              <a:defRPr sz="1000">
                <a:solidFill>
                  <a:schemeClr val="accent2"/>
                </a:solidFill>
              </a:defRPr>
            </a:lvl4pPr>
          </a:lstStyle>
          <a:p>
            <a:pPr lvl="0"/>
            <a:r>
              <a:rPr lang="de-DE" err="1"/>
              <a:t>Veranstaltangsformat</a:t>
            </a:r>
            <a:endParaRPr lang="de-DE"/>
          </a:p>
        </p:txBody>
      </p:sp>
    </p:spTree>
    <p:extLst>
      <p:ext uri="{BB962C8B-B14F-4D97-AF65-F5344CB8AC3E}">
        <p14:creationId xmlns:p14="http://schemas.microsoft.com/office/powerpoint/2010/main" val="3746925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93F51051-3199-A24B-B1CD-B7842F61354D}"/>
              </a:ext>
            </a:extLst>
          </p:cNvPr>
          <p:cNvSpPr>
            <a:spLocks noGrp="1"/>
          </p:cNvSpPr>
          <p:nvPr>
            <p:ph type="dt" sz="half" idx="10"/>
          </p:nvPr>
        </p:nvSpPr>
        <p:spPr/>
        <p:txBody>
          <a:bodyPr/>
          <a:lstStyle/>
          <a:p>
            <a:r>
              <a:rPr lang="de-DE"/>
              <a:t>17.06.2026</a:t>
            </a:r>
          </a:p>
        </p:txBody>
      </p:sp>
      <p:sp>
        <p:nvSpPr>
          <p:cNvPr id="4" name="Fußzeilenplatzhalter 3">
            <a:extLst>
              <a:ext uri="{FF2B5EF4-FFF2-40B4-BE49-F238E27FC236}">
                <a16:creationId xmlns:a16="http://schemas.microsoft.com/office/drawing/2014/main" id="{A82D0658-7EB3-BA4A-B744-F4C17799157A}"/>
              </a:ext>
            </a:extLst>
          </p:cNvPr>
          <p:cNvSpPr>
            <a:spLocks noGrp="1"/>
          </p:cNvSpPr>
          <p:nvPr>
            <p:ph type="ftr" sz="quarter" idx="11"/>
          </p:nvPr>
        </p:nvSpPr>
        <p:spPr/>
        <p:txBody>
          <a:bodyPr/>
          <a:lstStyle/>
          <a:p>
            <a:r>
              <a:rPr lang="de-DE"/>
              <a:t>Transparenz, Digitalisierung und Co.</a:t>
            </a:r>
          </a:p>
        </p:txBody>
      </p:sp>
      <p:sp>
        <p:nvSpPr>
          <p:cNvPr id="5" name="Foliennummernplatzhalter 4">
            <a:extLst>
              <a:ext uri="{FF2B5EF4-FFF2-40B4-BE49-F238E27FC236}">
                <a16:creationId xmlns:a16="http://schemas.microsoft.com/office/drawing/2014/main" id="{A86C46B3-3DFF-F649-BBB6-F69949E9AF3D}"/>
              </a:ext>
            </a:extLst>
          </p:cNvPr>
          <p:cNvSpPr>
            <a:spLocks noGrp="1"/>
          </p:cNvSpPr>
          <p:nvPr>
            <p:ph type="sldNum" sz="quarter" idx="12"/>
          </p:nvPr>
        </p:nvSpPr>
        <p:spPr/>
        <p:txBody>
          <a:bodyPr/>
          <a:lstStyle/>
          <a:p>
            <a:fld id="{BB5D5A41-9DD1-F24E-9E26-15668BB14167}" type="slidenum">
              <a:rPr lang="de-DE" smtClean="0"/>
              <a:pPr/>
              <a:t>‹Nr.›</a:t>
            </a:fld>
            <a:endParaRPr lang="de-DE"/>
          </a:p>
        </p:txBody>
      </p:sp>
      <p:sp>
        <p:nvSpPr>
          <p:cNvPr id="8" name="Tabellenplatzhalter 7">
            <a:extLst>
              <a:ext uri="{FF2B5EF4-FFF2-40B4-BE49-F238E27FC236}">
                <a16:creationId xmlns:a16="http://schemas.microsoft.com/office/drawing/2014/main" id="{2E7CF542-03D0-7441-AA03-6F2930D943F1}"/>
              </a:ext>
            </a:extLst>
          </p:cNvPr>
          <p:cNvSpPr>
            <a:spLocks noGrp="1"/>
          </p:cNvSpPr>
          <p:nvPr>
            <p:ph type="tbl" sz="quarter" idx="13"/>
          </p:nvPr>
        </p:nvSpPr>
        <p:spPr>
          <a:xfrm>
            <a:off x="839788" y="1160463"/>
            <a:ext cx="10512425" cy="5329237"/>
          </a:xfrm>
        </p:spPr>
        <p:txBody>
          <a:bodyPr/>
          <a:lstStyle/>
          <a:p>
            <a:r>
              <a:rPr lang="de-DE"/>
              <a:t>Tabelle durch Klicken auf Symbol hinzufügen</a:t>
            </a:r>
          </a:p>
        </p:txBody>
      </p:sp>
      <p:sp>
        <p:nvSpPr>
          <p:cNvPr id="6" name="Textplatzhalter 9">
            <a:extLst>
              <a:ext uri="{FF2B5EF4-FFF2-40B4-BE49-F238E27FC236}">
                <a16:creationId xmlns:a16="http://schemas.microsoft.com/office/drawing/2014/main" id="{1A037F56-82D0-174F-96A8-E82565C0749A}"/>
              </a:ext>
            </a:extLst>
          </p:cNvPr>
          <p:cNvSpPr>
            <a:spLocks noGrp="1"/>
          </p:cNvSpPr>
          <p:nvPr>
            <p:ph type="body" sz="quarter" idx="14" hasCustomPrompt="1"/>
          </p:nvPr>
        </p:nvSpPr>
        <p:spPr>
          <a:xfrm>
            <a:off x="836613" y="6489700"/>
            <a:ext cx="10515600" cy="368300"/>
          </a:xfrm>
        </p:spPr>
        <p:txBody>
          <a:bodyPr/>
          <a:lstStyle>
            <a:lvl1pPr marL="0" indent="0" algn="r">
              <a:lnSpc>
                <a:spcPct val="100000"/>
              </a:lnSpc>
              <a:spcBef>
                <a:spcPts val="0"/>
              </a:spcBef>
              <a:buNone/>
              <a:defRPr sz="800">
                <a:solidFill>
                  <a:schemeClr val="accent2"/>
                </a:solidFill>
              </a:defRPr>
            </a:lvl1pPr>
          </a:lstStyle>
          <a:p>
            <a:pPr lvl="0"/>
            <a:r>
              <a:rPr lang="de-DE"/>
              <a:t>Quelle: </a:t>
            </a:r>
            <a:r>
              <a:rPr lang="de-DE" err="1"/>
              <a:t>Lorem</a:t>
            </a:r>
            <a:r>
              <a:rPr lang="de-DE"/>
              <a:t> </a:t>
            </a:r>
            <a:r>
              <a:rPr lang="de-DE" err="1"/>
              <a:t>Ipsum</a:t>
            </a:r>
            <a:r>
              <a:rPr lang="de-DE"/>
              <a:t>-Verlag</a:t>
            </a:r>
          </a:p>
          <a:p>
            <a:pPr lvl="0"/>
            <a:r>
              <a:rPr lang="de-DE"/>
              <a:t>Auch zweizeilig </a:t>
            </a:r>
          </a:p>
        </p:txBody>
      </p:sp>
    </p:spTree>
    <p:extLst>
      <p:ext uri="{BB962C8B-B14F-4D97-AF65-F5344CB8AC3E}">
        <p14:creationId xmlns:p14="http://schemas.microsoft.com/office/powerpoint/2010/main" val="3338760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eiben Sie auf dem Laufenden">
    <p:spTree>
      <p:nvGrpSpPr>
        <p:cNvPr id="1" name=""/>
        <p:cNvGrpSpPr/>
        <p:nvPr/>
      </p:nvGrpSpPr>
      <p:grpSpPr>
        <a:xfrm>
          <a:off x="0" y="0"/>
          <a:ext cx="0" cy="0"/>
          <a:chOff x="0" y="0"/>
          <a:chExt cx="0" cy="0"/>
        </a:xfrm>
      </p:grpSpPr>
      <p:sp>
        <p:nvSpPr>
          <p:cNvPr id="5" name="Datumsplatzhalter 4">
            <a:extLst>
              <a:ext uri="{FF2B5EF4-FFF2-40B4-BE49-F238E27FC236}">
                <a16:creationId xmlns:a16="http://schemas.microsoft.com/office/drawing/2014/main" id="{822D1273-1E27-4B4E-B429-5FA8B70B5D6F}"/>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01B7F675-1AEA-1A42-9DD6-EBB786D080B1}"/>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159C913A-CBB1-FD4E-95BC-054DB8C085FA}"/>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2" name="Textfeld 1">
            <a:extLst>
              <a:ext uri="{FF2B5EF4-FFF2-40B4-BE49-F238E27FC236}">
                <a16:creationId xmlns:a16="http://schemas.microsoft.com/office/drawing/2014/main" id="{93E9C5A0-D080-A84E-A84A-37609E1DCDBD}"/>
              </a:ext>
            </a:extLst>
          </p:cNvPr>
          <p:cNvSpPr txBox="1"/>
          <p:nvPr userDrawn="1"/>
        </p:nvSpPr>
        <p:spPr>
          <a:xfrm>
            <a:off x="839789" y="1158828"/>
            <a:ext cx="6047044" cy="400110"/>
          </a:xfrm>
          <a:prstGeom prst="rect">
            <a:avLst/>
          </a:prstGeom>
          <a:noFill/>
        </p:spPr>
        <p:txBody>
          <a:bodyPr wrap="square" rtlCol="0">
            <a:spAutoFit/>
          </a:bodyPr>
          <a:lstStyle/>
          <a:p>
            <a:r>
              <a:rPr lang="de-DE" sz="2400" b="1">
                <a:solidFill>
                  <a:schemeClr val="accent1"/>
                </a:solidFill>
                <a:latin typeface="Montserrat" pitchFamily="2" charset="77"/>
              </a:rPr>
              <a:t>Bleiben Sie auf dem Laufenden</a:t>
            </a:r>
          </a:p>
        </p:txBody>
      </p:sp>
      <p:sp>
        <p:nvSpPr>
          <p:cNvPr id="4" name="Textfeld 3">
            <a:extLst>
              <a:ext uri="{FF2B5EF4-FFF2-40B4-BE49-F238E27FC236}">
                <a16:creationId xmlns:a16="http://schemas.microsoft.com/office/drawing/2014/main" id="{F21F5A99-5C55-CC42-8657-9BD75CDDC765}"/>
              </a:ext>
            </a:extLst>
          </p:cNvPr>
          <p:cNvSpPr txBox="1"/>
          <p:nvPr userDrawn="1"/>
        </p:nvSpPr>
        <p:spPr>
          <a:xfrm>
            <a:off x="3550508" y="1927654"/>
            <a:ext cx="4687330" cy="1077218"/>
          </a:xfrm>
          <a:prstGeom prst="rect">
            <a:avLst/>
          </a:prstGeom>
          <a:noFill/>
        </p:spPr>
        <p:txBody>
          <a:bodyPr wrap="square" rtlCol="0">
            <a:spAutoFit/>
          </a:bodyPr>
          <a:lstStyle/>
          <a:p>
            <a:r>
              <a:rPr lang="de-DE" sz="1600" b="1">
                <a:solidFill>
                  <a:schemeClr val="accent1"/>
                </a:solidFill>
                <a:latin typeface="Montserrat" pitchFamily="2" charset="77"/>
              </a:rPr>
              <a:t>Newsletter</a:t>
            </a:r>
            <a:br>
              <a:rPr lang="de-DE" sz="1600">
                <a:latin typeface="Montserrat" pitchFamily="2" charset="77"/>
              </a:rPr>
            </a:br>
            <a:r>
              <a:rPr lang="de-DE" sz="1600">
                <a:latin typeface="Montserrat" pitchFamily="2" charset="77"/>
              </a:rPr>
              <a:t>Info | Stiftung Umweltenergierecht</a:t>
            </a:r>
            <a:br>
              <a:rPr lang="de-DE" sz="1600">
                <a:latin typeface="Montserrat" pitchFamily="2" charset="77"/>
              </a:rPr>
            </a:br>
            <a:r>
              <a:rPr lang="de-DE" sz="1600">
                <a:latin typeface="Montserrat" pitchFamily="2" charset="77"/>
              </a:rPr>
              <a:t>informiert periodisch über die </a:t>
            </a:r>
            <a:br>
              <a:rPr lang="de-DE" sz="1600">
                <a:latin typeface="Montserrat" pitchFamily="2" charset="77"/>
              </a:rPr>
            </a:br>
            <a:r>
              <a:rPr lang="de-DE" sz="1600">
                <a:latin typeface="Montserrat" pitchFamily="2" charset="77"/>
              </a:rPr>
              <a:t>aktuellen Entwicklungen</a:t>
            </a:r>
          </a:p>
        </p:txBody>
      </p:sp>
      <p:sp>
        <p:nvSpPr>
          <p:cNvPr id="9" name="Textfeld 8">
            <a:extLst>
              <a:ext uri="{FF2B5EF4-FFF2-40B4-BE49-F238E27FC236}">
                <a16:creationId xmlns:a16="http://schemas.microsoft.com/office/drawing/2014/main" id="{44ACE052-2451-064C-971F-DDA703FC9EC3}"/>
              </a:ext>
            </a:extLst>
          </p:cNvPr>
          <p:cNvSpPr txBox="1"/>
          <p:nvPr userDrawn="1"/>
        </p:nvSpPr>
        <p:spPr>
          <a:xfrm>
            <a:off x="3550508" y="3725365"/>
            <a:ext cx="4687330" cy="830997"/>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b="1" kern="1200" noProof="0">
                <a:solidFill>
                  <a:schemeClr val="accent1"/>
                </a:solidFill>
                <a:latin typeface="Montserrat" pitchFamily="2" charset="77"/>
                <a:ea typeface="+mn-ea"/>
                <a:cs typeface="+mn-cs"/>
              </a:rPr>
              <a:t>Webseite</a:t>
            </a:r>
            <a:br>
              <a:rPr lang="de-DE" sz="1600">
                <a:latin typeface="Montserrat" pitchFamily="2" charset="77"/>
              </a:rPr>
            </a:br>
            <a:r>
              <a:rPr lang="de-DE" sz="1600" kern="1200">
                <a:solidFill>
                  <a:schemeClr val="tx1"/>
                </a:solidFill>
                <a:latin typeface="Montserrat" pitchFamily="2" charset="77"/>
                <a:ea typeface="+mn-ea"/>
                <a:cs typeface="+mn-cs"/>
                <a:hlinkClick r:id="rId2">
                  <a:extLst>
                    <a:ext uri="{A12FA001-AC4F-418D-AE19-62706E023703}">
                      <ahyp:hlinkClr xmlns:ahyp="http://schemas.microsoft.com/office/drawing/2018/hyperlinkcolor" val="tx"/>
                    </a:ext>
                  </a:extLst>
                </a:hlinkClick>
              </a:rPr>
              <a:t>www.umweltenergierecht.de</a:t>
            </a:r>
            <a:r>
              <a:rPr lang="de-DE" sz="1600" kern="1200">
                <a:solidFill>
                  <a:schemeClr val="tx1"/>
                </a:solidFill>
                <a:latin typeface="Montserrat" pitchFamily="2" charset="77"/>
                <a:ea typeface="+mn-ea"/>
                <a:cs typeface="+mn-cs"/>
              </a:rPr>
              <a:t> als </a:t>
            </a:r>
            <a:br>
              <a:rPr lang="de-DE" sz="1600" kern="1200">
                <a:solidFill>
                  <a:schemeClr val="tx1"/>
                </a:solidFill>
                <a:latin typeface="Montserrat" pitchFamily="2" charset="77"/>
                <a:ea typeface="+mn-ea"/>
                <a:cs typeface="+mn-cs"/>
              </a:rPr>
            </a:br>
            <a:r>
              <a:rPr lang="de-DE" sz="1600" kern="1200">
                <a:solidFill>
                  <a:schemeClr val="tx1"/>
                </a:solidFill>
                <a:latin typeface="Montserrat" pitchFamily="2" charset="77"/>
                <a:ea typeface="+mn-ea"/>
                <a:cs typeface="+mn-cs"/>
              </a:rPr>
              <a:t>Informationsportal</a:t>
            </a:r>
          </a:p>
        </p:txBody>
      </p:sp>
      <p:sp>
        <p:nvSpPr>
          <p:cNvPr id="10" name="Textfeld 9">
            <a:extLst>
              <a:ext uri="{FF2B5EF4-FFF2-40B4-BE49-F238E27FC236}">
                <a16:creationId xmlns:a16="http://schemas.microsoft.com/office/drawing/2014/main" id="{7AD07DAD-67E7-6B4C-B6AB-AED8BE37CF3E}"/>
              </a:ext>
            </a:extLst>
          </p:cNvPr>
          <p:cNvSpPr txBox="1"/>
          <p:nvPr userDrawn="1"/>
        </p:nvSpPr>
        <p:spPr>
          <a:xfrm>
            <a:off x="3550508" y="5246077"/>
            <a:ext cx="468733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kern="1200" noProof="0" err="1">
                <a:solidFill>
                  <a:schemeClr val="accent1"/>
                </a:solidFill>
                <a:latin typeface="Montserrat" pitchFamily="2" charset="77"/>
                <a:ea typeface="+mn-ea"/>
                <a:cs typeface="+mn-cs"/>
              </a:rPr>
              <a:t>Social</a:t>
            </a:r>
            <a:r>
              <a:rPr lang="de-DE" sz="1600" b="1" kern="1200" noProof="0">
                <a:solidFill>
                  <a:schemeClr val="accent1"/>
                </a:solidFill>
                <a:latin typeface="Montserrat" pitchFamily="2" charset="77"/>
                <a:ea typeface="+mn-ea"/>
                <a:cs typeface="+mn-cs"/>
              </a:rPr>
              <a:t> Media</a:t>
            </a:r>
            <a:br>
              <a:rPr lang="de-DE" sz="1600">
                <a:latin typeface="Montserrat" pitchFamily="2" charset="77"/>
              </a:rPr>
            </a:br>
            <a:r>
              <a:rPr kumimoji="0" lang="de-DE" sz="1600" b="0" i="0" u="none" strike="noStrike" kern="1200" cap="none" spc="0" normalizeH="0" baseline="0" noProof="0">
                <a:ln>
                  <a:noFill/>
                </a:ln>
                <a:solidFill>
                  <a:prstClr val="black"/>
                </a:solidFill>
                <a:effectLst/>
                <a:uLnTx/>
                <a:uFillTx/>
                <a:latin typeface="Montserrat" pitchFamily="2" charset="77"/>
                <a:ea typeface="+mn-ea"/>
                <a:cs typeface="+mn-cs"/>
              </a:rPr>
              <a:t>aktuelle Informationen auf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a:ln>
                  <a:noFill/>
                </a:ln>
                <a:solidFill>
                  <a:prstClr val="black"/>
                </a:solidFill>
                <a:effectLst/>
                <a:uLnTx/>
                <a:uFillTx/>
                <a:latin typeface="Montserrat" pitchFamily="2" charset="77"/>
                <a:ea typeface="+mn-ea"/>
                <a:cs typeface="+mn-cs"/>
              </a:rPr>
              <a:t>X und LinkedIn</a:t>
            </a:r>
          </a:p>
        </p:txBody>
      </p:sp>
      <p:pic>
        <p:nvPicPr>
          <p:cNvPr id="11" name="Grafik 10">
            <a:extLst>
              <a:ext uri="{FF2B5EF4-FFF2-40B4-BE49-F238E27FC236}">
                <a16:creationId xmlns:a16="http://schemas.microsoft.com/office/drawing/2014/main" id="{2BB5F2B9-F08E-544D-A14C-F474DCE6ADA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715368" y="2074840"/>
            <a:ext cx="1397060" cy="959315"/>
          </a:xfrm>
          <a:prstGeom prst="rect">
            <a:avLst/>
          </a:prstGeom>
        </p:spPr>
      </p:pic>
      <p:pic>
        <p:nvPicPr>
          <p:cNvPr id="12" name="Grafik 11">
            <a:extLst>
              <a:ext uri="{FF2B5EF4-FFF2-40B4-BE49-F238E27FC236}">
                <a16:creationId xmlns:a16="http://schemas.microsoft.com/office/drawing/2014/main" id="{1562D7C3-9C8E-734E-8D60-21D7E0F70845}"/>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838727" y="5341804"/>
            <a:ext cx="1336399" cy="858380"/>
          </a:xfrm>
          <a:prstGeom prst="rect">
            <a:avLst/>
          </a:prstGeom>
        </p:spPr>
      </p:pic>
      <p:pic>
        <p:nvPicPr>
          <p:cNvPr id="13" name="Grafik 12">
            <a:extLst>
              <a:ext uri="{FF2B5EF4-FFF2-40B4-BE49-F238E27FC236}">
                <a16:creationId xmlns:a16="http://schemas.microsoft.com/office/drawing/2014/main" id="{0E521F28-1751-D742-BFE9-FAB133145BF5}"/>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866718" y="3864749"/>
            <a:ext cx="1354713" cy="767671"/>
          </a:xfrm>
          <a:prstGeom prst="rect">
            <a:avLst/>
          </a:prstGeom>
        </p:spPr>
      </p:pic>
      <p:pic>
        <p:nvPicPr>
          <p:cNvPr id="16" name="Grafik 15" descr="Ein Bild, das Text, draußen, Natur, Frühling enthält.&#10;&#10;Automatisch generierte Beschreibung">
            <a:extLst>
              <a:ext uri="{FF2B5EF4-FFF2-40B4-BE49-F238E27FC236}">
                <a16:creationId xmlns:a16="http://schemas.microsoft.com/office/drawing/2014/main" id="{950C3CE8-A5FB-3A46-8BAC-715032D9F5D8}"/>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436318" y="1160463"/>
            <a:ext cx="3363823" cy="4754305"/>
          </a:xfrm>
          <a:prstGeom prst="rect">
            <a:avLst/>
          </a:prstGeom>
        </p:spPr>
      </p:pic>
    </p:spTree>
    <p:extLst>
      <p:ext uri="{BB962C8B-B14F-4D97-AF65-F5344CB8AC3E}">
        <p14:creationId xmlns:p14="http://schemas.microsoft.com/office/powerpoint/2010/main" val="34159877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stützen Sie unsere Forschung">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0EDF8521-02EA-A247-A1C1-273AA84149DD}"/>
              </a:ext>
            </a:extLst>
          </p:cNvPr>
          <p:cNvSpPr>
            <a:spLocks noGrp="1"/>
          </p:cNvSpPr>
          <p:nvPr>
            <p:ph type="dt" sz="half" idx="10"/>
          </p:nvPr>
        </p:nvSpPr>
        <p:spPr/>
        <p:txBody>
          <a:bodyPr/>
          <a:lstStyle/>
          <a:p>
            <a:r>
              <a:rPr lang="de-DE"/>
              <a:t>17.06.2026</a:t>
            </a:r>
          </a:p>
        </p:txBody>
      </p:sp>
      <p:sp>
        <p:nvSpPr>
          <p:cNvPr id="4" name="Fußzeilenplatzhalter 3">
            <a:extLst>
              <a:ext uri="{FF2B5EF4-FFF2-40B4-BE49-F238E27FC236}">
                <a16:creationId xmlns:a16="http://schemas.microsoft.com/office/drawing/2014/main" id="{A7823989-F766-714D-9334-253670EFD5BC}"/>
              </a:ext>
            </a:extLst>
          </p:cNvPr>
          <p:cNvSpPr>
            <a:spLocks noGrp="1"/>
          </p:cNvSpPr>
          <p:nvPr>
            <p:ph type="ftr" sz="quarter" idx="11"/>
          </p:nvPr>
        </p:nvSpPr>
        <p:spPr/>
        <p:txBody>
          <a:bodyPr/>
          <a:lstStyle/>
          <a:p>
            <a:r>
              <a:rPr lang="de-DE"/>
              <a:t>Transparenz, Digitalisierung und Co.</a:t>
            </a:r>
          </a:p>
        </p:txBody>
      </p:sp>
      <p:sp>
        <p:nvSpPr>
          <p:cNvPr id="5" name="Foliennummernplatzhalter 4">
            <a:extLst>
              <a:ext uri="{FF2B5EF4-FFF2-40B4-BE49-F238E27FC236}">
                <a16:creationId xmlns:a16="http://schemas.microsoft.com/office/drawing/2014/main" id="{75753ADD-B4C1-284A-968E-3154F6254F5F}"/>
              </a:ext>
            </a:extLst>
          </p:cNvPr>
          <p:cNvSpPr>
            <a:spLocks noGrp="1"/>
          </p:cNvSpPr>
          <p:nvPr>
            <p:ph type="sldNum" sz="quarter" idx="12"/>
          </p:nvPr>
        </p:nvSpPr>
        <p:spPr/>
        <p:txBody>
          <a:bodyPr/>
          <a:lstStyle/>
          <a:p>
            <a:fld id="{BB5D5A41-9DD1-F24E-9E26-15668BB14167}" type="slidenum">
              <a:rPr lang="de-DE" smtClean="0"/>
              <a:pPr/>
              <a:t>‹Nr.›</a:t>
            </a:fld>
            <a:endParaRPr lang="de-DE"/>
          </a:p>
        </p:txBody>
      </p:sp>
      <p:sp>
        <p:nvSpPr>
          <p:cNvPr id="9" name="Rechteck 8">
            <a:extLst>
              <a:ext uri="{FF2B5EF4-FFF2-40B4-BE49-F238E27FC236}">
                <a16:creationId xmlns:a16="http://schemas.microsoft.com/office/drawing/2014/main" id="{83B3455A-3C63-6245-B428-0F84726FEE7E}"/>
              </a:ext>
            </a:extLst>
          </p:cNvPr>
          <p:cNvSpPr/>
          <p:nvPr userDrawn="1"/>
        </p:nvSpPr>
        <p:spPr>
          <a:xfrm>
            <a:off x="836484" y="1160463"/>
            <a:ext cx="6832944" cy="400110"/>
          </a:xfrm>
          <a:prstGeom prst="rect">
            <a:avLst/>
          </a:prstGeom>
        </p:spPr>
        <p:txBody>
          <a:bodyPr wrap="square">
            <a:spAutoFit/>
          </a:bodyPr>
          <a:lstStyle/>
          <a:p>
            <a:r>
              <a:rPr lang="de-DE" sz="2400" b="1">
                <a:solidFill>
                  <a:schemeClr val="accent1"/>
                </a:solidFill>
                <a:latin typeface="Montserrat" pitchFamily="2" charset="77"/>
              </a:rPr>
              <a:t>Unterstützen Sie unsere Forschung</a:t>
            </a:r>
          </a:p>
        </p:txBody>
      </p:sp>
      <p:sp>
        <p:nvSpPr>
          <p:cNvPr id="10" name="Textfeld 9">
            <a:extLst>
              <a:ext uri="{FF2B5EF4-FFF2-40B4-BE49-F238E27FC236}">
                <a16:creationId xmlns:a16="http://schemas.microsoft.com/office/drawing/2014/main" id="{73B6721D-7BF1-304B-ABFE-930F3C756D40}"/>
              </a:ext>
            </a:extLst>
          </p:cNvPr>
          <p:cNvSpPr txBox="1"/>
          <p:nvPr userDrawn="1"/>
        </p:nvSpPr>
        <p:spPr>
          <a:xfrm>
            <a:off x="4893276" y="2215464"/>
            <a:ext cx="6458934" cy="1569660"/>
          </a:xfrm>
          <a:prstGeom prst="rect">
            <a:avLst/>
          </a:prstGeom>
          <a:noFill/>
        </p:spPr>
        <p:txBody>
          <a:bodyPr wrap="square" rtlCol="0">
            <a:spAutoFit/>
          </a:bodyPr>
          <a:lstStyle/>
          <a:p>
            <a:r>
              <a:rPr lang="de-DE" sz="1600" b="1">
                <a:solidFill>
                  <a:schemeClr val="accent1"/>
                </a:solidFill>
                <a:latin typeface="Montserrat" pitchFamily="2" charset="77"/>
              </a:rPr>
              <a:t>Forschung fördern und gemeinsam mehr bewirken</a:t>
            </a:r>
            <a:br>
              <a:rPr lang="de-DE" sz="1600">
                <a:latin typeface="Montserrat" pitchFamily="2" charset="77"/>
              </a:rPr>
            </a:br>
            <a:r>
              <a:rPr lang="de-DE" sz="1600">
                <a:latin typeface="Montserrat" pitchFamily="2" charset="77"/>
              </a:rPr>
              <a:t>Mit Ihrer Spende unterstützen Sie zweckgebunden die Forschung der Stiftung Umweltenergierecht über die Grundfinanzierung hinaus und leisten damit einen wichtigen Beitrag für das zukünftige Recht der Erneuerbaren Energien und eine nachhaltige Energieversorgung.</a:t>
            </a:r>
          </a:p>
        </p:txBody>
      </p:sp>
      <p:sp>
        <p:nvSpPr>
          <p:cNvPr id="11" name="Textfeld 10">
            <a:extLst>
              <a:ext uri="{FF2B5EF4-FFF2-40B4-BE49-F238E27FC236}">
                <a16:creationId xmlns:a16="http://schemas.microsoft.com/office/drawing/2014/main" id="{6D2E4B1B-C582-E640-A596-9E3D74DB5499}"/>
              </a:ext>
            </a:extLst>
          </p:cNvPr>
          <p:cNvSpPr txBox="1"/>
          <p:nvPr userDrawn="1"/>
        </p:nvSpPr>
        <p:spPr>
          <a:xfrm>
            <a:off x="4893276" y="3937083"/>
            <a:ext cx="6458934" cy="1569660"/>
          </a:xfrm>
          <a:prstGeom prst="rect">
            <a:avLst/>
          </a:prstGeom>
          <a:noFill/>
        </p:spPr>
        <p:txBody>
          <a:bodyPr wrap="square" rtlCol="0">
            <a:spAutoFit/>
          </a:bodyPr>
          <a:lstStyle/>
          <a:p>
            <a:r>
              <a:rPr lang="de-DE" sz="1600" b="1">
                <a:solidFill>
                  <a:schemeClr val="accent1"/>
                </a:solidFill>
                <a:latin typeface="Montserrat" pitchFamily="2" charset="77"/>
              </a:rPr>
              <a:t>Kontakt</a:t>
            </a:r>
            <a:br>
              <a:rPr lang="de-DE" sz="1600">
                <a:latin typeface="Montserrat" pitchFamily="2" charset="77"/>
              </a:rPr>
            </a:br>
            <a:r>
              <a:rPr lang="de-DE" sz="1600">
                <a:latin typeface="Montserrat" pitchFamily="2" charset="77"/>
              </a:rPr>
              <a:t>Christiane Mitsch</a:t>
            </a:r>
          </a:p>
          <a:p>
            <a:r>
              <a:rPr lang="de-DE" sz="1600">
                <a:latin typeface="Montserrat" pitchFamily="2" charset="77"/>
              </a:rPr>
              <a:t>Leitung Fundraising und Stakeholdermanagement</a:t>
            </a:r>
          </a:p>
          <a:p>
            <a:r>
              <a:rPr lang="de-DE" sz="1600">
                <a:latin typeface="Montserrat" pitchFamily="2" charset="77"/>
              </a:rPr>
              <a:t>T: +49 1520 7435953</a:t>
            </a:r>
          </a:p>
          <a:p>
            <a:r>
              <a:rPr lang="de-DE" sz="1600">
                <a:latin typeface="Montserrat" pitchFamily="2" charset="77"/>
              </a:rPr>
              <a:t>M: mitsch@stiftung-umweltenergierecht.de</a:t>
            </a:r>
          </a:p>
          <a:p>
            <a:endParaRPr lang="de-DE" sz="1600">
              <a:latin typeface="Montserrat" pitchFamily="2" charset="77"/>
            </a:endParaRPr>
          </a:p>
        </p:txBody>
      </p:sp>
      <p:sp>
        <p:nvSpPr>
          <p:cNvPr id="12" name="Textfeld 11">
            <a:extLst>
              <a:ext uri="{FF2B5EF4-FFF2-40B4-BE49-F238E27FC236}">
                <a16:creationId xmlns:a16="http://schemas.microsoft.com/office/drawing/2014/main" id="{B95D95C6-01CD-D24C-AB0D-88C319A59B85}"/>
              </a:ext>
            </a:extLst>
          </p:cNvPr>
          <p:cNvSpPr txBox="1"/>
          <p:nvPr userDrawn="1"/>
        </p:nvSpPr>
        <p:spPr>
          <a:xfrm>
            <a:off x="4893276" y="5412482"/>
            <a:ext cx="6458934" cy="1077218"/>
          </a:xfrm>
          <a:prstGeom prst="rect">
            <a:avLst/>
          </a:prstGeom>
          <a:noFill/>
        </p:spPr>
        <p:txBody>
          <a:bodyPr wrap="square" rtlCol="0">
            <a:spAutoFit/>
          </a:bodyPr>
          <a:lstStyle/>
          <a:p>
            <a:r>
              <a:rPr lang="de-DE" sz="1600" b="1">
                <a:solidFill>
                  <a:schemeClr val="accent1"/>
                </a:solidFill>
                <a:latin typeface="Montserrat" pitchFamily="2" charset="77"/>
              </a:rPr>
              <a:t>Spendenkonto</a:t>
            </a:r>
            <a:br>
              <a:rPr lang="de-DE" sz="1600">
                <a:latin typeface="Montserrat" pitchFamily="2" charset="77"/>
              </a:rPr>
            </a:br>
            <a:r>
              <a:rPr lang="de-DE" sz="1600">
                <a:latin typeface="Montserrat" pitchFamily="2" charset="77"/>
              </a:rPr>
              <a:t>Sparkasse Mainfranken</a:t>
            </a:r>
          </a:p>
          <a:p>
            <a:r>
              <a:rPr lang="de-DE" sz="1600">
                <a:latin typeface="Montserrat" pitchFamily="2" charset="77"/>
              </a:rPr>
              <a:t>IBAN: DE16 7905 0000 0046 7431 83</a:t>
            </a:r>
          </a:p>
          <a:p>
            <a:r>
              <a:rPr lang="de-DE" sz="1600">
                <a:latin typeface="Montserrat" pitchFamily="2" charset="77"/>
              </a:rPr>
              <a:t>BIC: BYLADEM1SWU</a:t>
            </a:r>
          </a:p>
        </p:txBody>
      </p:sp>
      <p:pic>
        <p:nvPicPr>
          <p:cNvPr id="13" name="Grafik 12">
            <a:extLst>
              <a:ext uri="{FF2B5EF4-FFF2-40B4-BE49-F238E27FC236}">
                <a16:creationId xmlns:a16="http://schemas.microsoft.com/office/drawing/2014/main" id="{C595311B-6224-0B4E-BDA6-DFA8190CC61D}"/>
              </a:ext>
            </a:extLst>
          </p:cNvPr>
          <p:cNvPicPr>
            <a:picLocks noChangeAspect="1"/>
          </p:cNvPicPr>
          <p:nvPr userDrawn="1"/>
        </p:nvPicPr>
        <p:blipFill>
          <a:blip r:embed="rId2"/>
          <a:srcRect/>
          <a:stretch/>
        </p:blipFill>
        <p:spPr>
          <a:xfrm>
            <a:off x="836483" y="2329232"/>
            <a:ext cx="3624147" cy="4059046"/>
          </a:xfrm>
          <a:prstGeom prst="rect">
            <a:avLst/>
          </a:prstGeom>
        </p:spPr>
      </p:pic>
    </p:spTree>
    <p:extLst>
      <p:ext uri="{BB962C8B-B14F-4D97-AF65-F5344CB8AC3E}">
        <p14:creationId xmlns:p14="http://schemas.microsoft.com/office/powerpoint/2010/main" val="6597807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chlussfolie für eine*n Referent*in">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EE911ABF-FE81-CB45-B21D-FC7CE60D441D}"/>
              </a:ext>
            </a:extLst>
          </p:cNvPr>
          <p:cNvSpPr/>
          <p:nvPr userDrawn="1"/>
        </p:nvSpPr>
        <p:spPr>
          <a:xfrm>
            <a:off x="0" y="0"/>
            <a:ext cx="12192000" cy="46543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1" name="Grafik 10">
            <a:extLst>
              <a:ext uri="{FF2B5EF4-FFF2-40B4-BE49-F238E27FC236}">
                <a16:creationId xmlns:a16="http://schemas.microsoft.com/office/drawing/2014/main" id="{FAEB988E-2FE1-A046-B604-A24022B4E49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483600" y="0"/>
            <a:ext cx="3708400" cy="1795024"/>
          </a:xfrm>
          <a:prstGeom prst="rect">
            <a:avLst/>
          </a:prstGeom>
        </p:spPr>
      </p:pic>
      <p:sp>
        <p:nvSpPr>
          <p:cNvPr id="13" name="Freihandform 12">
            <a:extLst>
              <a:ext uri="{FF2B5EF4-FFF2-40B4-BE49-F238E27FC236}">
                <a16:creationId xmlns:a16="http://schemas.microsoft.com/office/drawing/2014/main" id="{EC1FB5E3-775C-F548-9030-2E95D670283F}"/>
              </a:ext>
            </a:extLst>
          </p:cNvPr>
          <p:cNvSpPr/>
          <p:nvPr userDrawn="1"/>
        </p:nvSpPr>
        <p:spPr>
          <a:xfrm>
            <a:off x="839788" y="1178012"/>
            <a:ext cx="10512424" cy="5049794"/>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45300" h="4977636">
                <a:moveTo>
                  <a:pt x="10945300" y="0"/>
                </a:moveTo>
                <a:lnTo>
                  <a:pt x="0" y="0"/>
                </a:lnTo>
                <a:lnTo>
                  <a:pt x="0" y="4977636"/>
                </a:lnTo>
                <a:lnTo>
                  <a:pt x="10938425" y="4977636"/>
                </a:lnTo>
              </a:path>
            </a:pathLst>
          </a:cu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8C49854B-0A35-624B-AE74-8A58FE02A26A}"/>
              </a:ext>
            </a:extLst>
          </p:cNvPr>
          <p:cNvSpPr/>
          <p:nvPr userDrawn="1"/>
        </p:nvSpPr>
        <p:spPr>
          <a:xfrm>
            <a:off x="1274359" y="4850794"/>
            <a:ext cx="6640170" cy="1246495"/>
          </a:xfrm>
          <a:prstGeom prst="rect">
            <a:avLst/>
          </a:prstGeom>
        </p:spPr>
        <p:txBody>
          <a:bodyPr wrap="square">
            <a:spAutoFit/>
          </a:bodyPr>
          <a:lstStyle/>
          <a:p>
            <a:pPr marL="1023938" indent="-1016000">
              <a:spcBef>
                <a:spcPts val="600"/>
              </a:spcBef>
              <a:tabLst/>
              <a:defRPr/>
            </a:pPr>
            <a:r>
              <a:rPr lang="de-DE" sz="1000" b="1" err="1">
                <a:solidFill>
                  <a:schemeClr val="accent2"/>
                </a:solidFill>
                <a:latin typeface="Montserrat" pitchFamily="2" charset="77"/>
              </a:rPr>
              <a:t>www.stiftung-umweltenergierecht.de</a:t>
            </a:r>
            <a:endParaRPr lang="de-DE" sz="1000" b="1">
              <a:solidFill>
                <a:schemeClr val="accent2"/>
              </a:solidFill>
              <a:latin typeface="Montserrat" pitchFamily="2" charset="77"/>
            </a:endParaRPr>
          </a:p>
          <a:p>
            <a:pPr marL="1023938" indent="-1016000">
              <a:spcBef>
                <a:spcPts val="600"/>
              </a:spcBef>
              <a:tabLst/>
              <a:defRPr/>
            </a:pPr>
            <a:r>
              <a:rPr lang="de-DE" sz="1000">
                <a:solidFill>
                  <a:schemeClr val="accent2"/>
                </a:solidFill>
                <a:latin typeface="Montserrat" pitchFamily="2" charset="77"/>
              </a:rPr>
              <a:t>Unterstützen Sie unsere Arbeit durch </a:t>
            </a:r>
            <a:r>
              <a:rPr lang="de-DE" sz="1000" err="1">
                <a:solidFill>
                  <a:schemeClr val="accent2"/>
                </a:solidFill>
                <a:latin typeface="Montserrat" pitchFamily="2" charset="77"/>
              </a:rPr>
              <a:t>Zustiftungen</a:t>
            </a:r>
            <a:r>
              <a:rPr lang="de-DE" sz="1000">
                <a:solidFill>
                  <a:schemeClr val="accent2"/>
                </a:solidFill>
                <a:latin typeface="Montserrat" pitchFamily="2" charset="77"/>
              </a:rPr>
              <a:t> und Spenden für laufende Forschungsaufgaben.</a:t>
            </a:r>
          </a:p>
          <a:p>
            <a:pPr marL="1023938" indent="-1016000">
              <a:spcBef>
                <a:spcPts val="600"/>
              </a:spcBef>
              <a:tabLst/>
              <a:defRPr/>
            </a:pPr>
            <a:r>
              <a:rPr lang="de-DE" sz="1000" b="1">
                <a:solidFill>
                  <a:schemeClr val="accent2"/>
                </a:solidFill>
                <a:latin typeface="Montserrat" pitchFamily="2" charset="77"/>
              </a:rPr>
              <a:t>Spenden</a:t>
            </a:r>
            <a:r>
              <a:rPr lang="de-DE" sz="1000">
                <a:solidFill>
                  <a:schemeClr val="accent2"/>
                </a:solidFill>
                <a:latin typeface="Montserrat" pitchFamily="2" charset="77"/>
              </a:rPr>
              <a:t>:	BIC BYLADEM1SWU (Sparkasse Mainfranken Würzburg)</a:t>
            </a:r>
            <a:br>
              <a:rPr lang="de-DE" sz="1000">
                <a:solidFill>
                  <a:schemeClr val="accent2"/>
                </a:solidFill>
                <a:latin typeface="Montserrat" pitchFamily="2" charset="77"/>
              </a:rPr>
            </a:br>
            <a:r>
              <a:rPr lang="de-DE" sz="1000">
                <a:solidFill>
                  <a:schemeClr val="accent2"/>
                </a:solidFill>
                <a:latin typeface="Montserrat" pitchFamily="2" charset="77"/>
              </a:rPr>
              <a:t>IBAN DE16790500000046743183</a:t>
            </a:r>
          </a:p>
          <a:p>
            <a:pPr marL="1023938" indent="-1016000">
              <a:spcBef>
                <a:spcPts val="600"/>
              </a:spcBef>
              <a:tabLst/>
              <a:defRPr/>
            </a:pPr>
            <a:r>
              <a:rPr lang="de-DE" sz="1000" b="1" err="1">
                <a:solidFill>
                  <a:schemeClr val="accent2"/>
                </a:solidFill>
                <a:latin typeface="Montserrat" pitchFamily="2" charset="77"/>
              </a:rPr>
              <a:t>Zustiftungen</a:t>
            </a:r>
            <a:r>
              <a:rPr lang="de-DE" sz="1000">
                <a:solidFill>
                  <a:schemeClr val="accent2"/>
                </a:solidFill>
                <a:latin typeface="Montserrat" pitchFamily="2" charset="77"/>
              </a:rPr>
              <a:t>:	BIC BYLADEM1SWU (Sparkasse Mainfranken Würzburg)</a:t>
            </a:r>
            <a:br>
              <a:rPr lang="de-DE" sz="1000">
                <a:solidFill>
                  <a:schemeClr val="accent2"/>
                </a:solidFill>
                <a:latin typeface="Montserrat" pitchFamily="2" charset="77"/>
              </a:rPr>
            </a:br>
            <a:r>
              <a:rPr lang="de-DE" sz="1000">
                <a:solidFill>
                  <a:schemeClr val="accent2"/>
                </a:solidFill>
                <a:latin typeface="Montserrat" pitchFamily="2" charset="77"/>
              </a:rPr>
              <a:t>IBAN DE83790500000046745469</a:t>
            </a:r>
          </a:p>
        </p:txBody>
      </p:sp>
      <p:sp>
        <p:nvSpPr>
          <p:cNvPr id="15" name="Freihandform 14">
            <a:extLst>
              <a:ext uri="{FF2B5EF4-FFF2-40B4-BE49-F238E27FC236}">
                <a16:creationId xmlns:a16="http://schemas.microsoft.com/office/drawing/2014/main" id="{02A75650-1A2D-884D-B288-15AB97A3031E}"/>
              </a:ext>
            </a:extLst>
          </p:cNvPr>
          <p:cNvSpPr/>
          <p:nvPr userDrawn="1"/>
        </p:nvSpPr>
        <p:spPr>
          <a:xfrm>
            <a:off x="839788" y="4654378"/>
            <a:ext cx="11461138" cy="1639329"/>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0 w 10938493"/>
              <a:gd name="connsiteY0" fmla="*/ 0 h 5581140"/>
              <a:gd name="connsiteX1" fmla="*/ 68 w 10938493"/>
              <a:gd name="connsiteY1" fmla="*/ 60350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768096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87782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4471416 h 5581140"/>
              <a:gd name="connsiteX2" fmla="*/ 68 w 10938493"/>
              <a:gd name="connsiteY2" fmla="*/ 5581140 h 5581140"/>
              <a:gd name="connsiteX3" fmla="*/ 10938493 w 10938493"/>
              <a:gd name="connsiteY3" fmla="*/ 5581140 h 5581140"/>
              <a:gd name="connsiteX0" fmla="*/ 0 w 10938493"/>
              <a:gd name="connsiteY0" fmla="*/ 0 h 1356612"/>
              <a:gd name="connsiteX1" fmla="*/ 68 w 10938493"/>
              <a:gd name="connsiteY1" fmla="*/ 246888 h 1356612"/>
              <a:gd name="connsiteX2" fmla="*/ 68 w 10938493"/>
              <a:gd name="connsiteY2" fmla="*/ 1356612 h 1356612"/>
              <a:gd name="connsiteX3" fmla="*/ 10938493 w 10938493"/>
              <a:gd name="connsiteY3" fmla="*/ 1356612 h 1356612"/>
              <a:gd name="connsiteX0" fmla="*/ 0 w 10938493"/>
              <a:gd name="connsiteY0" fmla="*/ 0 h 1356612"/>
              <a:gd name="connsiteX1" fmla="*/ 68 w 10938493"/>
              <a:gd name="connsiteY1" fmla="*/ 667512 h 1356612"/>
              <a:gd name="connsiteX2" fmla="*/ 68 w 10938493"/>
              <a:gd name="connsiteY2" fmla="*/ 1356612 h 1356612"/>
              <a:gd name="connsiteX3" fmla="*/ 10938493 w 10938493"/>
              <a:gd name="connsiteY3" fmla="*/ 1356612 h 1356612"/>
              <a:gd name="connsiteX0" fmla="*/ 0 w 10938493"/>
              <a:gd name="connsiteY0" fmla="*/ 0 h 1292604"/>
              <a:gd name="connsiteX1" fmla="*/ 68 w 10938493"/>
              <a:gd name="connsiteY1" fmla="*/ 603504 h 1292604"/>
              <a:gd name="connsiteX2" fmla="*/ 68 w 10938493"/>
              <a:gd name="connsiteY2" fmla="*/ 1292604 h 1292604"/>
              <a:gd name="connsiteX3" fmla="*/ 10938493 w 10938493"/>
              <a:gd name="connsiteY3" fmla="*/ 1292604 h 1292604"/>
              <a:gd name="connsiteX0" fmla="*/ 0 w 10938493"/>
              <a:gd name="connsiteY0" fmla="*/ 0 h 1324449"/>
              <a:gd name="connsiteX1" fmla="*/ 68 w 10938493"/>
              <a:gd name="connsiteY1" fmla="*/ 635349 h 1324449"/>
              <a:gd name="connsiteX2" fmla="*/ 68 w 10938493"/>
              <a:gd name="connsiteY2" fmla="*/ 1324449 h 1324449"/>
              <a:gd name="connsiteX3" fmla="*/ 10938493 w 10938493"/>
              <a:gd name="connsiteY3" fmla="*/ 1324449 h 1324449"/>
              <a:gd name="connsiteX0" fmla="*/ 0 w 11894082"/>
              <a:gd name="connsiteY0" fmla="*/ 0 h 1324449"/>
              <a:gd name="connsiteX1" fmla="*/ 68 w 11894082"/>
              <a:gd name="connsiteY1" fmla="*/ 635349 h 1324449"/>
              <a:gd name="connsiteX2" fmla="*/ 68 w 11894082"/>
              <a:gd name="connsiteY2" fmla="*/ 1324449 h 1324449"/>
              <a:gd name="connsiteX3" fmla="*/ 11894082 w 11894082"/>
              <a:gd name="connsiteY3" fmla="*/ 1324449 h 1324449"/>
            </a:gdLst>
            <a:ahLst/>
            <a:cxnLst>
              <a:cxn ang="0">
                <a:pos x="connsiteX0" y="connsiteY0"/>
              </a:cxn>
              <a:cxn ang="0">
                <a:pos x="connsiteX1" y="connsiteY1"/>
              </a:cxn>
              <a:cxn ang="0">
                <a:pos x="connsiteX2" y="connsiteY2"/>
              </a:cxn>
              <a:cxn ang="0">
                <a:pos x="connsiteX3" y="connsiteY3"/>
              </a:cxn>
            </a:cxnLst>
            <a:rect l="l" t="t" r="r" b="b"/>
            <a:pathLst>
              <a:path w="11894082" h="1324449">
                <a:moveTo>
                  <a:pt x="0" y="0"/>
                </a:moveTo>
                <a:cubicBezTo>
                  <a:pt x="23" y="201168"/>
                  <a:pt x="45" y="434181"/>
                  <a:pt x="68" y="635349"/>
                </a:cubicBezTo>
                <a:lnTo>
                  <a:pt x="68" y="1324449"/>
                </a:lnTo>
                <a:lnTo>
                  <a:pt x="11894082" y="1324449"/>
                </a:lnTo>
              </a:path>
            </a:pathLst>
          </a:custGeom>
          <a:no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DA1EC288-428C-8C47-98EA-59E590C401E8}"/>
              </a:ext>
            </a:extLst>
          </p:cNvPr>
          <p:cNvSpPr/>
          <p:nvPr userDrawn="1"/>
        </p:nvSpPr>
        <p:spPr>
          <a:xfrm>
            <a:off x="1291602" y="4246862"/>
            <a:ext cx="3854732" cy="276999"/>
          </a:xfrm>
          <a:prstGeom prst="rect">
            <a:avLst/>
          </a:prstGeom>
        </p:spPr>
        <p:txBody>
          <a:bodyPr wrap="square">
            <a:spAutoFit/>
          </a:bodyPr>
          <a:lstStyle/>
          <a:p>
            <a:pPr marL="1023938" indent="-1016000">
              <a:lnSpc>
                <a:spcPct val="100000"/>
              </a:lnSpc>
              <a:spcBef>
                <a:spcPts val="1000"/>
              </a:spcBef>
              <a:tabLst/>
              <a:defRPr/>
            </a:pPr>
            <a:r>
              <a:rPr lang="de-DE" sz="1200" b="0">
                <a:solidFill>
                  <a:schemeClr val="bg1"/>
                </a:solidFill>
                <a:latin typeface="Montserrat" pitchFamily="2" charset="77"/>
              </a:rPr>
              <a:t>Friedrich-Ebert-Ring 9 | 97072 Würzburg</a:t>
            </a:r>
          </a:p>
        </p:txBody>
      </p:sp>
      <p:sp>
        <p:nvSpPr>
          <p:cNvPr id="19" name="Textplatzhalter 5">
            <a:extLst>
              <a:ext uri="{FF2B5EF4-FFF2-40B4-BE49-F238E27FC236}">
                <a16:creationId xmlns:a16="http://schemas.microsoft.com/office/drawing/2014/main" id="{08C0827B-73DC-3149-9810-408074C356CE}"/>
              </a:ext>
            </a:extLst>
          </p:cNvPr>
          <p:cNvSpPr>
            <a:spLocks noGrp="1"/>
          </p:cNvSpPr>
          <p:nvPr>
            <p:ph type="body" sz="quarter" idx="10" hasCustomPrompt="1"/>
          </p:nvPr>
        </p:nvSpPr>
        <p:spPr>
          <a:xfrm>
            <a:off x="1291602" y="1483200"/>
            <a:ext cx="2867025" cy="661720"/>
          </a:xfrm>
        </p:spPr>
        <p:txBody>
          <a:bodyPr/>
          <a:lstStyle>
            <a:lvl1pPr marL="0" indent="0">
              <a:lnSpc>
                <a:spcPct val="100000"/>
              </a:lnSpc>
              <a:spcBef>
                <a:spcPts val="0"/>
              </a:spcBef>
              <a:buNone/>
              <a:defRPr sz="200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de-DE"/>
              <a:t>Vorname Nachname</a:t>
            </a:r>
          </a:p>
          <a:p>
            <a:pPr lvl="0"/>
            <a:r>
              <a:rPr lang="de-DE"/>
              <a:t>Funktion</a:t>
            </a:r>
          </a:p>
        </p:txBody>
      </p:sp>
      <p:sp>
        <p:nvSpPr>
          <p:cNvPr id="20" name="Textplatzhalter 22">
            <a:extLst>
              <a:ext uri="{FF2B5EF4-FFF2-40B4-BE49-F238E27FC236}">
                <a16:creationId xmlns:a16="http://schemas.microsoft.com/office/drawing/2014/main" id="{5710E3A9-FB83-F143-BE0D-B2F3108B76CA}"/>
              </a:ext>
            </a:extLst>
          </p:cNvPr>
          <p:cNvSpPr>
            <a:spLocks noGrp="1"/>
          </p:cNvSpPr>
          <p:nvPr>
            <p:ph type="body" sz="quarter" idx="11" hasCustomPrompt="1"/>
          </p:nvPr>
        </p:nvSpPr>
        <p:spPr>
          <a:xfrm>
            <a:off x="1291603" y="2992310"/>
            <a:ext cx="5314938" cy="1254551"/>
          </a:xfrm>
        </p:spPr>
        <p:txBody>
          <a:bodyPr/>
          <a:lstStyle>
            <a:lvl1pPr marL="400050" indent="-400050" algn="l">
              <a:lnSpc>
                <a:spcPct val="100000"/>
              </a:lnSpc>
              <a:buNone/>
              <a:tabLst/>
              <a:defRPr sz="1200">
                <a:solidFill>
                  <a:schemeClr val="bg1"/>
                </a:solidFill>
              </a:defRPr>
            </a:lvl1pPr>
            <a:lvl2pPr marL="457200" indent="0" algn="l">
              <a:buNone/>
              <a:defRPr sz="1200">
                <a:solidFill>
                  <a:schemeClr val="bg1"/>
                </a:solidFill>
              </a:defRPr>
            </a:lvl2pPr>
            <a:lvl3pPr marL="914400" indent="0" algn="l">
              <a:buNone/>
              <a:defRPr sz="1200">
                <a:solidFill>
                  <a:schemeClr val="bg1"/>
                </a:solidFill>
              </a:defRPr>
            </a:lvl3pPr>
            <a:lvl4pPr marL="1371600" indent="0" algn="l">
              <a:buNone/>
              <a:defRPr sz="1200">
                <a:solidFill>
                  <a:schemeClr val="bg1"/>
                </a:solidFill>
              </a:defRPr>
            </a:lvl4pPr>
            <a:lvl5pPr marL="1828800" indent="0" algn="l">
              <a:buNone/>
              <a:defRPr sz="1200">
                <a:solidFill>
                  <a:schemeClr val="bg1"/>
                </a:solidFill>
              </a:defRPr>
            </a:lvl5pPr>
          </a:lstStyle>
          <a:p>
            <a:pPr lvl="0"/>
            <a:r>
              <a:rPr lang="de-DE"/>
              <a:t>#</a:t>
            </a:r>
            <a:r>
              <a:rPr lang="de-DE" err="1"/>
              <a:t>nachname@stiftung-umweltenergierecht.de</a:t>
            </a:r>
            <a:endParaRPr lang="de-DE"/>
          </a:p>
          <a:p>
            <a:pPr lvl="0"/>
            <a:r>
              <a:rPr lang="de-DE"/>
              <a:t>Tel:	+49-931-79 40 77-## </a:t>
            </a:r>
          </a:p>
          <a:p>
            <a:pPr lvl="0"/>
            <a:r>
              <a:rPr lang="de-DE"/>
              <a:t>Fax:	+49-931-79 40 77-29</a:t>
            </a:r>
          </a:p>
          <a:p>
            <a:pPr lvl="0"/>
            <a:r>
              <a:rPr lang="de-DE"/>
              <a:t>Twitter: </a:t>
            </a:r>
          </a:p>
        </p:txBody>
      </p:sp>
    </p:spTree>
    <p:extLst>
      <p:ext uri="{BB962C8B-B14F-4D97-AF65-F5344CB8AC3E}">
        <p14:creationId xmlns:p14="http://schemas.microsoft.com/office/powerpoint/2010/main" val="2871384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847CBB23-F2DE-6B95-DECA-90B086735930}"/>
              </a:ext>
            </a:extLst>
          </p:cNvPr>
          <p:cNvSpPr>
            <a:spLocks noGrp="1"/>
          </p:cNvSpPr>
          <p:nvPr>
            <p:ph type="dt" sz="half" idx="10"/>
          </p:nvPr>
        </p:nvSpPr>
        <p:spPr/>
        <p:txBody>
          <a:bodyPr/>
          <a:lstStyle/>
          <a:p>
            <a:r>
              <a:rPr lang="de-DE"/>
              <a:t>17.06.2026</a:t>
            </a:r>
          </a:p>
        </p:txBody>
      </p:sp>
      <p:sp>
        <p:nvSpPr>
          <p:cNvPr id="3" name="Fußzeilenplatzhalter 2">
            <a:extLst>
              <a:ext uri="{FF2B5EF4-FFF2-40B4-BE49-F238E27FC236}">
                <a16:creationId xmlns:a16="http://schemas.microsoft.com/office/drawing/2014/main" id="{BE6A724F-33BF-DD19-79BF-00123B286133}"/>
              </a:ext>
            </a:extLst>
          </p:cNvPr>
          <p:cNvSpPr>
            <a:spLocks noGrp="1"/>
          </p:cNvSpPr>
          <p:nvPr>
            <p:ph type="ftr" sz="quarter" idx="11"/>
          </p:nvPr>
        </p:nvSpPr>
        <p:spPr/>
        <p:txBody>
          <a:bodyPr/>
          <a:lstStyle/>
          <a:p>
            <a:r>
              <a:rPr lang="de-DE"/>
              <a:t>Transparenz, Digitalisierung und Co.</a:t>
            </a:r>
          </a:p>
        </p:txBody>
      </p:sp>
      <p:sp>
        <p:nvSpPr>
          <p:cNvPr id="4" name="Foliennummernplatzhalter 3">
            <a:extLst>
              <a:ext uri="{FF2B5EF4-FFF2-40B4-BE49-F238E27FC236}">
                <a16:creationId xmlns:a16="http://schemas.microsoft.com/office/drawing/2014/main" id="{50D8FBC7-EAEE-ACBC-0CFD-64818A235404}"/>
              </a:ext>
            </a:extLst>
          </p:cNvPr>
          <p:cNvSpPr>
            <a:spLocks noGrp="1"/>
          </p:cNvSpPr>
          <p:nvPr>
            <p:ph type="sldNum" sz="quarter" idx="12"/>
          </p:nvPr>
        </p:nvSpPr>
        <p:spPr/>
        <p:txBody>
          <a:bodyPr/>
          <a:lstStyle/>
          <a:p>
            <a:fld id="{3FC7044A-9581-448F-A798-C0F830A52AAB}" type="slidenum">
              <a:rPr lang="de-DE" smtClean="0"/>
              <a:t>‹Nr.›</a:t>
            </a:fld>
            <a:endParaRPr lang="de-DE"/>
          </a:p>
        </p:txBody>
      </p:sp>
    </p:spTree>
    <p:extLst>
      <p:ext uri="{BB962C8B-B14F-4D97-AF65-F5344CB8AC3E}">
        <p14:creationId xmlns:p14="http://schemas.microsoft.com/office/powerpoint/2010/main" val="161404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7E91B611-1CE1-144A-AC65-C4DB6DF9A14A}"/>
              </a:ext>
            </a:extLst>
          </p:cNvPr>
          <p:cNvSpPr/>
          <p:nvPr userDrawn="1"/>
        </p:nvSpPr>
        <p:spPr>
          <a:xfrm>
            <a:off x="0" y="-3079"/>
            <a:ext cx="12192000" cy="51875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CF2D5E41-8390-5845-91E5-1A48F528C44C}"/>
              </a:ext>
            </a:extLst>
          </p:cNvPr>
          <p:cNvSpPr>
            <a:spLocks noGrp="1"/>
          </p:cNvSpPr>
          <p:nvPr>
            <p:ph type="ctrTitle"/>
          </p:nvPr>
        </p:nvSpPr>
        <p:spPr>
          <a:xfrm>
            <a:off x="1004047" y="1855000"/>
            <a:ext cx="8976436" cy="2387600"/>
          </a:xfrm>
        </p:spPr>
        <p:txBody>
          <a:bodyPr anchor="b">
            <a:noAutofit/>
          </a:bodyPr>
          <a:lstStyle>
            <a:lvl1pPr algn="l">
              <a:defRPr sz="4800">
                <a:solidFill>
                  <a:schemeClr val="accent2"/>
                </a:solidFill>
              </a:defRPr>
            </a:lvl1pPr>
          </a:lstStyle>
          <a:p>
            <a:r>
              <a:rPr lang="de-DE"/>
              <a:t>Mastertitelformat bearbeiten</a:t>
            </a:r>
          </a:p>
        </p:txBody>
      </p:sp>
      <p:sp>
        <p:nvSpPr>
          <p:cNvPr id="3" name="Untertitel 2">
            <a:extLst>
              <a:ext uri="{FF2B5EF4-FFF2-40B4-BE49-F238E27FC236}">
                <a16:creationId xmlns:a16="http://schemas.microsoft.com/office/drawing/2014/main" id="{3405D381-F7BE-CA4A-BF4A-EFA4ACC6E752}"/>
              </a:ext>
            </a:extLst>
          </p:cNvPr>
          <p:cNvSpPr>
            <a:spLocks noGrp="1"/>
          </p:cNvSpPr>
          <p:nvPr>
            <p:ph type="subTitle" idx="1"/>
          </p:nvPr>
        </p:nvSpPr>
        <p:spPr>
          <a:xfrm>
            <a:off x="1004047" y="4257299"/>
            <a:ext cx="8976436" cy="642960"/>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pic>
        <p:nvPicPr>
          <p:cNvPr id="7" name="Grafik 6">
            <a:extLst>
              <a:ext uri="{FF2B5EF4-FFF2-40B4-BE49-F238E27FC236}">
                <a16:creationId xmlns:a16="http://schemas.microsoft.com/office/drawing/2014/main" id="{331125A1-B486-0148-A8BC-C64D08CE424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483600" y="0"/>
            <a:ext cx="3708400" cy="1795024"/>
          </a:xfrm>
          <a:prstGeom prst="rect">
            <a:avLst/>
          </a:prstGeom>
        </p:spPr>
      </p:pic>
      <p:sp>
        <p:nvSpPr>
          <p:cNvPr id="16" name="Freihandform 15">
            <a:extLst>
              <a:ext uri="{FF2B5EF4-FFF2-40B4-BE49-F238E27FC236}">
                <a16:creationId xmlns:a16="http://schemas.microsoft.com/office/drawing/2014/main" id="{B371B618-77DD-244E-A471-ED42881DE467}"/>
              </a:ext>
            </a:extLst>
          </p:cNvPr>
          <p:cNvSpPr/>
          <p:nvPr userDrawn="1"/>
        </p:nvSpPr>
        <p:spPr>
          <a:xfrm>
            <a:off x="609599" y="1178011"/>
            <a:ext cx="10972802" cy="5329355"/>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45300" h="4977636">
                <a:moveTo>
                  <a:pt x="10945300" y="0"/>
                </a:moveTo>
                <a:lnTo>
                  <a:pt x="0" y="0"/>
                </a:lnTo>
                <a:lnTo>
                  <a:pt x="0" y="4977636"/>
                </a:lnTo>
                <a:lnTo>
                  <a:pt x="10938425" y="4977636"/>
                </a:lnTo>
              </a:path>
            </a:pathLst>
          </a:cu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Freihandform 19">
            <a:extLst>
              <a:ext uri="{FF2B5EF4-FFF2-40B4-BE49-F238E27FC236}">
                <a16:creationId xmlns:a16="http://schemas.microsoft.com/office/drawing/2014/main" id="{E5AA6A26-EFE4-0E48-B275-B7F8DCD14F02}"/>
              </a:ext>
            </a:extLst>
          </p:cNvPr>
          <p:cNvSpPr/>
          <p:nvPr userDrawn="1"/>
        </p:nvSpPr>
        <p:spPr>
          <a:xfrm>
            <a:off x="609599" y="5182916"/>
            <a:ext cx="11691328" cy="1074449"/>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0 w 10938493"/>
              <a:gd name="connsiteY0" fmla="*/ 0 h 5581140"/>
              <a:gd name="connsiteX1" fmla="*/ 68 w 10938493"/>
              <a:gd name="connsiteY1" fmla="*/ 60350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768096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87782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4471416 h 5581140"/>
              <a:gd name="connsiteX2" fmla="*/ 68 w 10938493"/>
              <a:gd name="connsiteY2" fmla="*/ 5581140 h 5581140"/>
              <a:gd name="connsiteX3" fmla="*/ 10938493 w 10938493"/>
              <a:gd name="connsiteY3" fmla="*/ 5581140 h 5581140"/>
              <a:gd name="connsiteX0" fmla="*/ 0 w 10938493"/>
              <a:gd name="connsiteY0" fmla="*/ 0 h 1356612"/>
              <a:gd name="connsiteX1" fmla="*/ 68 w 10938493"/>
              <a:gd name="connsiteY1" fmla="*/ 246888 h 1356612"/>
              <a:gd name="connsiteX2" fmla="*/ 68 w 10938493"/>
              <a:gd name="connsiteY2" fmla="*/ 1356612 h 1356612"/>
              <a:gd name="connsiteX3" fmla="*/ 10938493 w 10938493"/>
              <a:gd name="connsiteY3" fmla="*/ 1356612 h 1356612"/>
              <a:gd name="connsiteX0" fmla="*/ 0 w 10938493"/>
              <a:gd name="connsiteY0" fmla="*/ 0 h 1356612"/>
              <a:gd name="connsiteX1" fmla="*/ 68 w 10938493"/>
              <a:gd name="connsiteY1" fmla="*/ 667512 h 1356612"/>
              <a:gd name="connsiteX2" fmla="*/ 68 w 10938493"/>
              <a:gd name="connsiteY2" fmla="*/ 1356612 h 1356612"/>
              <a:gd name="connsiteX3" fmla="*/ 10938493 w 10938493"/>
              <a:gd name="connsiteY3" fmla="*/ 1356612 h 1356612"/>
              <a:gd name="connsiteX0" fmla="*/ 0 w 10938493"/>
              <a:gd name="connsiteY0" fmla="*/ 0 h 1292604"/>
              <a:gd name="connsiteX1" fmla="*/ 68 w 10938493"/>
              <a:gd name="connsiteY1" fmla="*/ 603504 h 1292604"/>
              <a:gd name="connsiteX2" fmla="*/ 68 w 10938493"/>
              <a:gd name="connsiteY2" fmla="*/ 1292604 h 1292604"/>
              <a:gd name="connsiteX3" fmla="*/ 10938493 w 10938493"/>
              <a:gd name="connsiteY3" fmla="*/ 1292604 h 1292604"/>
              <a:gd name="connsiteX0" fmla="*/ 0 w 10938493"/>
              <a:gd name="connsiteY0" fmla="*/ 0 h 1324449"/>
              <a:gd name="connsiteX1" fmla="*/ 68 w 10938493"/>
              <a:gd name="connsiteY1" fmla="*/ 635349 h 1324449"/>
              <a:gd name="connsiteX2" fmla="*/ 68 w 10938493"/>
              <a:gd name="connsiteY2" fmla="*/ 1324449 h 1324449"/>
              <a:gd name="connsiteX3" fmla="*/ 10938493 w 10938493"/>
              <a:gd name="connsiteY3" fmla="*/ 1324449 h 1324449"/>
              <a:gd name="connsiteX0" fmla="*/ 0 w 11894082"/>
              <a:gd name="connsiteY0" fmla="*/ 0 h 1324449"/>
              <a:gd name="connsiteX1" fmla="*/ 68 w 11894082"/>
              <a:gd name="connsiteY1" fmla="*/ 635349 h 1324449"/>
              <a:gd name="connsiteX2" fmla="*/ 68 w 11894082"/>
              <a:gd name="connsiteY2" fmla="*/ 1324449 h 1324449"/>
              <a:gd name="connsiteX3" fmla="*/ 11894082 w 11894082"/>
              <a:gd name="connsiteY3" fmla="*/ 1324449 h 1324449"/>
            </a:gdLst>
            <a:ahLst/>
            <a:cxnLst>
              <a:cxn ang="0">
                <a:pos x="connsiteX0" y="connsiteY0"/>
              </a:cxn>
              <a:cxn ang="0">
                <a:pos x="connsiteX1" y="connsiteY1"/>
              </a:cxn>
              <a:cxn ang="0">
                <a:pos x="connsiteX2" y="connsiteY2"/>
              </a:cxn>
              <a:cxn ang="0">
                <a:pos x="connsiteX3" y="connsiteY3"/>
              </a:cxn>
            </a:cxnLst>
            <a:rect l="l" t="t" r="r" b="b"/>
            <a:pathLst>
              <a:path w="11894082" h="1324449">
                <a:moveTo>
                  <a:pt x="0" y="0"/>
                </a:moveTo>
                <a:cubicBezTo>
                  <a:pt x="23" y="201168"/>
                  <a:pt x="45" y="434181"/>
                  <a:pt x="68" y="635349"/>
                </a:cubicBezTo>
                <a:lnTo>
                  <a:pt x="68" y="1324449"/>
                </a:lnTo>
                <a:lnTo>
                  <a:pt x="11894082" y="1324449"/>
                </a:lnTo>
              </a:path>
            </a:pathLst>
          </a:custGeom>
          <a:noFill/>
          <a:ln w="444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Datumsplatzhalter 3">
            <a:extLst>
              <a:ext uri="{FF2B5EF4-FFF2-40B4-BE49-F238E27FC236}">
                <a16:creationId xmlns:a16="http://schemas.microsoft.com/office/drawing/2014/main" id="{9F7FBF76-A59E-6148-8CA5-710D0F37EC6B}"/>
              </a:ext>
            </a:extLst>
          </p:cNvPr>
          <p:cNvSpPr>
            <a:spLocks noGrp="1"/>
          </p:cNvSpPr>
          <p:nvPr>
            <p:ph type="dt" sz="half" idx="2"/>
          </p:nvPr>
        </p:nvSpPr>
        <p:spPr>
          <a:xfrm>
            <a:off x="1019980" y="5789507"/>
            <a:ext cx="3181640" cy="288763"/>
          </a:xfrm>
          <a:prstGeom prst="rect">
            <a:avLst/>
          </a:prstGeom>
        </p:spPr>
        <p:txBody>
          <a:bodyPr vert="horz" lIns="91440" tIns="45720" rIns="91440" bIns="45720" rtlCol="0" anchor="b"/>
          <a:lstStyle>
            <a:lvl1pPr algn="l">
              <a:defRPr sz="1200">
                <a:solidFill>
                  <a:srgbClr val="002758"/>
                </a:solidFill>
                <a:latin typeface="Montserrat" pitchFamily="2" charset="77"/>
              </a:defRPr>
            </a:lvl1pPr>
          </a:lstStyle>
          <a:p>
            <a:r>
              <a:rPr lang="de-DE"/>
              <a:t>17.06.2026</a:t>
            </a:r>
          </a:p>
        </p:txBody>
      </p:sp>
      <p:sp>
        <p:nvSpPr>
          <p:cNvPr id="12" name="Textplatzhalter 12">
            <a:extLst>
              <a:ext uri="{FF2B5EF4-FFF2-40B4-BE49-F238E27FC236}">
                <a16:creationId xmlns:a16="http://schemas.microsoft.com/office/drawing/2014/main" id="{D73726C8-B953-3A43-B08A-19496309C0B4}"/>
              </a:ext>
            </a:extLst>
          </p:cNvPr>
          <p:cNvSpPr>
            <a:spLocks noGrp="1"/>
          </p:cNvSpPr>
          <p:nvPr>
            <p:ph type="body" sz="quarter" idx="10" hasCustomPrompt="1"/>
          </p:nvPr>
        </p:nvSpPr>
        <p:spPr>
          <a:xfrm>
            <a:off x="1019980" y="5580577"/>
            <a:ext cx="4986671" cy="288763"/>
          </a:xfrm>
        </p:spPr>
        <p:txBody>
          <a:bodyPr anchor="ctr">
            <a:noAutofit/>
          </a:bodyPr>
          <a:lstStyle>
            <a:lvl1pPr marL="0" indent="0">
              <a:buFontTx/>
              <a:buNone/>
              <a:defRPr sz="1200">
                <a:solidFill>
                  <a:schemeClr val="accent2"/>
                </a:solidFill>
              </a:defRPr>
            </a:lvl1pPr>
            <a:lvl2pPr marL="457200" indent="0">
              <a:buFontTx/>
              <a:buNone/>
              <a:defRPr sz="1000">
                <a:solidFill>
                  <a:schemeClr val="accent2"/>
                </a:solidFill>
              </a:defRPr>
            </a:lvl2pPr>
            <a:lvl3pPr marL="914400" indent="0">
              <a:buFontTx/>
              <a:buNone/>
              <a:defRPr sz="1000">
                <a:solidFill>
                  <a:schemeClr val="accent2"/>
                </a:solidFill>
              </a:defRPr>
            </a:lvl3pPr>
            <a:lvl4pPr marL="1371600" indent="0">
              <a:buFontTx/>
              <a:buNone/>
              <a:defRPr sz="1000">
                <a:solidFill>
                  <a:schemeClr val="accent2"/>
                </a:solidFill>
              </a:defRPr>
            </a:lvl4pPr>
          </a:lstStyle>
          <a:p>
            <a:pPr lvl="0"/>
            <a:r>
              <a:rPr lang="de-DE"/>
              <a:t>#Vorname, #Nachname</a:t>
            </a:r>
          </a:p>
        </p:txBody>
      </p:sp>
      <p:sp>
        <p:nvSpPr>
          <p:cNvPr id="10" name="Textplatzhalter 12">
            <a:extLst>
              <a:ext uri="{FF2B5EF4-FFF2-40B4-BE49-F238E27FC236}">
                <a16:creationId xmlns:a16="http://schemas.microsoft.com/office/drawing/2014/main" id="{22F8206E-0AF4-FD49-978C-6F620EFFF0DD}"/>
              </a:ext>
            </a:extLst>
          </p:cNvPr>
          <p:cNvSpPr>
            <a:spLocks noGrp="1"/>
          </p:cNvSpPr>
          <p:nvPr>
            <p:ph type="body" sz="quarter" idx="11" hasCustomPrompt="1"/>
          </p:nvPr>
        </p:nvSpPr>
        <p:spPr>
          <a:xfrm>
            <a:off x="1019980" y="5353806"/>
            <a:ext cx="4986671" cy="288763"/>
          </a:xfrm>
        </p:spPr>
        <p:txBody>
          <a:bodyPr anchor="ctr">
            <a:noAutofit/>
          </a:bodyPr>
          <a:lstStyle>
            <a:lvl1pPr marL="0" indent="0">
              <a:buFontTx/>
              <a:buNone/>
              <a:defRPr sz="1200">
                <a:solidFill>
                  <a:schemeClr val="accent2"/>
                </a:solidFill>
              </a:defRPr>
            </a:lvl1pPr>
            <a:lvl2pPr marL="457200" indent="0">
              <a:buFontTx/>
              <a:buNone/>
              <a:defRPr sz="1000">
                <a:solidFill>
                  <a:schemeClr val="accent2"/>
                </a:solidFill>
              </a:defRPr>
            </a:lvl2pPr>
            <a:lvl3pPr marL="914400" indent="0">
              <a:buFontTx/>
              <a:buNone/>
              <a:defRPr sz="1000">
                <a:solidFill>
                  <a:schemeClr val="accent2"/>
                </a:solidFill>
              </a:defRPr>
            </a:lvl3pPr>
            <a:lvl4pPr marL="1371600" indent="0">
              <a:buFontTx/>
              <a:buNone/>
              <a:defRPr sz="1000">
                <a:solidFill>
                  <a:schemeClr val="accent2"/>
                </a:solidFill>
              </a:defRPr>
            </a:lvl4pPr>
          </a:lstStyle>
          <a:p>
            <a:pPr lvl="0"/>
            <a:r>
              <a:rPr lang="de-DE" err="1"/>
              <a:t>Veranstaltangsformat</a:t>
            </a:r>
            <a:endParaRPr lang="de-DE"/>
          </a:p>
        </p:txBody>
      </p:sp>
    </p:spTree>
    <p:extLst>
      <p:ext uri="{BB962C8B-B14F-4D97-AF65-F5344CB8AC3E}">
        <p14:creationId xmlns:p14="http://schemas.microsoft.com/office/powerpoint/2010/main" val="3963703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396470F0-EAC2-6646-9887-38C4B61F2D01}"/>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7" name="Datumsplatzhalter 4">
            <a:extLst>
              <a:ext uri="{FF2B5EF4-FFF2-40B4-BE49-F238E27FC236}">
                <a16:creationId xmlns:a16="http://schemas.microsoft.com/office/drawing/2014/main" id="{59CEB14F-7896-1B42-BB5D-F90457FF321D}"/>
              </a:ext>
            </a:extLst>
          </p:cNvPr>
          <p:cNvSpPr>
            <a:spLocks noGrp="1"/>
          </p:cNvSpPr>
          <p:nvPr>
            <p:ph type="dt" sz="half" idx="10"/>
          </p:nvPr>
        </p:nvSpPr>
        <p:spPr>
          <a:xfrm>
            <a:off x="1460474" y="226629"/>
            <a:ext cx="769471" cy="272549"/>
          </a:xfrm>
        </p:spPr>
        <p:txBody>
          <a:bodyPr/>
          <a:lstStyle/>
          <a:p>
            <a:r>
              <a:rPr lang="de-DE"/>
              <a:t>17.06.2026</a:t>
            </a:r>
          </a:p>
        </p:txBody>
      </p:sp>
      <p:sp>
        <p:nvSpPr>
          <p:cNvPr id="8" name="Fußzeilenplatzhalter 5">
            <a:extLst>
              <a:ext uri="{FF2B5EF4-FFF2-40B4-BE49-F238E27FC236}">
                <a16:creationId xmlns:a16="http://schemas.microsoft.com/office/drawing/2014/main" id="{A52095C8-C823-904B-9DF7-96893F756219}"/>
              </a:ext>
            </a:extLst>
          </p:cNvPr>
          <p:cNvSpPr>
            <a:spLocks noGrp="1"/>
          </p:cNvSpPr>
          <p:nvPr>
            <p:ph type="ftr" sz="quarter" idx="11"/>
          </p:nvPr>
        </p:nvSpPr>
        <p:spPr>
          <a:xfrm>
            <a:off x="2413898" y="226629"/>
            <a:ext cx="5359333" cy="272549"/>
          </a:xfrm>
        </p:spPr>
        <p:txBody>
          <a:bodyPr/>
          <a:lstStyle/>
          <a:p>
            <a:r>
              <a:rPr lang="de-DE"/>
              <a:t>Transparenz, Digitalisierung und Co.</a:t>
            </a:r>
          </a:p>
        </p:txBody>
      </p:sp>
      <p:sp>
        <p:nvSpPr>
          <p:cNvPr id="9" name="Freihandform 8">
            <a:extLst>
              <a:ext uri="{FF2B5EF4-FFF2-40B4-BE49-F238E27FC236}">
                <a16:creationId xmlns:a16="http://schemas.microsoft.com/office/drawing/2014/main" id="{95303564-E09A-0F4E-9A71-2457A6BE02C9}"/>
              </a:ext>
            </a:extLst>
          </p:cNvPr>
          <p:cNvSpPr/>
          <p:nvPr userDrawn="1"/>
        </p:nvSpPr>
        <p:spPr>
          <a:xfrm>
            <a:off x="406910" y="572400"/>
            <a:ext cx="11981939" cy="5939041"/>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10438171 w 10938425"/>
              <a:gd name="connsiteY0" fmla="*/ 0 h 4977636"/>
              <a:gd name="connsiteX1" fmla="*/ 0 w 10938425"/>
              <a:gd name="connsiteY1" fmla="*/ 0 h 4977636"/>
              <a:gd name="connsiteX2" fmla="*/ 0 w 10938425"/>
              <a:gd name="connsiteY2" fmla="*/ 4977636 h 4977636"/>
              <a:gd name="connsiteX3" fmla="*/ 10938425 w 10938425"/>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38425" h="4977636">
                <a:moveTo>
                  <a:pt x="10438171" y="0"/>
                </a:moveTo>
                <a:lnTo>
                  <a:pt x="0" y="0"/>
                </a:lnTo>
                <a:lnTo>
                  <a:pt x="0" y="4977636"/>
                </a:lnTo>
                <a:lnTo>
                  <a:pt x="10938425" y="4977636"/>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50CBBA61-E7AA-614F-81AE-B549F415049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055526" y="-107094"/>
            <a:ext cx="2136473" cy="1034144"/>
          </a:xfrm>
          <a:prstGeom prst="rect">
            <a:avLst/>
          </a:prstGeom>
        </p:spPr>
      </p:pic>
      <p:sp>
        <p:nvSpPr>
          <p:cNvPr id="11" name="Titel 1">
            <a:extLst>
              <a:ext uri="{FF2B5EF4-FFF2-40B4-BE49-F238E27FC236}">
                <a16:creationId xmlns:a16="http://schemas.microsoft.com/office/drawing/2014/main" id="{8EF84613-8C5C-4436-9B10-6105E240BA11}"/>
              </a:ext>
            </a:extLst>
          </p:cNvPr>
          <p:cNvSpPr>
            <a:spLocks noGrp="1"/>
          </p:cNvSpPr>
          <p:nvPr>
            <p:ph type="title" hasCustomPrompt="1"/>
          </p:nvPr>
        </p:nvSpPr>
        <p:spPr>
          <a:xfrm>
            <a:off x="838200" y="1160462"/>
            <a:ext cx="10515600" cy="776756"/>
          </a:xfrm>
        </p:spPr>
        <p:txBody>
          <a:bodyPr anchor="t">
            <a:noAutofit/>
          </a:bodyPr>
          <a:lstStyle>
            <a:lvl1pPr>
              <a:defRPr sz="4400" b="1">
                <a:solidFill>
                  <a:schemeClr val="accent1"/>
                </a:solidFill>
              </a:defRPr>
            </a:lvl1pPr>
          </a:lstStyle>
          <a:p>
            <a:r>
              <a:rPr lang="de-DE"/>
              <a:t>Agenda</a:t>
            </a:r>
          </a:p>
        </p:txBody>
      </p:sp>
      <p:sp>
        <p:nvSpPr>
          <p:cNvPr id="12" name="Inhaltsplatzhalter 2">
            <a:extLst>
              <a:ext uri="{FF2B5EF4-FFF2-40B4-BE49-F238E27FC236}">
                <a16:creationId xmlns:a16="http://schemas.microsoft.com/office/drawing/2014/main" id="{A9A6B82C-B641-4D61-84B0-D3A21B670189}"/>
              </a:ext>
            </a:extLst>
          </p:cNvPr>
          <p:cNvSpPr>
            <a:spLocks noGrp="1"/>
          </p:cNvSpPr>
          <p:nvPr>
            <p:ph idx="1"/>
          </p:nvPr>
        </p:nvSpPr>
        <p:spPr>
          <a:xfrm>
            <a:off x="838200" y="1937218"/>
            <a:ext cx="10515600" cy="4552482"/>
          </a:xfrm>
        </p:spPr>
        <p:txBody>
          <a:bodyPr>
            <a:noAutofit/>
          </a:bodyPr>
          <a:lstStyle>
            <a:lvl1pPr marL="355600" indent="-355600">
              <a:tabLst/>
              <a:defRPr/>
            </a:lvl1pPr>
          </a:lstStyle>
          <a:p>
            <a:pPr lvl="0"/>
            <a:r>
              <a:rPr lang="de-DE"/>
              <a:t>Mastertextformat bearbeiten</a:t>
            </a:r>
          </a:p>
        </p:txBody>
      </p:sp>
    </p:spTree>
    <p:extLst>
      <p:ext uri="{BB962C8B-B14F-4D97-AF65-F5344CB8AC3E}">
        <p14:creationId xmlns:p14="http://schemas.microsoft.com/office/powerpoint/2010/main" val="15579519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Kapiteltrenner ">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7EF2FC7-D5E7-164F-B1B7-5CFD5DEE16D4}"/>
              </a:ext>
            </a:extLst>
          </p:cNvPr>
          <p:cNvSpPr/>
          <p:nvPr userDrawn="1"/>
        </p:nvSpPr>
        <p:spPr>
          <a:xfrm>
            <a:off x="-65741" y="3429000"/>
            <a:ext cx="12257741" cy="34857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CF2D5E41-8390-5845-91E5-1A48F528C44C}"/>
              </a:ext>
            </a:extLst>
          </p:cNvPr>
          <p:cNvSpPr>
            <a:spLocks noGrp="1"/>
          </p:cNvSpPr>
          <p:nvPr>
            <p:ph type="ctrTitle" hasCustomPrompt="1"/>
          </p:nvPr>
        </p:nvSpPr>
        <p:spPr>
          <a:xfrm>
            <a:off x="836483" y="3674803"/>
            <a:ext cx="9144000" cy="2015941"/>
          </a:xfrm>
        </p:spPr>
        <p:txBody>
          <a:bodyPr anchor="b">
            <a:noAutofit/>
          </a:bodyPr>
          <a:lstStyle>
            <a:lvl1pPr algn="l">
              <a:defRPr sz="4800">
                <a:solidFill>
                  <a:schemeClr val="bg1"/>
                </a:solidFill>
              </a:defRPr>
            </a:lvl1pPr>
          </a:lstStyle>
          <a:p>
            <a:r>
              <a:rPr lang="de-DE" err="1"/>
              <a:t>Kapiteltrenner</a:t>
            </a:r>
            <a:endParaRPr lang="de-DE"/>
          </a:p>
        </p:txBody>
      </p:sp>
      <p:sp>
        <p:nvSpPr>
          <p:cNvPr id="3" name="Untertitel 2">
            <a:extLst>
              <a:ext uri="{FF2B5EF4-FFF2-40B4-BE49-F238E27FC236}">
                <a16:creationId xmlns:a16="http://schemas.microsoft.com/office/drawing/2014/main" id="{3405D381-F7BE-CA4A-BF4A-EFA4ACC6E752}"/>
              </a:ext>
            </a:extLst>
          </p:cNvPr>
          <p:cNvSpPr>
            <a:spLocks noGrp="1"/>
          </p:cNvSpPr>
          <p:nvPr>
            <p:ph type="subTitle" idx="1"/>
          </p:nvPr>
        </p:nvSpPr>
        <p:spPr>
          <a:xfrm>
            <a:off x="836482" y="5782821"/>
            <a:ext cx="9144001" cy="583342"/>
          </a:xfrm>
        </p:spPr>
        <p:txBody>
          <a:bodyPr>
            <a:no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6" name="Foliennummernplatzhalter 5">
            <a:extLst>
              <a:ext uri="{FF2B5EF4-FFF2-40B4-BE49-F238E27FC236}">
                <a16:creationId xmlns:a16="http://schemas.microsoft.com/office/drawing/2014/main" id="{396470F0-EAC2-6646-9887-38C4B61F2D01}"/>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7" name="Datumsplatzhalter 4">
            <a:extLst>
              <a:ext uri="{FF2B5EF4-FFF2-40B4-BE49-F238E27FC236}">
                <a16:creationId xmlns:a16="http://schemas.microsoft.com/office/drawing/2014/main" id="{59CEB14F-7896-1B42-BB5D-F90457FF321D}"/>
              </a:ext>
            </a:extLst>
          </p:cNvPr>
          <p:cNvSpPr>
            <a:spLocks noGrp="1"/>
          </p:cNvSpPr>
          <p:nvPr>
            <p:ph type="dt" sz="half" idx="10"/>
          </p:nvPr>
        </p:nvSpPr>
        <p:spPr>
          <a:xfrm>
            <a:off x="1460474" y="226629"/>
            <a:ext cx="769471" cy="272549"/>
          </a:xfrm>
        </p:spPr>
        <p:txBody>
          <a:bodyPr/>
          <a:lstStyle/>
          <a:p>
            <a:r>
              <a:rPr lang="de-DE"/>
              <a:t>17.06.2026</a:t>
            </a:r>
          </a:p>
        </p:txBody>
      </p:sp>
      <p:sp>
        <p:nvSpPr>
          <p:cNvPr id="8" name="Fußzeilenplatzhalter 5">
            <a:extLst>
              <a:ext uri="{FF2B5EF4-FFF2-40B4-BE49-F238E27FC236}">
                <a16:creationId xmlns:a16="http://schemas.microsoft.com/office/drawing/2014/main" id="{A52095C8-C823-904B-9DF7-96893F756219}"/>
              </a:ext>
            </a:extLst>
          </p:cNvPr>
          <p:cNvSpPr>
            <a:spLocks noGrp="1"/>
          </p:cNvSpPr>
          <p:nvPr>
            <p:ph type="ftr" sz="quarter" idx="11"/>
          </p:nvPr>
        </p:nvSpPr>
        <p:spPr>
          <a:xfrm>
            <a:off x="2413898" y="226629"/>
            <a:ext cx="5359333" cy="272549"/>
          </a:xfrm>
        </p:spPr>
        <p:txBody>
          <a:bodyPr/>
          <a:lstStyle/>
          <a:p>
            <a:r>
              <a:rPr lang="de-DE"/>
              <a:t>Transparenz, Digitalisierung und Co.</a:t>
            </a:r>
          </a:p>
        </p:txBody>
      </p:sp>
      <p:pic>
        <p:nvPicPr>
          <p:cNvPr id="9" name="Grafik 8">
            <a:extLst>
              <a:ext uri="{FF2B5EF4-FFF2-40B4-BE49-F238E27FC236}">
                <a16:creationId xmlns:a16="http://schemas.microsoft.com/office/drawing/2014/main" id="{A3266346-EE4F-3047-AAC4-85A9754220B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055526" y="-107094"/>
            <a:ext cx="2136473" cy="1034144"/>
          </a:xfrm>
          <a:prstGeom prst="rect">
            <a:avLst/>
          </a:prstGeom>
        </p:spPr>
      </p:pic>
      <p:sp>
        <p:nvSpPr>
          <p:cNvPr id="11" name="Freihandform 10">
            <a:extLst>
              <a:ext uri="{FF2B5EF4-FFF2-40B4-BE49-F238E27FC236}">
                <a16:creationId xmlns:a16="http://schemas.microsoft.com/office/drawing/2014/main" id="{60E1401D-699C-BB43-9681-F3B55BA184C8}"/>
              </a:ext>
            </a:extLst>
          </p:cNvPr>
          <p:cNvSpPr/>
          <p:nvPr userDrawn="1"/>
        </p:nvSpPr>
        <p:spPr>
          <a:xfrm>
            <a:off x="406399" y="571500"/>
            <a:ext cx="11430001" cy="5935866"/>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45300" h="4977636">
                <a:moveTo>
                  <a:pt x="10945300" y="0"/>
                </a:moveTo>
                <a:lnTo>
                  <a:pt x="0" y="0"/>
                </a:lnTo>
                <a:lnTo>
                  <a:pt x="0" y="4977636"/>
                </a:lnTo>
                <a:lnTo>
                  <a:pt x="10938425" y="4977636"/>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Freihandform 11">
            <a:extLst>
              <a:ext uri="{FF2B5EF4-FFF2-40B4-BE49-F238E27FC236}">
                <a16:creationId xmlns:a16="http://schemas.microsoft.com/office/drawing/2014/main" id="{A73FFD23-550F-D34B-A8EE-101F01EA6698}"/>
              </a:ext>
            </a:extLst>
          </p:cNvPr>
          <p:cNvSpPr/>
          <p:nvPr userDrawn="1"/>
        </p:nvSpPr>
        <p:spPr>
          <a:xfrm>
            <a:off x="406399" y="3429001"/>
            <a:ext cx="11894594" cy="3078365"/>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0 w 10938493"/>
              <a:gd name="connsiteY0" fmla="*/ 0 h 5581140"/>
              <a:gd name="connsiteX1" fmla="*/ 68 w 10938493"/>
              <a:gd name="connsiteY1" fmla="*/ 60350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768096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87782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4471416 h 5581140"/>
              <a:gd name="connsiteX2" fmla="*/ 68 w 10938493"/>
              <a:gd name="connsiteY2" fmla="*/ 5581140 h 5581140"/>
              <a:gd name="connsiteX3" fmla="*/ 10938493 w 10938493"/>
              <a:gd name="connsiteY3" fmla="*/ 5581140 h 5581140"/>
              <a:gd name="connsiteX0" fmla="*/ 0 w 10938493"/>
              <a:gd name="connsiteY0" fmla="*/ 0 h 1356612"/>
              <a:gd name="connsiteX1" fmla="*/ 68 w 10938493"/>
              <a:gd name="connsiteY1" fmla="*/ 246888 h 1356612"/>
              <a:gd name="connsiteX2" fmla="*/ 68 w 10938493"/>
              <a:gd name="connsiteY2" fmla="*/ 1356612 h 1356612"/>
              <a:gd name="connsiteX3" fmla="*/ 10938493 w 10938493"/>
              <a:gd name="connsiteY3" fmla="*/ 1356612 h 1356612"/>
              <a:gd name="connsiteX0" fmla="*/ 0 w 10938493"/>
              <a:gd name="connsiteY0" fmla="*/ 0 h 1356612"/>
              <a:gd name="connsiteX1" fmla="*/ 68 w 10938493"/>
              <a:gd name="connsiteY1" fmla="*/ 667512 h 1356612"/>
              <a:gd name="connsiteX2" fmla="*/ 68 w 10938493"/>
              <a:gd name="connsiteY2" fmla="*/ 1356612 h 1356612"/>
              <a:gd name="connsiteX3" fmla="*/ 10938493 w 10938493"/>
              <a:gd name="connsiteY3" fmla="*/ 1356612 h 1356612"/>
              <a:gd name="connsiteX0" fmla="*/ 0 w 10938493"/>
              <a:gd name="connsiteY0" fmla="*/ 0 h 1292604"/>
              <a:gd name="connsiteX1" fmla="*/ 68 w 10938493"/>
              <a:gd name="connsiteY1" fmla="*/ 603504 h 1292604"/>
              <a:gd name="connsiteX2" fmla="*/ 68 w 10938493"/>
              <a:gd name="connsiteY2" fmla="*/ 1292604 h 1292604"/>
              <a:gd name="connsiteX3" fmla="*/ 10938493 w 10938493"/>
              <a:gd name="connsiteY3" fmla="*/ 1292604 h 1292604"/>
              <a:gd name="connsiteX0" fmla="*/ 0 w 10938493"/>
              <a:gd name="connsiteY0" fmla="*/ 0 h 1324449"/>
              <a:gd name="connsiteX1" fmla="*/ 68 w 10938493"/>
              <a:gd name="connsiteY1" fmla="*/ 635349 h 1324449"/>
              <a:gd name="connsiteX2" fmla="*/ 68 w 10938493"/>
              <a:gd name="connsiteY2" fmla="*/ 1324449 h 1324449"/>
              <a:gd name="connsiteX3" fmla="*/ 10938493 w 10938493"/>
              <a:gd name="connsiteY3" fmla="*/ 1324449 h 1324449"/>
              <a:gd name="connsiteX0" fmla="*/ 0 w 11894082"/>
              <a:gd name="connsiteY0" fmla="*/ 0 h 1324449"/>
              <a:gd name="connsiteX1" fmla="*/ 68 w 11894082"/>
              <a:gd name="connsiteY1" fmla="*/ 635349 h 1324449"/>
              <a:gd name="connsiteX2" fmla="*/ 68 w 11894082"/>
              <a:gd name="connsiteY2" fmla="*/ 1324449 h 1324449"/>
              <a:gd name="connsiteX3" fmla="*/ 11894082 w 11894082"/>
              <a:gd name="connsiteY3" fmla="*/ 1324449 h 1324449"/>
            </a:gdLst>
            <a:ahLst/>
            <a:cxnLst>
              <a:cxn ang="0">
                <a:pos x="connsiteX0" y="connsiteY0"/>
              </a:cxn>
              <a:cxn ang="0">
                <a:pos x="connsiteX1" y="connsiteY1"/>
              </a:cxn>
              <a:cxn ang="0">
                <a:pos x="connsiteX2" y="connsiteY2"/>
              </a:cxn>
              <a:cxn ang="0">
                <a:pos x="connsiteX3" y="connsiteY3"/>
              </a:cxn>
            </a:cxnLst>
            <a:rect l="l" t="t" r="r" b="b"/>
            <a:pathLst>
              <a:path w="11894082" h="1324449">
                <a:moveTo>
                  <a:pt x="0" y="0"/>
                </a:moveTo>
                <a:cubicBezTo>
                  <a:pt x="23" y="201168"/>
                  <a:pt x="45" y="434181"/>
                  <a:pt x="68" y="635349"/>
                </a:cubicBezTo>
                <a:lnTo>
                  <a:pt x="68" y="1324449"/>
                </a:lnTo>
                <a:lnTo>
                  <a:pt x="11894082" y="1324449"/>
                </a:lnTo>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Bildplatzhalter 9">
            <a:extLst>
              <a:ext uri="{FF2B5EF4-FFF2-40B4-BE49-F238E27FC236}">
                <a16:creationId xmlns:a16="http://schemas.microsoft.com/office/drawing/2014/main" id="{E40514AB-EC2B-6240-B151-70A5FAA23412}"/>
              </a:ext>
            </a:extLst>
          </p:cNvPr>
          <p:cNvSpPr>
            <a:spLocks noGrp="1"/>
          </p:cNvSpPr>
          <p:nvPr>
            <p:ph type="pic" sz="quarter" idx="13" hasCustomPrompt="1"/>
          </p:nvPr>
        </p:nvSpPr>
        <p:spPr>
          <a:xfrm>
            <a:off x="6154929" y="744980"/>
            <a:ext cx="5200588" cy="3256434"/>
          </a:xfrm>
        </p:spPr>
        <p:txBody>
          <a:bodyPr/>
          <a:lstStyle>
            <a:lvl1pPr marL="0" indent="0">
              <a:buNone/>
              <a:defRPr/>
            </a:lvl1pPr>
          </a:lstStyle>
          <a:p>
            <a:r>
              <a:rPr lang="de-DE"/>
              <a:t>Isometrische Grafik durch Klicken auf Symbol hinzufügen</a:t>
            </a:r>
          </a:p>
        </p:txBody>
      </p:sp>
    </p:spTree>
    <p:extLst>
      <p:ext uri="{BB962C8B-B14F-4D97-AF65-F5344CB8AC3E}">
        <p14:creationId xmlns:p14="http://schemas.microsoft.com/office/powerpoint/2010/main" val="15142577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halt mit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04ADE5-C1E0-6441-9B9B-147550F200FC}"/>
              </a:ext>
            </a:extLst>
          </p:cNvPr>
          <p:cNvSpPr>
            <a:spLocks noGrp="1"/>
          </p:cNvSpPr>
          <p:nvPr>
            <p:ph type="title"/>
          </p:nvPr>
        </p:nvSpPr>
        <p:spPr>
          <a:xfrm>
            <a:off x="838200" y="1160462"/>
            <a:ext cx="10515600" cy="776756"/>
          </a:xfrm>
        </p:spPr>
        <p:txBody>
          <a:bodyPr anchor="t">
            <a:noAutofit/>
          </a:bodyPr>
          <a:lstStyle>
            <a:lvl1pPr>
              <a:defRPr sz="2400" b="1">
                <a:solidFill>
                  <a:schemeClr val="accent1"/>
                </a:solidFill>
              </a:defRPr>
            </a:lvl1pPr>
          </a:lstStyle>
          <a:p>
            <a:r>
              <a:rPr lang="de-DE"/>
              <a:t>Mastertitelformat bearbeiten</a:t>
            </a:r>
          </a:p>
        </p:txBody>
      </p:sp>
      <p:sp>
        <p:nvSpPr>
          <p:cNvPr id="3" name="Inhaltsplatzhalter 2">
            <a:extLst>
              <a:ext uri="{FF2B5EF4-FFF2-40B4-BE49-F238E27FC236}">
                <a16:creationId xmlns:a16="http://schemas.microsoft.com/office/drawing/2014/main" id="{8BCD7C9C-742B-CC4A-9381-EA9D5579B5F6}"/>
              </a:ext>
            </a:extLst>
          </p:cNvPr>
          <p:cNvSpPr>
            <a:spLocks noGrp="1"/>
          </p:cNvSpPr>
          <p:nvPr>
            <p:ph idx="1"/>
          </p:nvPr>
        </p:nvSpPr>
        <p:spPr>
          <a:xfrm>
            <a:off x="838200" y="1937218"/>
            <a:ext cx="10515600" cy="4552482"/>
          </a:xfrm>
        </p:spPr>
        <p:txBody>
          <a:bodyPr>
            <a:noAutofit/>
          </a:bodyPr>
          <a:lstStyle>
            <a:lvl1pPr marL="355600" indent="-355600">
              <a:tabLst/>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2058F60-A21D-BD45-A67A-F1F69C3A6141}"/>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D7D720CC-42F3-FC46-B2D9-6DB8717BF5B5}"/>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3C0E15E2-0944-1146-9EFD-6F57E38BB39E}"/>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10" name="Textplatzhalter 9">
            <a:extLst>
              <a:ext uri="{FF2B5EF4-FFF2-40B4-BE49-F238E27FC236}">
                <a16:creationId xmlns:a16="http://schemas.microsoft.com/office/drawing/2014/main" id="{8DCCD738-6790-204A-AD7D-952754BB1E50}"/>
              </a:ext>
            </a:extLst>
          </p:cNvPr>
          <p:cNvSpPr>
            <a:spLocks noGrp="1"/>
          </p:cNvSpPr>
          <p:nvPr>
            <p:ph type="body" sz="quarter" idx="13" hasCustomPrompt="1"/>
          </p:nvPr>
        </p:nvSpPr>
        <p:spPr>
          <a:xfrm>
            <a:off x="836613" y="6489700"/>
            <a:ext cx="10515600" cy="368300"/>
          </a:xfrm>
        </p:spPr>
        <p:txBody>
          <a:bodyPr/>
          <a:lstStyle>
            <a:lvl1pPr marL="0" indent="0" algn="r">
              <a:lnSpc>
                <a:spcPct val="100000"/>
              </a:lnSpc>
              <a:spcBef>
                <a:spcPts val="0"/>
              </a:spcBef>
              <a:buNone/>
              <a:defRPr sz="800">
                <a:solidFill>
                  <a:schemeClr val="accent2"/>
                </a:solidFill>
              </a:defRPr>
            </a:lvl1pPr>
          </a:lstStyle>
          <a:p>
            <a:pPr lvl="0"/>
            <a:r>
              <a:rPr lang="de-DE"/>
              <a:t>Quelle: </a:t>
            </a:r>
            <a:r>
              <a:rPr lang="de-DE" err="1"/>
              <a:t>Lorem</a:t>
            </a:r>
            <a:r>
              <a:rPr lang="de-DE"/>
              <a:t> </a:t>
            </a:r>
            <a:r>
              <a:rPr lang="de-DE" err="1"/>
              <a:t>Ipsum</a:t>
            </a:r>
            <a:r>
              <a:rPr lang="de-DE"/>
              <a:t>-Verlag</a:t>
            </a:r>
          </a:p>
          <a:p>
            <a:pPr lvl="0"/>
            <a:r>
              <a:rPr lang="de-DE"/>
              <a:t>Auch zweizeilig </a:t>
            </a:r>
          </a:p>
        </p:txBody>
      </p:sp>
    </p:spTree>
    <p:extLst>
      <p:ext uri="{BB962C8B-B14F-4D97-AF65-F5344CB8AC3E}">
        <p14:creationId xmlns:p14="http://schemas.microsoft.com/office/powerpoint/2010/main" val="7089130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halt mit Zitat">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70CF727E-DF87-3646-8FC9-FE129DD49A8F}"/>
              </a:ext>
            </a:extLst>
          </p:cNvPr>
          <p:cNvSpPr>
            <a:spLocks noGrp="1"/>
          </p:cNvSpPr>
          <p:nvPr>
            <p:ph sz="half" idx="1"/>
          </p:nvPr>
        </p:nvSpPr>
        <p:spPr>
          <a:xfrm>
            <a:off x="838200" y="1147603"/>
            <a:ext cx="5181600" cy="5484973"/>
          </a:xfrm>
        </p:spPr>
        <p:txBody>
          <a:bodyPr>
            <a:noAutofit/>
          </a:bodyPr>
          <a:lstStyle>
            <a:lvl1pPr marL="312738" indent="-312738">
              <a:tabLst/>
              <a:defRPr/>
            </a:lvl1pPr>
            <a:lvl2pPr marL="711200" indent="-254000">
              <a:tabLst/>
              <a:defRPr/>
            </a:lvl2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62ED0D15-B00C-1A45-9634-64B30F240882}"/>
              </a:ext>
            </a:extLst>
          </p:cNvPr>
          <p:cNvSpPr>
            <a:spLocks noGrp="1"/>
          </p:cNvSpPr>
          <p:nvPr>
            <p:ph sz="half" idx="2" hasCustomPrompt="1"/>
          </p:nvPr>
        </p:nvSpPr>
        <p:spPr>
          <a:xfrm>
            <a:off x="7043530" y="1147603"/>
            <a:ext cx="4310270" cy="5483767"/>
          </a:xfrm>
          <a:solidFill>
            <a:schemeClr val="bg2"/>
          </a:solidFill>
          <a:effectLst>
            <a:outerShdw dist="165100" dir="11220000" sx="101000" sy="101000" algn="br" rotWithShape="0">
              <a:schemeClr val="accent3"/>
            </a:outerShdw>
          </a:effectLst>
        </p:spPr>
        <p:txBody>
          <a:bodyPr lIns="360000" tIns="360000" rIns="360000" bIns="360000" anchor="ctr" anchorCtr="0">
            <a:noAutofit/>
          </a:bodyPr>
          <a:lstStyle>
            <a:lvl1pPr marL="177800" indent="-177800">
              <a:buClr>
                <a:schemeClr val="bg1"/>
              </a:buClr>
              <a:buNone/>
              <a:tabLst/>
              <a:defRPr b="1">
                <a:solidFill>
                  <a:schemeClr val="accent3"/>
                </a:solidFill>
              </a:defRPr>
            </a:lvl1pPr>
            <a:lvl2pPr marL="457200" indent="0">
              <a:buClr>
                <a:schemeClr val="bg1"/>
              </a:buClr>
              <a:buNone/>
              <a:defRPr>
                <a:solidFill>
                  <a:schemeClr val="bg1"/>
                </a:solidFill>
              </a:defRPr>
            </a:lvl2pPr>
            <a:lvl3pPr marL="914400" indent="0">
              <a:buClr>
                <a:schemeClr val="bg1"/>
              </a:buClr>
              <a:buNone/>
              <a:defRPr>
                <a:solidFill>
                  <a:schemeClr val="bg1"/>
                </a:solidFill>
              </a:defRPr>
            </a:lvl3pPr>
            <a:lvl4pPr marL="1371600" indent="0">
              <a:buClr>
                <a:schemeClr val="bg1"/>
              </a:buClr>
              <a:buNone/>
              <a:defRPr>
                <a:solidFill>
                  <a:schemeClr val="bg1"/>
                </a:solidFill>
              </a:defRPr>
            </a:lvl4pPr>
            <a:lvl5pPr marL="1828800" indent="0">
              <a:buClr>
                <a:schemeClr val="bg1"/>
              </a:buClr>
              <a:buNone/>
              <a:defRPr>
                <a:solidFill>
                  <a:schemeClr val="bg1"/>
                </a:solidFill>
              </a:defRPr>
            </a:lvl5pPr>
          </a:lstStyle>
          <a:p>
            <a:pPr lvl="0"/>
            <a:r>
              <a:rPr lang="de-DE"/>
              <a:t>„Hier an dieser Stelle ist ein Zitat möglich.“</a:t>
            </a:r>
          </a:p>
        </p:txBody>
      </p:sp>
      <p:sp>
        <p:nvSpPr>
          <p:cNvPr id="5" name="Datumsplatzhalter 4">
            <a:extLst>
              <a:ext uri="{FF2B5EF4-FFF2-40B4-BE49-F238E27FC236}">
                <a16:creationId xmlns:a16="http://schemas.microsoft.com/office/drawing/2014/main" id="{822D1273-1E27-4B4E-B429-5FA8B70B5D6F}"/>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01B7F675-1AEA-1A42-9DD6-EBB786D080B1}"/>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159C913A-CBB1-FD4E-95BC-054DB8C085FA}"/>
              </a:ext>
            </a:extLst>
          </p:cNvPr>
          <p:cNvSpPr>
            <a:spLocks noGrp="1"/>
          </p:cNvSpPr>
          <p:nvPr>
            <p:ph type="sldNum" sz="quarter" idx="12"/>
          </p:nvPr>
        </p:nvSpPr>
        <p:spPr/>
        <p:txBody>
          <a:bodyPr/>
          <a:lstStyle/>
          <a:p>
            <a:fld id="{BB5D5A41-9DD1-F24E-9E26-15668BB14167}" type="slidenum">
              <a:rPr lang="de-DE" smtClean="0"/>
              <a:t>‹Nr.›</a:t>
            </a:fld>
            <a:endParaRPr lang="de-DE"/>
          </a:p>
        </p:txBody>
      </p:sp>
    </p:spTree>
    <p:extLst>
      <p:ext uri="{BB962C8B-B14F-4D97-AF65-F5344CB8AC3E}">
        <p14:creationId xmlns:p14="http://schemas.microsoft.com/office/powerpoint/2010/main" val="2862363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396470F0-EAC2-6646-9887-38C4B61F2D01}"/>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7" name="Datumsplatzhalter 4">
            <a:extLst>
              <a:ext uri="{FF2B5EF4-FFF2-40B4-BE49-F238E27FC236}">
                <a16:creationId xmlns:a16="http://schemas.microsoft.com/office/drawing/2014/main" id="{59CEB14F-7896-1B42-BB5D-F90457FF321D}"/>
              </a:ext>
            </a:extLst>
          </p:cNvPr>
          <p:cNvSpPr>
            <a:spLocks noGrp="1"/>
          </p:cNvSpPr>
          <p:nvPr>
            <p:ph type="dt" sz="half" idx="10"/>
          </p:nvPr>
        </p:nvSpPr>
        <p:spPr>
          <a:xfrm>
            <a:off x="1460474" y="226629"/>
            <a:ext cx="769471" cy="272549"/>
          </a:xfrm>
        </p:spPr>
        <p:txBody>
          <a:bodyPr/>
          <a:lstStyle/>
          <a:p>
            <a:r>
              <a:rPr lang="de-DE"/>
              <a:t>17.06.2026</a:t>
            </a:r>
          </a:p>
        </p:txBody>
      </p:sp>
      <p:sp>
        <p:nvSpPr>
          <p:cNvPr id="8" name="Fußzeilenplatzhalter 5">
            <a:extLst>
              <a:ext uri="{FF2B5EF4-FFF2-40B4-BE49-F238E27FC236}">
                <a16:creationId xmlns:a16="http://schemas.microsoft.com/office/drawing/2014/main" id="{A52095C8-C823-904B-9DF7-96893F756219}"/>
              </a:ext>
            </a:extLst>
          </p:cNvPr>
          <p:cNvSpPr>
            <a:spLocks noGrp="1"/>
          </p:cNvSpPr>
          <p:nvPr>
            <p:ph type="ftr" sz="quarter" idx="11"/>
          </p:nvPr>
        </p:nvSpPr>
        <p:spPr>
          <a:xfrm>
            <a:off x="2413898" y="226629"/>
            <a:ext cx="5359333" cy="272549"/>
          </a:xfrm>
        </p:spPr>
        <p:txBody>
          <a:bodyPr/>
          <a:lstStyle/>
          <a:p>
            <a:r>
              <a:rPr lang="de-DE"/>
              <a:t>Transparenz, Digitalisierung und Co.</a:t>
            </a:r>
          </a:p>
        </p:txBody>
      </p:sp>
      <p:sp>
        <p:nvSpPr>
          <p:cNvPr id="9" name="Freihandform 8">
            <a:extLst>
              <a:ext uri="{FF2B5EF4-FFF2-40B4-BE49-F238E27FC236}">
                <a16:creationId xmlns:a16="http://schemas.microsoft.com/office/drawing/2014/main" id="{95303564-E09A-0F4E-9A71-2457A6BE02C9}"/>
              </a:ext>
            </a:extLst>
          </p:cNvPr>
          <p:cNvSpPr/>
          <p:nvPr userDrawn="1"/>
        </p:nvSpPr>
        <p:spPr>
          <a:xfrm>
            <a:off x="406910" y="572400"/>
            <a:ext cx="11981939" cy="5939041"/>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10438171 w 10938425"/>
              <a:gd name="connsiteY0" fmla="*/ 0 h 4977636"/>
              <a:gd name="connsiteX1" fmla="*/ 0 w 10938425"/>
              <a:gd name="connsiteY1" fmla="*/ 0 h 4977636"/>
              <a:gd name="connsiteX2" fmla="*/ 0 w 10938425"/>
              <a:gd name="connsiteY2" fmla="*/ 4977636 h 4977636"/>
              <a:gd name="connsiteX3" fmla="*/ 10938425 w 10938425"/>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38425" h="4977636">
                <a:moveTo>
                  <a:pt x="10438171" y="0"/>
                </a:moveTo>
                <a:lnTo>
                  <a:pt x="0" y="0"/>
                </a:lnTo>
                <a:lnTo>
                  <a:pt x="0" y="4977636"/>
                </a:lnTo>
                <a:lnTo>
                  <a:pt x="10938425" y="4977636"/>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50CBBA61-E7AA-614F-81AE-B549F415049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055526" y="-107094"/>
            <a:ext cx="2136473" cy="1034144"/>
          </a:xfrm>
          <a:prstGeom prst="rect">
            <a:avLst/>
          </a:prstGeom>
        </p:spPr>
      </p:pic>
      <p:sp>
        <p:nvSpPr>
          <p:cNvPr id="11" name="Titel 1">
            <a:extLst>
              <a:ext uri="{FF2B5EF4-FFF2-40B4-BE49-F238E27FC236}">
                <a16:creationId xmlns:a16="http://schemas.microsoft.com/office/drawing/2014/main" id="{8EF84613-8C5C-4436-9B10-6105E240BA11}"/>
              </a:ext>
            </a:extLst>
          </p:cNvPr>
          <p:cNvSpPr>
            <a:spLocks noGrp="1"/>
          </p:cNvSpPr>
          <p:nvPr>
            <p:ph type="title" hasCustomPrompt="1"/>
          </p:nvPr>
        </p:nvSpPr>
        <p:spPr>
          <a:xfrm>
            <a:off x="838200" y="1160462"/>
            <a:ext cx="10515600" cy="776756"/>
          </a:xfrm>
        </p:spPr>
        <p:txBody>
          <a:bodyPr anchor="t">
            <a:noAutofit/>
          </a:bodyPr>
          <a:lstStyle>
            <a:lvl1pPr>
              <a:defRPr sz="4400" b="1">
                <a:solidFill>
                  <a:schemeClr val="accent1"/>
                </a:solidFill>
              </a:defRPr>
            </a:lvl1pPr>
          </a:lstStyle>
          <a:p>
            <a:r>
              <a:rPr lang="de-DE"/>
              <a:t>Agenda</a:t>
            </a:r>
          </a:p>
        </p:txBody>
      </p:sp>
      <p:sp>
        <p:nvSpPr>
          <p:cNvPr id="12" name="Inhaltsplatzhalter 2">
            <a:extLst>
              <a:ext uri="{FF2B5EF4-FFF2-40B4-BE49-F238E27FC236}">
                <a16:creationId xmlns:a16="http://schemas.microsoft.com/office/drawing/2014/main" id="{A9A6B82C-B641-4D61-84B0-D3A21B670189}"/>
              </a:ext>
            </a:extLst>
          </p:cNvPr>
          <p:cNvSpPr>
            <a:spLocks noGrp="1"/>
          </p:cNvSpPr>
          <p:nvPr>
            <p:ph idx="1"/>
          </p:nvPr>
        </p:nvSpPr>
        <p:spPr>
          <a:xfrm>
            <a:off x="838200" y="1937218"/>
            <a:ext cx="10515600" cy="4552482"/>
          </a:xfrm>
        </p:spPr>
        <p:txBody>
          <a:bodyPr>
            <a:noAutofit/>
          </a:bodyPr>
          <a:lstStyle>
            <a:lvl1pPr marL="355600" indent="-355600">
              <a:tabLst/>
              <a:defRPr/>
            </a:lvl1pPr>
          </a:lstStyle>
          <a:p>
            <a:pPr lvl="0"/>
            <a:r>
              <a:rPr lang="de-DE"/>
              <a:t>Mastertextformat bearbeiten</a:t>
            </a:r>
          </a:p>
        </p:txBody>
      </p:sp>
    </p:spTree>
    <p:extLst>
      <p:ext uri="{BB962C8B-B14F-4D97-AF65-F5344CB8AC3E}">
        <p14:creationId xmlns:p14="http://schemas.microsoft.com/office/powerpoint/2010/main" val="8854474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halt 2 Spalten">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70CF727E-DF87-3646-8FC9-FE129DD49A8F}"/>
              </a:ext>
            </a:extLst>
          </p:cNvPr>
          <p:cNvSpPr>
            <a:spLocks noGrp="1"/>
          </p:cNvSpPr>
          <p:nvPr>
            <p:ph sz="half" idx="1" hasCustomPrompt="1"/>
          </p:nvPr>
        </p:nvSpPr>
        <p:spPr>
          <a:xfrm>
            <a:off x="838200" y="1160463"/>
            <a:ext cx="5181600" cy="5329238"/>
          </a:xfrm>
        </p:spPr>
        <p:txBody>
          <a:bodyPr>
            <a:noAutofit/>
          </a:bodyPr>
          <a:lstStyle>
            <a:lvl1pPr marL="312738" indent="-312738">
              <a:tabLst/>
              <a:defRPr/>
            </a:lvl1pPr>
          </a:lstStyle>
          <a:p>
            <a:pPr lvl="0"/>
            <a:r>
              <a:rPr lang="de-DE"/>
              <a:t>Zwei Spalten Text und/oder Bild</a:t>
            </a:r>
          </a:p>
        </p:txBody>
      </p:sp>
      <p:sp>
        <p:nvSpPr>
          <p:cNvPr id="4" name="Inhaltsplatzhalter 3">
            <a:extLst>
              <a:ext uri="{FF2B5EF4-FFF2-40B4-BE49-F238E27FC236}">
                <a16:creationId xmlns:a16="http://schemas.microsoft.com/office/drawing/2014/main" id="{62ED0D15-B00C-1A45-9634-64B30F240882}"/>
              </a:ext>
            </a:extLst>
          </p:cNvPr>
          <p:cNvSpPr>
            <a:spLocks noGrp="1"/>
          </p:cNvSpPr>
          <p:nvPr>
            <p:ph sz="half" idx="2"/>
          </p:nvPr>
        </p:nvSpPr>
        <p:spPr>
          <a:xfrm>
            <a:off x="6172200" y="1160463"/>
            <a:ext cx="5181600" cy="5329238"/>
          </a:xfrm>
        </p:spPr>
        <p:txBody>
          <a:bodyPr>
            <a:noAutofit/>
          </a:bodyPr>
          <a:lstStyle>
            <a:lvl1pPr marL="355600" indent="-355600">
              <a:tabLst/>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22D1273-1E27-4B4E-B429-5FA8B70B5D6F}"/>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01B7F675-1AEA-1A42-9DD6-EBB786D080B1}"/>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159C913A-CBB1-FD4E-95BC-054DB8C085FA}"/>
              </a:ext>
            </a:extLst>
          </p:cNvPr>
          <p:cNvSpPr>
            <a:spLocks noGrp="1"/>
          </p:cNvSpPr>
          <p:nvPr>
            <p:ph type="sldNum" sz="quarter" idx="12"/>
          </p:nvPr>
        </p:nvSpPr>
        <p:spPr/>
        <p:txBody>
          <a:bodyPr/>
          <a:lstStyle/>
          <a:p>
            <a:fld id="{BB5D5A41-9DD1-F24E-9E26-15668BB14167}" type="slidenum">
              <a:rPr lang="de-DE" smtClean="0"/>
              <a:t>‹Nr.›</a:t>
            </a:fld>
            <a:endParaRPr lang="de-DE"/>
          </a:p>
        </p:txBody>
      </p:sp>
    </p:spTree>
    <p:extLst>
      <p:ext uri="{BB962C8B-B14F-4D97-AF65-F5344CB8AC3E}">
        <p14:creationId xmlns:p14="http://schemas.microsoft.com/office/powerpoint/2010/main" val="13862996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halt mit Überschrift 2 Spalt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102552-20EF-C740-931C-CB590FD849AF}"/>
              </a:ext>
            </a:extLst>
          </p:cNvPr>
          <p:cNvSpPr>
            <a:spLocks noGrp="1"/>
          </p:cNvSpPr>
          <p:nvPr>
            <p:ph type="title"/>
          </p:nvPr>
        </p:nvSpPr>
        <p:spPr>
          <a:xfrm>
            <a:off x="839788" y="1160463"/>
            <a:ext cx="10515600" cy="891560"/>
          </a:xfrm>
        </p:spPr>
        <p:txBody>
          <a:bodyPr>
            <a:noAutofit/>
          </a:bodyPr>
          <a:lstStyle/>
          <a:p>
            <a:r>
              <a:rPr lang="de-DE"/>
              <a:t>Mastertitelformat bearbeiten</a:t>
            </a:r>
          </a:p>
        </p:txBody>
      </p:sp>
      <p:sp>
        <p:nvSpPr>
          <p:cNvPr id="3" name="Textplatzhalter 2">
            <a:extLst>
              <a:ext uri="{FF2B5EF4-FFF2-40B4-BE49-F238E27FC236}">
                <a16:creationId xmlns:a16="http://schemas.microsoft.com/office/drawing/2014/main" id="{39B2206B-16BB-E945-8016-216AEEA6DCE8}"/>
              </a:ext>
            </a:extLst>
          </p:cNvPr>
          <p:cNvSpPr>
            <a:spLocks noGrp="1"/>
          </p:cNvSpPr>
          <p:nvPr>
            <p:ph type="body" idx="1"/>
          </p:nvPr>
        </p:nvSpPr>
        <p:spPr>
          <a:xfrm>
            <a:off x="839788" y="2212975"/>
            <a:ext cx="5157787" cy="82391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B880958-9306-8A4F-836B-DF221BC6A226}"/>
              </a:ext>
            </a:extLst>
          </p:cNvPr>
          <p:cNvSpPr>
            <a:spLocks noGrp="1"/>
          </p:cNvSpPr>
          <p:nvPr>
            <p:ph sz="half" idx="2"/>
          </p:nvPr>
        </p:nvSpPr>
        <p:spPr>
          <a:xfrm>
            <a:off x="839788" y="3036887"/>
            <a:ext cx="5157787" cy="3452813"/>
          </a:xfrm>
        </p:spPr>
        <p:txBody>
          <a:bodyPr>
            <a:noAutofit/>
          </a:bodyPr>
          <a:lstStyle>
            <a:lvl1pPr marL="312738" indent="-312738">
              <a:tabLst/>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E97C14B9-6156-DD4E-B2C1-87A0E6CD175D}"/>
              </a:ext>
            </a:extLst>
          </p:cNvPr>
          <p:cNvSpPr>
            <a:spLocks noGrp="1"/>
          </p:cNvSpPr>
          <p:nvPr>
            <p:ph type="body" sz="quarter" idx="3"/>
          </p:nvPr>
        </p:nvSpPr>
        <p:spPr>
          <a:xfrm>
            <a:off x="6172200" y="2212975"/>
            <a:ext cx="5183188" cy="82391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3F3589D1-8AE9-2E43-9768-711A8044F001}"/>
              </a:ext>
            </a:extLst>
          </p:cNvPr>
          <p:cNvSpPr>
            <a:spLocks noGrp="1"/>
          </p:cNvSpPr>
          <p:nvPr>
            <p:ph sz="quarter" idx="4"/>
          </p:nvPr>
        </p:nvSpPr>
        <p:spPr>
          <a:xfrm>
            <a:off x="6172200" y="3036887"/>
            <a:ext cx="5183188" cy="3452813"/>
          </a:xfrm>
        </p:spPr>
        <p:txBody>
          <a:bodyPr>
            <a:noAutofit/>
          </a:bodyPr>
          <a:lstStyle>
            <a:lvl1pPr marL="312738" indent="-312738">
              <a:tabLst/>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23A11A51-7775-1B4C-A22E-CC865613C5E2}"/>
              </a:ext>
            </a:extLst>
          </p:cNvPr>
          <p:cNvSpPr>
            <a:spLocks noGrp="1"/>
          </p:cNvSpPr>
          <p:nvPr>
            <p:ph type="dt" sz="half" idx="10"/>
          </p:nvPr>
        </p:nvSpPr>
        <p:spPr/>
        <p:txBody>
          <a:bodyPr/>
          <a:lstStyle/>
          <a:p>
            <a:r>
              <a:rPr lang="de-DE"/>
              <a:t>17.06.2026</a:t>
            </a:r>
          </a:p>
        </p:txBody>
      </p:sp>
      <p:sp>
        <p:nvSpPr>
          <p:cNvPr id="8" name="Fußzeilenplatzhalter 7">
            <a:extLst>
              <a:ext uri="{FF2B5EF4-FFF2-40B4-BE49-F238E27FC236}">
                <a16:creationId xmlns:a16="http://schemas.microsoft.com/office/drawing/2014/main" id="{69B8763A-043E-F342-988C-A9D57470A9B2}"/>
              </a:ext>
            </a:extLst>
          </p:cNvPr>
          <p:cNvSpPr>
            <a:spLocks noGrp="1"/>
          </p:cNvSpPr>
          <p:nvPr>
            <p:ph type="ftr" sz="quarter" idx="11"/>
          </p:nvPr>
        </p:nvSpPr>
        <p:spPr/>
        <p:txBody>
          <a:bodyPr/>
          <a:lstStyle/>
          <a:p>
            <a:r>
              <a:rPr lang="de-DE"/>
              <a:t>Transparenz, Digitalisierung und Co.</a:t>
            </a:r>
          </a:p>
        </p:txBody>
      </p:sp>
      <p:sp>
        <p:nvSpPr>
          <p:cNvPr id="9" name="Foliennummernplatzhalter 8">
            <a:extLst>
              <a:ext uri="{FF2B5EF4-FFF2-40B4-BE49-F238E27FC236}">
                <a16:creationId xmlns:a16="http://schemas.microsoft.com/office/drawing/2014/main" id="{53028D24-58B8-1644-AF44-724381149F91}"/>
              </a:ext>
            </a:extLst>
          </p:cNvPr>
          <p:cNvSpPr>
            <a:spLocks noGrp="1"/>
          </p:cNvSpPr>
          <p:nvPr>
            <p:ph type="sldNum" sz="quarter" idx="12"/>
          </p:nvPr>
        </p:nvSpPr>
        <p:spPr/>
        <p:txBody>
          <a:bodyPr/>
          <a:lstStyle/>
          <a:p>
            <a:fld id="{BB5D5A41-9DD1-F24E-9E26-15668BB14167}" type="slidenum">
              <a:rPr lang="de-DE" smtClean="0"/>
              <a:t>‹Nr.›</a:t>
            </a:fld>
            <a:endParaRPr lang="de-DE"/>
          </a:p>
        </p:txBody>
      </p:sp>
    </p:spTree>
    <p:extLst>
      <p:ext uri="{BB962C8B-B14F-4D97-AF65-F5344CB8AC3E}">
        <p14:creationId xmlns:p14="http://schemas.microsoft.com/office/powerpoint/2010/main" val="19822642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ollflächiges Bi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08BEFFC-ED27-4A4A-B2A2-B66C2C4894A5}"/>
              </a:ext>
            </a:extLst>
          </p:cNvPr>
          <p:cNvSpPr>
            <a:spLocks noGrp="1"/>
          </p:cNvSpPr>
          <p:nvPr>
            <p:ph type="dt" sz="half" idx="10"/>
          </p:nvPr>
        </p:nvSpPr>
        <p:spPr/>
        <p:txBody>
          <a:bodyPr/>
          <a:lstStyle/>
          <a:p>
            <a:r>
              <a:rPr lang="de-DE"/>
              <a:t>17.06.2026</a:t>
            </a:r>
          </a:p>
        </p:txBody>
      </p:sp>
      <p:sp>
        <p:nvSpPr>
          <p:cNvPr id="4" name="Fußzeilenplatzhalter 3">
            <a:extLst>
              <a:ext uri="{FF2B5EF4-FFF2-40B4-BE49-F238E27FC236}">
                <a16:creationId xmlns:a16="http://schemas.microsoft.com/office/drawing/2014/main" id="{75DAB573-6211-4F4B-8024-27E23B38CCBB}"/>
              </a:ext>
            </a:extLst>
          </p:cNvPr>
          <p:cNvSpPr>
            <a:spLocks noGrp="1"/>
          </p:cNvSpPr>
          <p:nvPr>
            <p:ph type="ftr" sz="quarter" idx="11"/>
          </p:nvPr>
        </p:nvSpPr>
        <p:spPr/>
        <p:txBody>
          <a:bodyPr/>
          <a:lstStyle/>
          <a:p>
            <a:r>
              <a:rPr lang="de-DE"/>
              <a:t>Transparenz, Digitalisierung und Co.</a:t>
            </a:r>
          </a:p>
        </p:txBody>
      </p:sp>
      <p:sp>
        <p:nvSpPr>
          <p:cNvPr id="5" name="Foliennummernplatzhalter 4">
            <a:extLst>
              <a:ext uri="{FF2B5EF4-FFF2-40B4-BE49-F238E27FC236}">
                <a16:creationId xmlns:a16="http://schemas.microsoft.com/office/drawing/2014/main" id="{8ACA7AC7-0E62-F74C-B68C-130D9C8C4FB2}"/>
              </a:ext>
            </a:extLst>
          </p:cNvPr>
          <p:cNvSpPr>
            <a:spLocks noGrp="1"/>
          </p:cNvSpPr>
          <p:nvPr>
            <p:ph type="sldNum" sz="quarter" idx="12"/>
          </p:nvPr>
        </p:nvSpPr>
        <p:spPr/>
        <p:txBody>
          <a:bodyPr/>
          <a:lstStyle/>
          <a:p>
            <a:fld id="{BB5D5A41-9DD1-F24E-9E26-15668BB14167}" type="slidenum">
              <a:rPr lang="de-DE" smtClean="0"/>
              <a:pPr/>
              <a:t>‹Nr.›</a:t>
            </a:fld>
            <a:endParaRPr lang="de-DE"/>
          </a:p>
        </p:txBody>
      </p:sp>
      <p:sp>
        <p:nvSpPr>
          <p:cNvPr id="7" name="Bildplatzhalter 6">
            <a:extLst>
              <a:ext uri="{FF2B5EF4-FFF2-40B4-BE49-F238E27FC236}">
                <a16:creationId xmlns:a16="http://schemas.microsoft.com/office/drawing/2014/main" id="{103E6973-E0D7-164A-95CA-E0AB1D29DC2C}"/>
              </a:ext>
            </a:extLst>
          </p:cNvPr>
          <p:cNvSpPr>
            <a:spLocks noGrp="1"/>
          </p:cNvSpPr>
          <p:nvPr>
            <p:ph type="pic" sz="quarter" idx="13"/>
          </p:nvPr>
        </p:nvSpPr>
        <p:spPr>
          <a:xfrm>
            <a:off x="0" y="800100"/>
            <a:ext cx="12192000" cy="6057900"/>
          </a:xfrm>
        </p:spPr>
        <p:txBody>
          <a:bodyPr/>
          <a:lstStyle/>
          <a:p>
            <a:r>
              <a:rPr lang="de-DE"/>
              <a:t>Bild durch Klicken auf Symbol hinzufügen</a:t>
            </a:r>
          </a:p>
        </p:txBody>
      </p:sp>
    </p:spTree>
    <p:extLst>
      <p:ext uri="{BB962C8B-B14F-4D97-AF65-F5344CB8AC3E}">
        <p14:creationId xmlns:p14="http://schemas.microsoft.com/office/powerpoint/2010/main" val="28995429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ild mit Beschreibu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698D02-E2FA-DB4F-B58A-DB871C143A57}"/>
              </a:ext>
            </a:extLst>
          </p:cNvPr>
          <p:cNvSpPr>
            <a:spLocks noGrp="1"/>
          </p:cNvSpPr>
          <p:nvPr>
            <p:ph type="title" hasCustomPrompt="1"/>
          </p:nvPr>
        </p:nvSpPr>
        <p:spPr>
          <a:xfrm>
            <a:off x="839788" y="4806949"/>
            <a:ext cx="3932237" cy="841375"/>
          </a:xfrm>
        </p:spPr>
        <p:txBody>
          <a:bodyPr anchor="b">
            <a:noAutofit/>
          </a:bodyPr>
          <a:lstStyle>
            <a:lvl1pPr>
              <a:defRPr sz="2400" b="1">
                <a:solidFill>
                  <a:schemeClr val="accent1"/>
                </a:solidFill>
              </a:defRPr>
            </a:lvl1pPr>
          </a:lstStyle>
          <a:p>
            <a:r>
              <a:rPr lang="de-DE"/>
              <a:t>Bildunterschrift</a:t>
            </a:r>
            <a:br>
              <a:rPr lang="de-DE"/>
            </a:br>
            <a:r>
              <a:rPr lang="de-DE"/>
              <a:t>(falls überhaupt nötig)</a:t>
            </a:r>
          </a:p>
        </p:txBody>
      </p:sp>
      <p:sp>
        <p:nvSpPr>
          <p:cNvPr id="3" name="Bildplatzhalter 2">
            <a:extLst>
              <a:ext uri="{FF2B5EF4-FFF2-40B4-BE49-F238E27FC236}">
                <a16:creationId xmlns:a16="http://schemas.microsoft.com/office/drawing/2014/main" id="{C626A4AA-C686-FE40-9793-0DFD7714943A}"/>
              </a:ext>
            </a:extLst>
          </p:cNvPr>
          <p:cNvSpPr>
            <a:spLocks noGrp="1"/>
          </p:cNvSpPr>
          <p:nvPr>
            <p:ph type="pic" idx="1"/>
          </p:nvPr>
        </p:nvSpPr>
        <p:spPr>
          <a:xfrm>
            <a:off x="5183188" y="1160463"/>
            <a:ext cx="6169024" cy="53292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5AD67B07-D92F-E64A-8FF0-599BBF3B7FA8}"/>
              </a:ext>
            </a:extLst>
          </p:cNvPr>
          <p:cNvSpPr>
            <a:spLocks noGrp="1"/>
          </p:cNvSpPr>
          <p:nvPr>
            <p:ph type="body" sz="half" idx="2" hasCustomPrompt="1"/>
          </p:nvPr>
        </p:nvSpPr>
        <p:spPr>
          <a:xfrm>
            <a:off x="839788" y="5648325"/>
            <a:ext cx="3932237" cy="841375"/>
          </a:xfrm>
        </p:spPr>
        <p:txBody>
          <a:bodyPr>
            <a:noAutofit/>
          </a:bodyPr>
          <a:lstStyle>
            <a:lvl1pPr marL="0" indent="0">
              <a:lnSpc>
                <a:spcPct val="120000"/>
              </a:lnSpc>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Kurze Beschreibung von maximal drei Zeilen. Bitte präsentieren Sie und lesen Sie nicht ab.</a:t>
            </a:r>
          </a:p>
        </p:txBody>
      </p:sp>
      <p:sp>
        <p:nvSpPr>
          <p:cNvPr id="5" name="Datumsplatzhalter 4">
            <a:extLst>
              <a:ext uri="{FF2B5EF4-FFF2-40B4-BE49-F238E27FC236}">
                <a16:creationId xmlns:a16="http://schemas.microsoft.com/office/drawing/2014/main" id="{8F5A6D99-67F5-F749-8C6F-6685CC59CBE9}"/>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72D3CADC-F812-0B41-AD51-D7A1D01998E7}"/>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8A8B4F31-39B2-B644-89E8-E585D6AC8FA6}"/>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8" name="Textplatzhalter 9">
            <a:extLst>
              <a:ext uri="{FF2B5EF4-FFF2-40B4-BE49-F238E27FC236}">
                <a16:creationId xmlns:a16="http://schemas.microsoft.com/office/drawing/2014/main" id="{E0DFD17B-BDEB-A347-B754-95A2066B7D1C}"/>
              </a:ext>
            </a:extLst>
          </p:cNvPr>
          <p:cNvSpPr>
            <a:spLocks noGrp="1"/>
          </p:cNvSpPr>
          <p:nvPr>
            <p:ph type="body" sz="quarter" idx="13" hasCustomPrompt="1"/>
          </p:nvPr>
        </p:nvSpPr>
        <p:spPr>
          <a:xfrm>
            <a:off x="836613" y="6489700"/>
            <a:ext cx="10515600" cy="368300"/>
          </a:xfrm>
        </p:spPr>
        <p:txBody>
          <a:bodyPr/>
          <a:lstStyle>
            <a:lvl1pPr marL="0" indent="0" algn="r">
              <a:lnSpc>
                <a:spcPct val="100000"/>
              </a:lnSpc>
              <a:spcBef>
                <a:spcPts val="0"/>
              </a:spcBef>
              <a:buNone/>
              <a:defRPr sz="800">
                <a:solidFill>
                  <a:schemeClr val="accent2"/>
                </a:solidFill>
              </a:defRPr>
            </a:lvl1pPr>
          </a:lstStyle>
          <a:p>
            <a:pPr lvl="0"/>
            <a:r>
              <a:rPr lang="de-DE"/>
              <a:t>Quelle: </a:t>
            </a:r>
            <a:r>
              <a:rPr lang="de-DE" err="1"/>
              <a:t>Lorem</a:t>
            </a:r>
            <a:r>
              <a:rPr lang="de-DE"/>
              <a:t> </a:t>
            </a:r>
            <a:r>
              <a:rPr lang="de-DE" err="1"/>
              <a:t>Ipsum</a:t>
            </a:r>
            <a:r>
              <a:rPr lang="de-DE"/>
              <a:t>-Verlag</a:t>
            </a:r>
          </a:p>
          <a:p>
            <a:pPr lvl="0"/>
            <a:r>
              <a:rPr lang="de-DE"/>
              <a:t>Auch zweizeilig </a:t>
            </a:r>
          </a:p>
        </p:txBody>
      </p:sp>
    </p:spTree>
    <p:extLst>
      <p:ext uri="{BB962C8B-B14F-4D97-AF65-F5344CB8AC3E}">
        <p14:creationId xmlns:p14="http://schemas.microsoft.com/office/powerpoint/2010/main" val="38877100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93F51051-3199-A24B-B1CD-B7842F61354D}"/>
              </a:ext>
            </a:extLst>
          </p:cNvPr>
          <p:cNvSpPr>
            <a:spLocks noGrp="1"/>
          </p:cNvSpPr>
          <p:nvPr>
            <p:ph type="dt" sz="half" idx="10"/>
          </p:nvPr>
        </p:nvSpPr>
        <p:spPr/>
        <p:txBody>
          <a:bodyPr/>
          <a:lstStyle/>
          <a:p>
            <a:r>
              <a:rPr lang="de-DE"/>
              <a:t>17.06.2026</a:t>
            </a:r>
          </a:p>
        </p:txBody>
      </p:sp>
      <p:sp>
        <p:nvSpPr>
          <p:cNvPr id="4" name="Fußzeilenplatzhalter 3">
            <a:extLst>
              <a:ext uri="{FF2B5EF4-FFF2-40B4-BE49-F238E27FC236}">
                <a16:creationId xmlns:a16="http://schemas.microsoft.com/office/drawing/2014/main" id="{A82D0658-7EB3-BA4A-B744-F4C17799157A}"/>
              </a:ext>
            </a:extLst>
          </p:cNvPr>
          <p:cNvSpPr>
            <a:spLocks noGrp="1"/>
          </p:cNvSpPr>
          <p:nvPr>
            <p:ph type="ftr" sz="quarter" idx="11"/>
          </p:nvPr>
        </p:nvSpPr>
        <p:spPr/>
        <p:txBody>
          <a:bodyPr/>
          <a:lstStyle/>
          <a:p>
            <a:r>
              <a:rPr lang="de-DE"/>
              <a:t>Transparenz, Digitalisierung und Co.</a:t>
            </a:r>
          </a:p>
        </p:txBody>
      </p:sp>
      <p:sp>
        <p:nvSpPr>
          <p:cNvPr id="5" name="Foliennummernplatzhalter 4">
            <a:extLst>
              <a:ext uri="{FF2B5EF4-FFF2-40B4-BE49-F238E27FC236}">
                <a16:creationId xmlns:a16="http://schemas.microsoft.com/office/drawing/2014/main" id="{A86C46B3-3DFF-F649-BBB6-F69949E9AF3D}"/>
              </a:ext>
            </a:extLst>
          </p:cNvPr>
          <p:cNvSpPr>
            <a:spLocks noGrp="1"/>
          </p:cNvSpPr>
          <p:nvPr>
            <p:ph type="sldNum" sz="quarter" idx="12"/>
          </p:nvPr>
        </p:nvSpPr>
        <p:spPr/>
        <p:txBody>
          <a:bodyPr/>
          <a:lstStyle/>
          <a:p>
            <a:fld id="{BB5D5A41-9DD1-F24E-9E26-15668BB14167}" type="slidenum">
              <a:rPr lang="de-DE" smtClean="0"/>
              <a:pPr/>
              <a:t>‹Nr.›</a:t>
            </a:fld>
            <a:endParaRPr lang="de-DE"/>
          </a:p>
        </p:txBody>
      </p:sp>
      <p:sp>
        <p:nvSpPr>
          <p:cNvPr id="8" name="Tabellenplatzhalter 7">
            <a:extLst>
              <a:ext uri="{FF2B5EF4-FFF2-40B4-BE49-F238E27FC236}">
                <a16:creationId xmlns:a16="http://schemas.microsoft.com/office/drawing/2014/main" id="{2E7CF542-03D0-7441-AA03-6F2930D943F1}"/>
              </a:ext>
            </a:extLst>
          </p:cNvPr>
          <p:cNvSpPr>
            <a:spLocks noGrp="1"/>
          </p:cNvSpPr>
          <p:nvPr>
            <p:ph type="tbl" sz="quarter" idx="13"/>
          </p:nvPr>
        </p:nvSpPr>
        <p:spPr>
          <a:xfrm>
            <a:off x="839788" y="1160463"/>
            <a:ext cx="10512425" cy="5329237"/>
          </a:xfrm>
        </p:spPr>
        <p:txBody>
          <a:bodyPr/>
          <a:lstStyle/>
          <a:p>
            <a:r>
              <a:rPr lang="de-DE"/>
              <a:t>Tabelle durch Klicken auf Symbol hinzufügen</a:t>
            </a:r>
          </a:p>
        </p:txBody>
      </p:sp>
      <p:sp>
        <p:nvSpPr>
          <p:cNvPr id="6" name="Textplatzhalter 9">
            <a:extLst>
              <a:ext uri="{FF2B5EF4-FFF2-40B4-BE49-F238E27FC236}">
                <a16:creationId xmlns:a16="http://schemas.microsoft.com/office/drawing/2014/main" id="{1A037F56-82D0-174F-96A8-E82565C0749A}"/>
              </a:ext>
            </a:extLst>
          </p:cNvPr>
          <p:cNvSpPr>
            <a:spLocks noGrp="1"/>
          </p:cNvSpPr>
          <p:nvPr>
            <p:ph type="body" sz="quarter" idx="14" hasCustomPrompt="1"/>
          </p:nvPr>
        </p:nvSpPr>
        <p:spPr>
          <a:xfrm>
            <a:off x="836613" y="6489700"/>
            <a:ext cx="10515600" cy="368300"/>
          </a:xfrm>
        </p:spPr>
        <p:txBody>
          <a:bodyPr/>
          <a:lstStyle>
            <a:lvl1pPr marL="0" indent="0" algn="r">
              <a:lnSpc>
                <a:spcPct val="100000"/>
              </a:lnSpc>
              <a:spcBef>
                <a:spcPts val="0"/>
              </a:spcBef>
              <a:buNone/>
              <a:defRPr sz="800">
                <a:solidFill>
                  <a:schemeClr val="accent2"/>
                </a:solidFill>
              </a:defRPr>
            </a:lvl1pPr>
          </a:lstStyle>
          <a:p>
            <a:pPr lvl="0"/>
            <a:r>
              <a:rPr lang="de-DE"/>
              <a:t>Quelle: </a:t>
            </a:r>
            <a:r>
              <a:rPr lang="de-DE" err="1"/>
              <a:t>Lorem</a:t>
            </a:r>
            <a:r>
              <a:rPr lang="de-DE"/>
              <a:t> </a:t>
            </a:r>
            <a:r>
              <a:rPr lang="de-DE" err="1"/>
              <a:t>Ipsum</a:t>
            </a:r>
            <a:r>
              <a:rPr lang="de-DE"/>
              <a:t>-Verlag</a:t>
            </a:r>
          </a:p>
          <a:p>
            <a:pPr lvl="0"/>
            <a:r>
              <a:rPr lang="de-DE"/>
              <a:t>Auch zweizeilig </a:t>
            </a:r>
          </a:p>
        </p:txBody>
      </p:sp>
    </p:spTree>
    <p:extLst>
      <p:ext uri="{BB962C8B-B14F-4D97-AF65-F5344CB8AC3E}">
        <p14:creationId xmlns:p14="http://schemas.microsoft.com/office/powerpoint/2010/main" val="13903255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eiben Sie auf dem Laufenden">
    <p:spTree>
      <p:nvGrpSpPr>
        <p:cNvPr id="1" name=""/>
        <p:cNvGrpSpPr/>
        <p:nvPr/>
      </p:nvGrpSpPr>
      <p:grpSpPr>
        <a:xfrm>
          <a:off x="0" y="0"/>
          <a:ext cx="0" cy="0"/>
          <a:chOff x="0" y="0"/>
          <a:chExt cx="0" cy="0"/>
        </a:xfrm>
      </p:grpSpPr>
      <p:sp>
        <p:nvSpPr>
          <p:cNvPr id="5" name="Datumsplatzhalter 4">
            <a:extLst>
              <a:ext uri="{FF2B5EF4-FFF2-40B4-BE49-F238E27FC236}">
                <a16:creationId xmlns:a16="http://schemas.microsoft.com/office/drawing/2014/main" id="{822D1273-1E27-4B4E-B429-5FA8B70B5D6F}"/>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01B7F675-1AEA-1A42-9DD6-EBB786D080B1}"/>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159C913A-CBB1-FD4E-95BC-054DB8C085FA}"/>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2" name="Textfeld 1">
            <a:extLst>
              <a:ext uri="{FF2B5EF4-FFF2-40B4-BE49-F238E27FC236}">
                <a16:creationId xmlns:a16="http://schemas.microsoft.com/office/drawing/2014/main" id="{93E9C5A0-D080-A84E-A84A-37609E1DCDBD}"/>
              </a:ext>
            </a:extLst>
          </p:cNvPr>
          <p:cNvSpPr txBox="1"/>
          <p:nvPr userDrawn="1"/>
        </p:nvSpPr>
        <p:spPr>
          <a:xfrm>
            <a:off x="839789" y="1158828"/>
            <a:ext cx="6047044" cy="400110"/>
          </a:xfrm>
          <a:prstGeom prst="rect">
            <a:avLst/>
          </a:prstGeom>
          <a:noFill/>
        </p:spPr>
        <p:txBody>
          <a:bodyPr wrap="square" rtlCol="0">
            <a:spAutoFit/>
          </a:bodyPr>
          <a:lstStyle/>
          <a:p>
            <a:r>
              <a:rPr lang="de-DE" sz="2400" b="1">
                <a:solidFill>
                  <a:schemeClr val="accent1"/>
                </a:solidFill>
                <a:latin typeface="Montserrat" pitchFamily="2" charset="77"/>
              </a:rPr>
              <a:t>Bleiben Sie auf dem Laufenden</a:t>
            </a:r>
          </a:p>
        </p:txBody>
      </p:sp>
      <p:sp>
        <p:nvSpPr>
          <p:cNvPr id="4" name="Textfeld 3">
            <a:extLst>
              <a:ext uri="{FF2B5EF4-FFF2-40B4-BE49-F238E27FC236}">
                <a16:creationId xmlns:a16="http://schemas.microsoft.com/office/drawing/2014/main" id="{F21F5A99-5C55-CC42-8657-9BD75CDDC765}"/>
              </a:ext>
            </a:extLst>
          </p:cNvPr>
          <p:cNvSpPr txBox="1"/>
          <p:nvPr userDrawn="1"/>
        </p:nvSpPr>
        <p:spPr>
          <a:xfrm>
            <a:off x="3550508" y="1927654"/>
            <a:ext cx="4687330" cy="1077218"/>
          </a:xfrm>
          <a:prstGeom prst="rect">
            <a:avLst/>
          </a:prstGeom>
          <a:noFill/>
        </p:spPr>
        <p:txBody>
          <a:bodyPr wrap="square" rtlCol="0">
            <a:spAutoFit/>
          </a:bodyPr>
          <a:lstStyle/>
          <a:p>
            <a:r>
              <a:rPr lang="de-DE" sz="1600" b="1">
                <a:solidFill>
                  <a:schemeClr val="accent1"/>
                </a:solidFill>
                <a:latin typeface="Montserrat" pitchFamily="2" charset="77"/>
              </a:rPr>
              <a:t>Newsletter</a:t>
            </a:r>
            <a:br>
              <a:rPr lang="de-DE" sz="1600">
                <a:latin typeface="Montserrat" pitchFamily="2" charset="77"/>
              </a:rPr>
            </a:br>
            <a:r>
              <a:rPr lang="de-DE" sz="1600">
                <a:latin typeface="Montserrat" pitchFamily="2" charset="77"/>
              </a:rPr>
              <a:t>Info | Stiftung Umweltenergierecht</a:t>
            </a:r>
            <a:br>
              <a:rPr lang="de-DE" sz="1600">
                <a:latin typeface="Montserrat" pitchFamily="2" charset="77"/>
              </a:rPr>
            </a:br>
            <a:r>
              <a:rPr lang="de-DE" sz="1600">
                <a:latin typeface="Montserrat" pitchFamily="2" charset="77"/>
              </a:rPr>
              <a:t>informiert periodisch über die </a:t>
            </a:r>
            <a:br>
              <a:rPr lang="de-DE" sz="1600">
                <a:latin typeface="Montserrat" pitchFamily="2" charset="77"/>
              </a:rPr>
            </a:br>
            <a:r>
              <a:rPr lang="de-DE" sz="1600">
                <a:latin typeface="Montserrat" pitchFamily="2" charset="77"/>
              </a:rPr>
              <a:t>aktuellen Entwicklungen</a:t>
            </a:r>
          </a:p>
        </p:txBody>
      </p:sp>
      <p:sp>
        <p:nvSpPr>
          <p:cNvPr id="9" name="Textfeld 8">
            <a:extLst>
              <a:ext uri="{FF2B5EF4-FFF2-40B4-BE49-F238E27FC236}">
                <a16:creationId xmlns:a16="http://schemas.microsoft.com/office/drawing/2014/main" id="{44ACE052-2451-064C-971F-DDA703FC9EC3}"/>
              </a:ext>
            </a:extLst>
          </p:cNvPr>
          <p:cNvSpPr txBox="1"/>
          <p:nvPr userDrawn="1"/>
        </p:nvSpPr>
        <p:spPr>
          <a:xfrm>
            <a:off x="3550508" y="3725365"/>
            <a:ext cx="4687330" cy="830997"/>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b="1" kern="1200" noProof="0">
                <a:solidFill>
                  <a:schemeClr val="accent1"/>
                </a:solidFill>
                <a:latin typeface="Montserrat" pitchFamily="2" charset="77"/>
                <a:ea typeface="+mn-ea"/>
                <a:cs typeface="+mn-cs"/>
              </a:rPr>
              <a:t>Webseite</a:t>
            </a:r>
            <a:br>
              <a:rPr lang="de-DE" sz="1600">
                <a:latin typeface="Montserrat" pitchFamily="2" charset="77"/>
              </a:rPr>
            </a:br>
            <a:r>
              <a:rPr lang="de-DE" sz="1600" kern="1200">
                <a:solidFill>
                  <a:schemeClr val="tx1"/>
                </a:solidFill>
                <a:latin typeface="Montserrat" pitchFamily="2" charset="77"/>
                <a:ea typeface="+mn-ea"/>
                <a:cs typeface="+mn-cs"/>
                <a:hlinkClick r:id="rId2">
                  <a:extLst>
                    <a:ext uri="{A12FA001-AC4F-418D-AE19-62706E023703}">
                      <ahyp:hlinkClr xmlns:ahyp="http://schemas.microsoft.com/office/drawing/2018/hyperlinkcolor" val="tx"/>
                    </a:ext>
                  </a:extLst>
                </a:hlinkClick>
              </a:rPr>
              <a:t>www.umweltenergierecht.de</a:t>
            </a:r>
            <a:r>
              <a:rPr lang="de-DE" sz="1600" kern="1200">
                <a:solidFill>
                  <a:schemeClr val="tx1"/>
                </a:solidFill>
                <a:latin typeface="Montserrat" pitchFamily="2" charset="77"/>
                <a:ea typeface="+mn-ea"/>
                <a:cs typeface="+mn-cs"/>
              </a:rPr>
              <a:t> als </a:t>
            </a:r>
            <a:br>
              <a:rPr lang="de-DE" sz="1600" kern="1200">
                <a:solidFill>
                  <a:schemeClr val="tx1"/>
                </a:solidFill>
                <a:latin typeface="Montserrat" pitchFamily="2" charset="77"/>
                <a:ea typeface="+mn-ea"/>
                <a:cs typeface="+mn-cs"/>
              </a:rPr>
            </a:br>
            <a:r>
              <a:rPr lang="de-DE" sz="1600" kern="1200">
                <a:solidFill>
                  <a:schemeClr val="tx1"/>
                </a:solidFill>
                <a:latin typeface="Montserrat" pitchFamily="2" charset="77"/>
                <a:ea typeface="+mn-ea"/>
                <a:cs typeface="+mn-cs"/>
              </a:rPr>
              <a:t>Informationsportal</a:t>
            </a:r>
          </a:p>
        </p:txBody>
      </p:sp>
      <p:sp>
        <p:nvSpPr>
          <p:cNvPr id="10" name="Textfeld 9">
            <a:extLst>
              <a:ext uri="{FF2B5EF4-FFF2-40B4-BE49-F238E27FC236}">
                <a16:creationId xmlns:a16="http://schemas.microsoft.com/office/drawing/2014/main" id="{7AD07DAD-67E7-6B4C-B6AB-AED8BE37CF3E}"/>
              </a:ext>
            </a:extLst>
          </p:cNvPr>
          <p:cNvSpPr txBox="1"/>
          <p:nvPr userDrawn="1"/>
        </p:nvSpPr>
        <p:spPr>
          <a:xfrm>
            <a:off x="3550508" y="5246077"/>
            <a:ext cx="468733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kern="1200" noProof="0" err="1">
                <a:solidFill>
                  <a:schemeClr val="accent1"/>
                </a:solidFill>
                <a:latin typeface="Montserrat" pitchFamily="2" charset="77"/>
                <a:ea typeface="+mn-ea"/>
                <a:cs typeface="+mn-cs"/>
              </a:rPr>
              <a:t>Social</a:t>
            </a:r>
            <a:r>
              <a:rPr lang="de-DE" sz="1600" b="1" kern="1200" noProof="0">
                <a:solidFill>
                  <a:schemeClr val="accent1"/>
                </a:solidFill>
                <a:latin typeface="Montserrat" pitchFamily="2" charset="77"/>
                <a:ea typeface="+mn-ea"/>
                <a:cs typeface="+mn-cs"/>
              </a:rPr>
              <a:t> Media</a:t>
            </a:r>
            <a:br>
              <a:rPr lang="de-DE" sz="1600">
                <a:latin typeface="Montserrat" pitchFamily="2" charset="77"/>
              </a:rPr>
            </a:br>
            <a:r>
              <a:rPr kumimoji="0" lang="de-DE" sz="1600" b="0" i="0" u="none" strike="noStrike" kern="1200" cap="none" spc="0" normalizeH="0" baseline="0" noProof="0">
                <a:ln>
                  <a:noFill/>
                </a:ln>
                <a:solidFill>
                  <a:prstClr val="black"/>
                </a:solidFill>
                <a:effectLst/>
                <a:uLnTx/>
                <a:uFillTx/>
                <a:latin typeface="Montserrat" pitchFamily="2" charset="77"/>
                <a:ea typeface="+mn-ea"/>
                <a:cs typeface="+mn-cs"/>
              </a:rPr>
              <a:t>aktuelle Informationen auf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a:ln>
                  <a:noFill/>
                </a:ln>
                <a:solidFill>
                  <a:prstClr val="black"/>
                </a:solidFill>
                <a:effectLst/>
                <a:uLnTx/>
                <a:uFillTx/>
                <a:latin typeface="Montserrat" pitchFamily="2" charset="77"/>
                <a:ea typeface="+mn-ea"/>
                <a:cs typeface="+mn-cs"/>
              </a:rPr>
              <a:t>X und LinkedIn</a:t>
            </a:r>
          </a:p>
        </p:txBody>
      </p:sp>
      <p:pic>
        <p:nvPicPr>
          <p:cNvPr id="11" name="Grafik 10">
            <a:extLst>
              <a:ext uri="{FF2B5EF4-FFF2-40B4-BE49-F238E27FC236}">
                <a16:creationId xmlns:a16="http://schemas.microsoft.com/office/drawing/2014/main" id="{2BB5F2B9-F08E-544D-A14C-F474DCE6ADA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715368" y="2074840"/>
            <a:ext cx="1397060" cy="959315"/>
          </a:xfrm>
          <a:prstGeom prst="rect">
            <a:avLst/>
          </a:prstGeom>
        </p:spPr>
      </p:pic>
      <p:pic>
        <p:nvPicPr>
          <p:cNvPr id="12" name="Grafik 11">
            <a:extLst>
              <a:ext uri="{FF2B5EF4-FFF2-40B4-BE49-F238E27FC236}">
                <a16:creationId xmlns:a16="http://schemas.microsoft.com/office/drawing/2014/main" id="{1562D7C3-9C8E-734E-8D60-21D7E0F70845}"/>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838727" y="5341804"/>
            <a:ext cx="1336399" cy="858380"/>
          </a:xfrm>
          <a:prstGeom prst="rect">
            <a:avLst/>
          </a:prstGeom>
        </p:spPr>
      </p:pic>
      <p:pic>
        <p:nvPicPr>
          <p:cNvPr id="13" name="Grafik 12">
            <a:extLst>
              <a:ext uri="{FF2B5EF4-FFF2-40B4-BE49-F238E27FC236}">
                <a16:creationId xmlns:a16="http://schemas.microsoft.com/office/drawing/2014/main" id="{0E521F28-1751-D742-BFE9-FAB133145BF5}"/>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866718" y="3864749"/>
            <a:ext cx="1354713" cy="767671"/>
          </a:xfrm>
          <a:prstGeom prst="rect">
            <a:avLst/>
          </a:prstGeom>
        </p:spPr>
      </p:pic>
      <p:pic>
        <p:nvPicPr>
          <p:cNvPr id="16" name="Grafik 15" descr="Ein Bild, das Text, draußen, Natur, Frühling enthält.&#10;&#10;Automatisch generierte Beschreibung">
            <a:extLst>
              <a:ext uri="{FF2B5EF4-FFF2-40B4-BE49-F238E27FC236}">
                <a16:creationId xmlns:a16="http://schemas.microsoft.com/office/drawing/2014/main" id="{950C3CE8-A5FB-3A46-8BAC-715032D9F5D8}"/>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436318" y="1160463"/>
            <a:ext cx="3363823" cy="4754305"/>
          </a:xfrm>
          <a:prstGeom prst="rect">
            <a:avLst/>
          </a:prstGeom>
        </p:spPr>
      </p:pic>
    </p:spTree>
    <p:extLst>
      <p:ext uri="{BB962C8B-B14F-4D97-AF65-F5344CB8AC3E}">
        <p14:creationId xmlns:p14="http://schemas.microsoft.com/office/powerpoint/2010/main" val="15188535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Unterstützen Sie unsere Forschung">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0EDF8521-02EA-A247-A1C1-273AA84149DD}"/>
              </a:ext>
            </a:extLst>
          </p:cNvPr>
          <p:cNvSpPr>
            <a:spLocks noGrp="1"/>
          </p:cNvSpPr>
          <p:nvPr>
            <p:ph type="dt" sz="half" idx="10"/>
          </p:nvPr>
        </p:nvSpPr>
        <p:spPr/>
        <p:txBody>
          <a:bodyPr/>
          <a:lstStyle/>
          <a:p>
            <a:r>
              <a:rPr lang="de-DE"/>
              <a:t>17.06.2026</a:t>
            </a:r>
          </a:p>
        </p:txBody>
      </p:sp>
      <p:sp>
        <p:nvSpPr>
          <p:cNvPr id="4" name="Fußzeilenplatzhalter 3">
            <a:extLst>
              <a:ext uri="{FF2B5EF4-FFF2-40B4-BE49-F238E27FC236}">
                <a16:creationId xmlns:a16="http://schemas.microsoft.com/office/drawing/2014/main" id="{A7823989-F766-714D-9334-253670EFD5BC}"/>
              </a:ext>
            </a:extLst>
          </p:cNvPr>
          <p:cNvSpPr>
            <a:spLocks noGrp="1"/>
          </p:cNvSpPr>
          <p:nvPr>
            <p:ph type="ftr" sz="quarter" idx="11"/>
          </p:nvPr>
        </p:nvSpPr>
        <p:spPr/>
        <p:txBody>
          <a:bodyPr/>
          <a:lstStyle/>
          <a:p>
            <a:r>
              <a:rPr lang="de-DE"/>
              <a:t>Transparenz, Digitalisierung und Co.</a:t>
            </a:r>
          </a:p>
        </p:txBody>
      </p:sp>
      <p:sp>
        <p:nvSpPr>
          <p:cNvPr id="5" name="Foliennummernplatzhalter 4">
            <a:extLst>
              <a:ext uri="{FF2B5EF4-FFF2-40B4-BE49-F238E27FC236}">
                <a16:creationId xmlns:a16="http://schemas.microsoft.com/office/drawing/2014/main" id="{75753ADD-B4C1-284A-968E-3154F6254F5F}"/>
              </a:ext>
            </a:extLst>
          </p:cNvPr>
          <p:cNvSpPr>
            <a:spLocks noGrp="1"/>
          </p:cNvSpPr>
          <p:nvPr>
            <p:ph type="sldNum" sz="quarter" idx="12"/>
          </p:nvPr>
        </p:nvSpPr>
        <p:spPr/>
        <p:txBody>
          <a:bodyPr/>
          <a:lstStyle/>
          <a:p>
            <a:fld id="{BB5D5A41-9DD1-F24E-9E26-15668BB14167}" type="slidenum">
              <a:rPr lang="de-DE" smtClean="0"/>
              <a:pPr/>
              <a:t>‹Nr.›</a:t>
            </a:fld>
            <a:endParaRPr lang="de-DE"/>
          </a:p>
        </p:txBody>
      </p:sp>
      <p:sp>
        <p:nvSpPr>
          <p:cNvPr id="9" name="Rechteck 8">
            <a:extLst>
              <a:ext uri="{FF2B5EF4-FFF2-40B4-BE49-F238E27FC236}">
                <a16:creationId xmlns:a16="http://schemas.microsoft.com/office/drawing/2014/main" id="{83B3455A-3C63-6245-B428-0F84726FEE7E}"/>
              </a:ext>
            </a:extLst>
          </p:cNvPr>
          <p:cNvSpPr/>
          <p:nvPr userDrawn="1"/>
        </p:nvSpPr>
        <p:spPr>
          <a:xfrm>
            <a:off x="836484" y="1160463"/>
            <a:ext cx="6832944" cy="400110"/>
          </a:xfrm>
          <a:prstGeom prst="rect">
            <a:avLst/>
          </a:prstGeom>
        </p:spPr>
        <p:txBody>
          <a:bodyPr wrap="square">
            <a:spAutoFit/>
          </a:bodyPr>
          <a:lstStyle/>
          <a:p>
            <a:r>
              <a:rPr lang="de-DE" sz="2400" b="1">
                <a:solidFill>
                  <a:schemeClr val="accent1"/>
                </a:solidFill>
                <a:latin typeface="Montserrat" pitchFamily="2" charset="77"/>
              </a:rPr>
              <a:t>Unterstützen Sie unsere Forschung</a:t>
            </a:r>
          </a:p>
        </p:txBody>
      </p:sp>
      <p:sp>
        <p:nvSpPr>
          <p:cNvPr id="10" name="Textfeld 9">
            <a:extLst>
              <a:ext uri="{FF2B5EF4-FFF2-40B4-BE49-F238E27FC236}">
                <a16:creationId xmlns:a16="http://schemas.microsoft.com/office/drawing/2014/main" id="{73B6721D-7BF1-304B-ABFE-930F3C756D40}"/>
              </a:ext>
            </a:extLst>
          </p:cNvPr>
          <p:cNvSpPr txBox="1"/>
          <p:nvPr userDrawn="1"/>
        </p:nvSpPr>
        <p:spPr>
          <a:xfrm>
            <a:off x="4893276" y="2215464"/>
            <a:ext cx="6458934" cy="1569660"/>
          </a:xfrm>
          <a:prstGeom prst="rect">
            <a:avLst/>
          </a:prstGeom>
          <a:noFill/>
        </p:spPr>
        <p:txBody>
          <a:bodyPr wrap="square" rtlCol="0">
            <a:spAutoFit/>
          </a:bodyPr>
          <a:lstStyle/>
          <a:p>
            <a:r>
              <a:rPr lang="de-DE" sz="1600" b="1">
                <a:solidFill>
                  <a:schemeClr val="accent1"/>
                </a:solidFill>
                <a:latin typeface="Montserrat" pitchFamily="2" charset="77"/>
              </a:rPr>
              <a:t>Forschung fördern und gemeinsam mehr bewirken</a:t>
            </a:r>
            <a:br>
              <a:rPr lang="de-DE" sz="1600">
                <a:latin typeface="Montserrat" pitchFamily="2" charset="77"/>
              </a:rPr>
            </a:br>
            <a:r>
              <a:rPr lang="de-DE" sz="1600">
                <a:latin typeface="Montserrat" pitchFamily="2" charset="77"/>
              </a:rPr>
              <a:t>Mit Ihrer Spende unterstützen Sie zweckgebunden die Forschung der Stiftung Umweltenergierecht über die Grundfinanzierung hinaus und leisten damit einen wichtigen Beitrag für das zukünftige Recht der Erneuerbaren Energien und eine nachhaltige Energieversorgung.</a:t>
            </a:r>
          </a:p>
        </p:txBody>
      </p:sp>
      <p:sp>
        <p:nvSpPr>
          <p:cNvPr id="11" name="Textfeld 10">
            <a:extLst>
              <a:ext uri="{FF2B5EF4-FFF2-40B4-BE49-F238E27FC236}">
                <a16:creationId xmlns:a16="http://schemas.microsoft.com/office/drawing/2014/main" id="{6D2E4B1B-C582-E640-A596-9E3D74DB5499}"/>
              </a:ext>
            </a:extLst>
          </p:cNvPr>
          <p:cNvSpPr txBox="1"/>
          <p:nvPr userDrawn="1"/>
        </p:nvSpPr>
        <p:spPr>
          <a:xfrm>
            <a:off x="4893276" y="3937083"/>
            <a:ext cx="6458934" cy="1569660"/>
          </a:xfrm>
          <a:prstGeom prst="rect">
            <a:avLst/>
          </a:prstGeom>
          <a:noFill/>
        </p:spPr>
        <p:txBody>
          <a:bodyPr wrap="square" rtlCol="0">
            <a:spAutoFit/>
          </a:bodyPr>
          <a:lstStyle/>
          <a:p>
            <a:r>
              <a:rPr lang="de-DE" sz="1600" b="1">
                <a:solidFill>
                  <a:schemeClr val="accent1"/>
                </a:solidFill>
                <a:latin typeface="Montserrat" pitchFamily="2" charset="77"/>
              </a:rPr>
              <a:t>Kontakt</a:t>
            </a:r>
            <a:br>
              <a:rPr lang="de-DE" sz="1600">
                <a:latin typeface="Montserrat" pitchFamily="2" charset="77"/>
              </a:rPr>
            </a:br>
            <a:r>
              <a:rPr lang="de-DE" sz="1600">
                <a:latin typeface="Montserrat" pitchFamily="2" charset="77"/>
              </a:rPr>
              <a:t>Christiane Mitsch</a:t>
            </a:r>
          </a:p>
          <a:p>
            <a:r>
              <a:rPr lang="de-DE" sz="1600">
                <a:latin typeface="Montserrat" pitchFamily="2" charset="77"/>
              </a:rPr>
              <a:t>Leitung Fundraising und Stakeholdermanagement</a:t>
            </a:r>
          </a:p>
          <a:p>
            <a:r>
              <a:rPr lang="de-DE" sz="1600">
                <a:latin typeface="Montserrat" pitchFamily="2" charset="77"/>
              </a:rPr>
              <a:t>T: +49 1520 7435953</a:t>
            </a:r>
          </a:p>
          <a:p>
            <a:r>
              <a:rPr lang="de-DE" sz="1600">
                <a:latin typeface="Montserrat" pitchFamily="2" charset="77"/>
              </a:rPr>
              <a:t>M: mitsch@stiftung-umweltenergierecht.de</a:t>
            </a:r>
          </a:p>
          <a:p>
            <a:endParaRPr lang="de-DE" sz="1600">
              <a:latin typeface="Montserrat" pitchFamily="2" charset="77"/>
            </a:endParaRPr>
          </a:p>
        </p:txBody>
      </p:sp>
      <p:sp>
        <p:nvSpPr>
          <p:cNvPr id="12" name="Textfeld 11">
            <a:extLst>
              <a:ext uri="{FF2B5EF4-FFF2-40B4-BE49-F238E27FC236}">
                <a16:creationId xmlns:a16="http://schemas.microsoft.com/office/drawing/2014/main" id="{B95D95C6-01CD-D24C-AB0D-88C319A59B85}"/>
              </a:ext>
            </a:extLst>
          </p:cNvPr>
          <p:cNvSpPr txBox="1"/>
          <p:nvPr userDrawn="1"/>
        </p:nvSpPr>
        <p:spPr>
          <a:xfrm>
            <a:off x="4893276" y="5412482"/>
            <a:ext cx="6458934" cy="1077218"/>
          </a:xfrm>
          <a:prstGeom prst="rect">
            <a:avLst/>
          </a:prstGeom>
          <a:noFill/>
        </p:spPr>
        <p:txBody>
          <a:bodyPr wrap="square" rtlCol="0">
            <a:spAutoFit/>
          </a:bodyPr>
          <a:lstStyle/>
          <a:p>
            <a:r>
              <a:rPr lang="de-DE" sz="1600" b="1">
                <a:solidFill>
                  <a:schemeClr val="accent1"/>
                </a:solidFill>
                <a:latin typeface="Montserrat" pitchFamily="2" charset="77"/>
              </a:rPr>
              <a:t>Spendenkonto</a:t>
            </a:r>
            <a:br>
              <a:rPr lang="de-DE" sz="1600">
                <a:latin typeface="Montserrat" pitchFamily="2" charset="77"/>
              </a:rPr>
            </a:br>
            <a:r>
              <a:rPr lang="de-DE" sz="1600">
                <a:latin typeface="Montserrat" pitchFamily="2" charset="77"/>
              </a:rPr>
              <a:t>Sparkasse Mainfranken</a:t>
            </a:r>
          </a:p>
          <a:p>
            <a:r>
              <a:rPr lang="de-DE" sz="1600">
                <a:latin typeface="Montserrat" pitchFamily="2" charset="77"/>
              </a:rPr>
              <a:t>IBAN: DE16 7905 0000 0046 7431 83</a:t>
            </a:r>
          </a:p>
          <a:p>
            <a:r>
              <a:rPr lang="de-DE" sz="1600">
                <a:latin typeface="Montserrat" pitchFamily="2" charset="77"/>
              </a:rPr>
              <a:t>BIC: BYLADEM1SWU</a:t>
            </a:r>
          </a:p>
        </p:txBody>
      </p:sp>
      <p:pic>
        <p:nvPicPr>
          <p:cNvPr id="13" name="Grafik 12">
            <a:extLst>
              <a:ext uri="{FF2B5EF4-FFF2-40B4-BE49-F238E27FC236}">
                <a16:creationId xmlns:a16="http://schemas.microsoft.com/office/drawing/2014/main" id="{C595311B-6224-0B4E-BDA6-DFA8190CC61D}"/>
              </a:ext>
            </a:extLst>
          </p:cNvPr>
          <p:cNvPicPr>
            <a:picLocks noChangeAspect="1"/>
          </p:cNvPicPr>
          <p:nvPr userDrawn="1"/>
        </p:nvPicPr>
        <p:blipFill>
          <a:blip r:embed="rId2"/>
          <a:srcRect/>
          <a:stretch/>
        </p:blipFill>
        <p:spPr>
          <a:xfrm>
            <a:off x="836483" y="2329232"/>
            <a:ext cx="3624147" cy="4059046"/>
          </a:xfrm>
          <a:prstGeom prst="rect">
            <a:avLst/>
          </a:prstGeom>
        </p:spPr>
      </p:pic>
    </p:spTree>
    <p:extLst>
      <p:ext uri="{BB962C8B-B14F-4D97-AF65-F5344CB8AC3E}">
        <p14:creationId xmlns:p14="http://schemas.microsoft.com/office/powerpoint/2010/main" val="1672501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chlussfolie für eine*n Referent*in">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EE911ABF-FE81-CB45-B21D-FC7CE60D441D}"/>
              </a:ext>
            </a:extLst>
          </p:cNvPr>
          <p:cNvSpPr/>
          <p:nvPr userDrawn="1"/>
        </p:nvSpPr>
        <p:spPr>
          <a:xfrm>
            <a:off x="0" y="0"/>
            <a:ext cx="12192000" cy="46543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1" name="Grafik 10">
            <a:extLst>
              <a:ext uri="{FF2B5EF4-FFF2-40B4-BE49-F238E27FC236}">
                <a16:creationId xmlns:a16="http://schemas.microsoft.com/office/drawing/2014/main" id="{FAEB988E-2FE1-A046-B604-A24022B4E49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483600" y="0"/>
            <a:ext cx="3708400" cy="1795024"/>
          </a:xfrm>
          <a:prstGeom prst="rect">
            <a:avLst/>
          </a:prstGeom>
        </p:spPr>
      </p:pic>
      <p:sp>
        <p:nvSpPr>
          <p:cNvPr id="13" name="Freihandform 12">
            <a:extLst>
              <a:ext uri="{FF2B5EF4-FFF2-40B4-BE49-F238E27FC236}">
                <a16:creationId xmlns:a16="http://schemas.microsoft.com/office/drawing/2014/main" id="{EC1FB5E3-775C-F548-9030-2E95D670283F}"/>
              </a:ext>
            </a:extLst>
          </p:cNvPr>
          <p:cNvSpPr/>
          <p:nvPr userDrawn="1"/>
        </p:nvSpPr>
        <p:spPr>
          <a:xfrm>
            <a:off x="839788" y="1178012"/>
            <a:ext cx="10512424" cy="5049794"/>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45300" h="4977636">
                <a:moveTo>
                  <a:pt x="10945300" y="0"/>
                </a:moveTo>
                <a:lnTo>
                  <a:pt x="0" y="0"/>
                </a:lnTo>
                <a:lnTo>
                  <a:pt x="0" y="4977636"/>
                </a:lnTo>
                <a:lnTo>
                  <a:pt x="10938425" y="4977636"/>
                </a:lnTo>
              </a:path>
            </a:pathLst>
          </a:cu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8C49854B-0A35-624B-AE74-8A58FE02A26A}"/>
              </a:ext>
            </a:extLst>
          </p:cNvPr>
          <p:cNvSpPr/>
          <p:nvPr userDrawn="1"/>
        </p:nvSpPr>
        <p:spPr>
          <a:xfrm>
            <a:off x="1274359" y="4850794"/>
            <a:ext cx="6640170" cy="1246495"/>
          </a:xfrm>
          <a:prstGeom prst="rect">
            <a:avLst/>
          </a:prstGeom>
        </p:spPr>
        <p:txBody>
          <a:bodyPr wrap="square">
            <a:spAutoFit/>
          </a:bodyPr>
          <a:lstStyle/>
          <a:p>
            <a:pPr marL="1023938" indent="-1016000">
              <a:spcBef>
                <a:spcPts val="600"/>
              </a:spcBef>
              <a:tabLst/>
              <a:defRPr/>
            </a:pPr>
            <a:r>
              <a:rPr lang="de-DE" sz="1000" b="1" err="1">
                <a:solidFill>
                  <a:schemeClr val="accent2"/>
                </a:solidFill>
                <a:latin typeface="Montserrat" pitchFamily="2" charset="77"/>
              </a:rPr>
              <a:t>www.stiftung-umweltenergierecht.de</a:t>
            </a:r>
            <a:endParaRPr lang="de-DE" sz="1000" b="1">
              <a:solidFill>
                <a:schemeClr val="accent2"/>
              </a:solidFill>
              <a:latin typeface="Montserrat" pitchFamily="2" charset="77"/>
            </a:endParaRPr>
          </a:p>
          <a:p>
            <a:pPr marL="1023938" indent="-1016000">
              <a:spcBef>
                <a:spcPts val="600"/>
              </a:spcBef>
              <a:tabLst/>
              <a:defRPr/>
            </a:pPr>
            <a:r>
              <a:rPr lang="de-DE" sz="1000">
                <a:solidFill>
                  <a:schemeClr val="accent2"/>
                </a:solidFill>
                <a:latin typeface="Montserrat" pitchFamily="2" charset="77"/>
              </a:rPr>
              <a:t>Unterstützen Sie unsere Arbeit durch </a:t>
            </a:r>
            <a:r>
              <a:rPr lang="de-DE" sz="1000" err="1">
                <a:solidFill>
                  <a:schemeClr val="accent2"/>
                </a:solidFill>
                <a:latin typeface="Montserrat" pitchFamily="2" charset="77"/>
              </a:rPr>
              <a:t>Zustiftungen</a:t>
            </a:r>
            <a:r>
              <a:rPr lang="de-DE" sz="1000">
                <a:solidFill>
                  <a:schemeClr val="accent2"/>
                </a:solidFill>
                <a:latin typeface="Montserrat" pitchFamily="2" charset="77"/>
              </a:rPr>
              <a:t> und Spenden für laufende Forschungsaufgaben.</a:t>
            </a:r>
          </a:p>
          <a:p>
            <a:pPr marL="1023938" indent="-1016000">
              <a:spcBef>
                <a:spcPts val="600"/>
              </a:spcBef>
              <a:tabLst/>
              <a:defRPr/>
            </a:pPr>
            <a:r>
              <a:rPr lang="de-DE" sz="1000" b="1">
                <a:solidFill>
                  <a:schemeClr val="accent2"/>
                </a:solidFill>
                <a:latin typeface="Montserrat" pitchFamily="2" charset="77"/>
              </a:rPr>
              <a:t>Spenden</a:t>
            </a:r>
            <a:r>
              <a:rPr lang="de-DE" sz="1000">
                <a:solidFill>
                  <a:schemeClr val="accent2"/>
                </a:solidFill>
                <a:latin typeface="Montserrat" pitchFamily="2" charset="77"/>
              </a:rPr>
              <a:t>:	BIC BYLADEM1SWU (Sparkasse Mainfranken Würzburg)</a:t>
            </a:r>
            <a:br>
              <a:rPr lang="de-DE" sz="1000">
                <a:solidFill>
                  <a:schemeClr val="accent2"/>
                </a:solidFill>
                <a:latin typeface="Montserrat" pitchFamily="2" charset="77"/>
              </a:rPr>
            </a:br>
            <a:r>
              <a:rPr lang="de-DE" sz="1000">
                <a:solidFill>
                  <a:schemeClr val="accent2"/>
                </a:solidFill>
                <a:latin typeface="Montserrat" pitchFamily="2" charset="77"/>
              </a:rPr>
              <a:t>IBAN DE16790500000046743183</a:t>
            </a:r>
          </a:p>
          <a:p>
            <a:pPr marL="1023938" indent="-1016000">
              <a:spcBef>
                <a:spcPts val="600"/>
              </a:spcBef>
              <a:tabLst/>
              <a:defRPr/>
            </a:pPr>
            <a:r>
              <a:rPr lang="de-DE" sz="1000" b="1" err="1">
                <a:solidFill>
                  <a:schemeClr val="accent2"/>
                </a:solidFill>
                <a:latin typeface="Montserrat" pitchFamily="2" charset="77"/>
              </a:rPr>
              <a:t>Zustiftungen</a:t>
            </a:r>
            <a:r>
              <a:rPr lang="de-DE" sz="1000">
                <a:solidFill>
                  <a:schemeClr val="accent2"/>
                </a:solidFill>
                <a:latin typeface="Montserrat" pitchFamily="2" charset="77"/>
              </a:rPr>
              <a:t>:	BIC BYLADEM1SWU (Sparkasse Mainfranken Würzburg)</a:t>
            </a:r>
            <a:br>
              <a:rPr lang="de-DE" sz="1000">
                <a:solidFill>
                  <a:schemeClr val="accent2"/>
                </a:solidFill>
                <a:latin typeface="Montserrat" pitchFamily="2" charset="77"/>
              </a:rPr>
            </a:br>
            <a:r>
              <a:rPr lang="de-DE" sz="1000">
                <a:solidFill>
                  <a:schemeClr val="accent2"/>
                </a:solidFill>
                <a:latin typeface="Montserrat" pitchFamily="2" charset="77"/>
              </a:rPr>
              <a:t>IBAN DE83790500000046745469</a:t>
            </a:r>
          </a:p>
        </p:txBody>
      </p:sp>
      <p:sp>
        <p:nvSpPr>
          <p:cNvPr id="15" name="Freihandform 14">
            <a:extLst>
              <a:ext uri="{FF2B5EF4-FFF2-40B4-BE49-F238E27FC236}">
                <a16:creationId xmlns:a16="http://schemas.microsoft.com/office/drawing/2014/main" id="{02A75650-1A2D-884D-B288-15AB97A3031E}"/>
              </a:ext>
            </a:extLst>
          </p:cNvPr>
          <p:cNvSpPr/>
          <p:nvPr userDrawn="1"/>
        </p:nvSpPr>
        <p:spPr>
          <a:xfrm>
            <a:off x="839788" y="4654378"/>
            <a:ext cx="11461138" cy="1639329"/>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0 w 10938493"/>
              <a:gd name="connsiteY0" fmla="*/ 0 h 5581140"/>
              <a:gd name="connsiteX1" fmla="*/ 68 w 10938493"/>
              <a:gd name="connsiteY1" fmla="*/ 60350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768096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87782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4471416 h 5581140"/>
              <a:gd name="connsiteX2" fmla="*/ 68 w 10938493"/>
              <a:gd name="connsiteY2" fmla="*/ 5581140 h 5581140"/>
              <a:gd name="connsiteX3" fmla="*/ 10938493 w 10938493"/>
              <a:gd name="connsiteY3" fmla="*/ 5581140 h 5581140"/>
              <a:gd name="connsiteX0" fmla="*/ 0 w 10938493"/>
              <a:gd name="connsiteY0" fmla="*/ 0 h 1356612"/>
              <a:gd name="connsiteX1" fmla="*/ 68 w 10938493"/>
              <a:gd name="connsiteY1" fmla="*/ 246888 h 1356612"/>
              <a:gd name="connsiteX2" fmla="*/ 68 w 10938493"/>
              <a:gd name="connsiteY2" fmla="*/ 1356612 h 1356612"/>
              <a:gd name="connsiteX3" fmla="*/ 10938493 w 10938493"/>
              <a:gd name="connsiteY3" fmla="*/ 1356612 h 1356612"/>
              <a:gd name="connsiteX0" fmla="*/ 0 w 10938493"/>
              <a:gd name="connsiteY0" fmla="*/ 0 h 1356612"/>
              <a:gd name="connsiteX1" fmla="*/ 68 w 10938493"/>
              <a:gd name="connsiteY1" fmla="*/ 667512 h 1356612"/>
              <a:gd name="connsiteX2" fmla="*/ 68 w 10938493"/>
              <a:gd name="connsiteY2" fmla="*/ 1356612 h 1356612"/>
              <a:gd name="connsiteX3" fmla="*/ 10938493 w 10938493"/>
              <a:gd name="connsiteY3" fmla="*/ 1356612 h 1356612"/>
              <a:gd name="connsiteX0" fmla="*/ 0 w 10938493"/>
              <a:gd name="connsiteY0" fmla="*/ 0 h 1292604"/>
              <a:gd name="connsiteX1" fmla="*/ 68 w 10938493"/>
              <a:gd name="connsiteY1" fmla="*/ 603504 h 1292604"/>
              <a:gd name="connsiteX2" fmla="*/ 68 w 10938493"/>
              <a:gd name="connsiteY2" fmla="*/ 1292604 h 1292604"/>
              <a:gd name="connsiteX3" fmla="*/ 10938493 w 10938493"/>
              <a:gd name="connsiteY3" fmla="*/ 1292604 h 1292604"/>
              <a:gd name="connsiteX0" fmla="*/ 0 w 10938493"/>
              <a:gd name="connsiteY0" fmla="*/ 0 h 1324449"/>
              <a:gd name="connsiteX1" fmla="*/ 68 w 10938493"/>
              <a:gd name="connsiteY1" fmla="*/ 635349 h 1324449"/>
              <a:gd name="connsiteX2" fmla="*/ 68 w 10938493"/>
              <a:gd name="connsiteY2" fmla="*/ 1324449 h 1324449"/>
              <a:gd name="connsiteX3" fmla="*/ 10938493 w 10938493"/>
              <a:gd name="connsiteY3" fmla="*/ 1324449 h 1324449"/>
              <a:gd name="connsiteX0" fmla="*/ 0 w 11894082"/>
              <a:gd name="connsiteY0" fmla="*/ 0 h 1324449"/>
              <a:gd name="connsiteX1" fmla="*/ 68 w 11894082"/>
              <a:gd name="connsiteY1" fmla="*/ 635349 h 1324449"/>
              <a:gd name="connsiteX2" fmla="*/ 68 w 11894082"/>
              <a:gd name="connsiteY2" fmla="*/ 1324449 h 1324449"/>
              <a:gd name="connsiteX3" fmla="*/ 11894082 w 11894082"/>
              <a:gd name="connsiteY3" fmla="*/ 1324449 h 1324449"/>
            </a:gdLst>
            <a:ahLst/>
            <a:cxnLst>
              <a:cxn ang="0">
                <a:pos x="connsiteX0" y="connsiteY0"/>
              </a:cxn>
              <a:cxn ang="0">
                <a:pos x="connsiteX1" y="connsiteY1"/>
              </a:cxn>
              <a:cxn ang="0">
                <a:pos x="connsiteX2" y="connsiteY2"/>
              </a:cxn>
              <a:cxn ang="0">
                <a:pos x="connsiteX3" y="connsiteY3"/>
              </a:cxn>
            </a:cxnLst>
            <a:rect l="l" t="t" r="r" b="b"/>
            <a:pathLst>
              <a:path w="11894082" h="1324449">
                <a:moveTo>
                  <a:pt x="0" y="0"/>
                </a:moveTo>
                <a:cubicBezTo>
                  <a:pt x="23" y="201168"/>
                  <a:pt x="45" y="434181"/>
                  <a:pt x="68" y="635349"/>
                </a:cubicBezTo>
                <a:lnTo>
                  <a:pt x="68" y="1324449"/>
                </a:lnTo>
                <a:lnTo>
                  <a:pt x="11894082" y="1324449"/>
                </a:lnTo>
              </a:path>
            </a:pathLst>
          </a:custGeom>
          <a:no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DA1EC288-428C-8C47-98EA-59E590C401E8}"/>
              </a:ext>
            </a:extLst>
          </p:cNvPr>
          <p:cNvSpPr/>
          <p:nvPr userDrawn="1"/>
        </p:nvSpPr>
        <p:spPr>
          <a:xfrm>
            <a:off x="1291602" y="4246862"/>
            <a:ext cx="3854732" cy="276999"/>
          </a:xfrm>
          <a:prstGeom prst="rect">
            <a:avLst/>
          </a:prstGeom>
        </p:spPr>
        <p:txBody>
          <a:bodyPr wrap="square">
            <a:spAutoFit/>
          </a:bodyPr>
          <a:lstStyle/>
          <a:p>
            <a:pPr marL="1023938" indent="-1016000">
              <a:lnSpc>
                <a:spcPct val="100000"/>
              </a:lnSpc>
              <a:spcBef>
                <a:spcPts val="1000"/>
              </a:spcBef>
              <a:tabLst/>
              <a:defRPr/>
            </a:pPr>
            <a:r>
              <a:rPr lang="de-DE" sz="1200" b="0">
                <a:solidFill>
                  <a:schemeClr val="bg1"/>
                </a:solidFill>
                <a:latin typeface="Montserrat" pitchFamily="2" charset="77"/>
              </a:rPr>
              <a:t>Friedrich-Ebert-Ring 9 | 97072 Würzburg</a:t>
            </a:r>
          </a:p>
        </p:txBody>
      </p:sp>
      <p:sp>
        <p:nvSpPr>
          <p:cNvPr id="19" name="Textplatzhalter 5">
            <a:extLst>
              <a:ext uri="{FF2B5EF4-FFF2-40B4-BE49-F238E27FC236}">
                <a16:creationId xmlns:a16="http://schemas.microsoft.com/office/drawing/2014/main" id="{08C0827B-73DC-3149-9810-408074C356CE}"/>
              </a:ext>
            </a:extLst>
          </p:cNvPr>
          <p:cNvSpPr>
            <a:spLocks noGrp="1"/>
          </p:cNvSpPr>
          <p:nvPr>
            <p:ph type="body" sz="quarter" idx="10" hasCustomPrompt="1"/>
          </p:nvPr>
        </p:nvSpPr>
        <p:spPr>
          <a:xfrm>
            <a:off x="1291602" y="1483200"/>
            <a:ext cx="2867025" cy="661720"/>
          </a:xfrm>
        </p:spPr>
        <p:txBody>
          <a:bodyPr/>
          <a:lstStyle>
            <a:lvl1pPr marL="0" indent="0">
              <a:lnSpc>
                <a:spcPct val="100000"/>
              </a:lnSpc>
              <a:spcBef>
                <a:spcPts val="0"/>
              </a:spcBef>
              <a:buNone/>
              <a:defRPr sz="200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de-DE"/>
              <a:t>Vorname Nachname</a:t>
            </a:r>
          </a:p>
          <a:p>
            <a:pPr lvl="0"/>
            <a:r>
              <a:rPr lang="de-DE"/>
              <a:t>Funktion</a:t>
            </a:r>
          </a:p>
        </p:txBody>
      </p:sp>
      <p:sp>
        <p:nvSpPr>
          <p:cNvPr id="20" name="Textplatzhalter 22">
            <a:extLst>
              <a:ext uri="{FF2B5EF4-FFF2-40B4-BE49-F238E27FC236}">
                <a16:creationId xmlns:a16="http://schemas.microsoft.com/office/drawing/2014/main" id="{5710E3A9-FB83-F143-BE0D-B2F3108B76CA}"/>
              </a:ext>
            </a:extLst>
          </p:cNvPr>
          <p:cNvSpPr>
            <a:spLocks noGrp="1"/>
          </p:cNvSpPr>
          <p:nvPr>
            <p:ph type="body" sz="quarter" idx="11" hasCustomPrompt="1"/>
          </p:nvPr>
        </p:nvSpPr>
        <p:spPr>
          <a:xfrm>
            <a:off x="1291603" y="2992310"/>
            <a:ext cx="5314938" cy="1254551"/>
          </a:xfrm>
        </p:spPr>
        <p:txBody>
          <a:bodyPr/>
          <a:lstStyle>
            <a:lvl1pPr marL="400050" indent="-400050" algn="l">
              <a:lnSpc>
                <a:spcPct val="100000"/>
              </a:lnSpc>
              <a:buNone/>
              <a:tabLst/>
              <a:defRPr sz="1200">
                <a:solidFill>
                  <a:schemeClr val="bg1"/>
                </a:solidFill>
              </a:defRPr>
            </a:lvl1pPr>
            <a:lvl2pPr marL="457200" indent="0" algn="l">
              <a:buNone/>
              <a:defRPr sz="1200">
                <a:solidFill>
                  <a:schemeClr val="bg1"/>
                </a:solidFill>
              </a:defRPr>
            </a:lvl2pPr>
            <a:lvl3pPr marL="914400" indent="0" algn="l">
              <a:buNone/>
              <a:defRPr sz="1200">
                <a:solidFill>
                  <a:schemeClr val="bg1"/>
                </a:solidFill>
              </a:defRPr>
            </a:lvl3pPr>
            <a:lvl4pPr marL="1371600" indent="0" algn="l">
              <a:buNone/>
              <a:defRPr sz="1200">
                <a:solidFill>
                  <a:schemeClr val="bg1"/>
                </a:solidFill>
              </a:defRPr>
            </a:lvl4pPr>
            <a:lvl5pPr marL="1828800" indent="0" algn="l">
              <a:buNone/>
              <a:defRPr sz="1200">
                <a:solidFill>
                  <a:schemeClr val="bg1"/>
                </a:solidFill>
              </a:defRPr>
            </a:lvl5pPr>
          </a:lstStyle>
          <a:p>
            <a:pPr lvl="0"/>
            <a:r>
              <a:rPr lang="de-DE"/>
              <a:t>#</a:t>
            </a:r>
            <a:r>
              <a:rPr lang="de-DE" err="1"/>
              <a:t>nachname@stiftung-umweltenergierecht.de</a:t>
            </a:r>
            <a:endParaRPr lang="de-DE"/>
          </a:p>
          <a:p>
            <a:pPr lvl="0"/>
            <a:r>
              <a:rPr lang="de-DE"/>
              <a:t>Tel:	+49-931-79 40 77-## </a:t>
            </a:r>
          </a:p>
          <a:p>
            <a:pPr lvl="0"/>
            <a:r>
              <a:rPr lang="de-DE"/>
              <a:t>Fax:	+49-931-79 40 77-29</a:t>
            </a:r>
          </a:p>
          <a:p>
            <a:pPr lvl="0"/>
            <a:r>
              <a:rPr lang="de-DE"/>
              <a:t>Twitter: </a:t>
            </a:r>
          </a:p>
        </p:txBody>
      </p:sp>
    </p:spTree>
    <p:extLst>
      <p:ext uri="{BB962C8B-B14F-4D97-AF65-F5344CB8AC3E}">
        <p14:creationId xmlns:p14="http://schemas.microsoft.com/office/powerpoint/2010/main" val="24545048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Schlussfolie für zwei Referent*innen">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EE911ABF-FE81-CB45-B21D-FC7CE60D441D}"/>
              </a:ext>
            </a:extLst>
          </p:cNvPr>
          <p:cNvSpPr/>
          <p:nvPr userDrawn="1"/>
        </p:nvSpPr>
        <p:spPr>
          <a:xfrm>
            <a:off x="0" y="0"/>
            <a:ext cx="12192000" cy="46543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1" name="Grafik 10">
            <a:extLst>
              <a:ext uri="{FF2B5EF4-FFF2-40B4-BE49-F238E27FC236}">
                <a16:creationId xmlns:a16="http://schemas.microsoft.com/office/drawing/2014/main" id="{FAEB988E-2FE1-A046-B604-A24022B4E49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483600" y="0"/>
            <a:ext cx="3708400" cy="1795024"/>
          </a:xfrm>
          <a:prstGeom prst="rect">
            <a:avLst/>
          </a:prstGeom>
        </p:spPr>
      </p:pic>
      <p:sp>
        <p:nvSpPr>
          <p:cNvPr id="13" name="Freihandform 12">
            <a:extLst>
              <a:ext uri="{FF2B5EF4-FFF2-40B4-BE49-F238E27FC236}">
                <a16:creationId xmlns:a16="http://schemas.microsoft.com/office/drawing/2014/main" id="{EC1FB5E3-775C-F548-9030-2E95D670283F}"/>
              </a:ext>
            </a:extLst>
          </p:cNvPr>
          <p:cNvSpPr/>
          <p:nvPr userDrawn="1"/>
        </p:nvSpPr>
        <p:spPr>
          <a:xfrm>
            <a:off x="839788" y="1178012"/>
            <a:ext cx="10512424" cy="5049794"/>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45300" h="4977636">
                <a:moveTo>
                  <a:pt x="10945300" y="0"/>
                </a:moveTo>
                <a:lnTo>
                  <a:pt x="0" y="0"/>
                </a:lnTo>
                <a:lnTo>
                  <a:pt x="0" y="4977636"/>
                </a:lnTo>
                <a:lnTo>
                  <a:pt x="10938425" y="4977636"/>
                </a:lnTo>
              </a:path>
            </a:pathLst>
          </a:cu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8C49854B-0A35-624B-AE74-8A58FE02A26A}"/>
              </a:ext>
            </a:extLst>
          </p:cNvPr>
          <p:cNvSpPr/>
          <p:nvPr userDrawn="1"/>
        </p:nvSpPr>
        <p:spPr>
          <a:xfrm>
            <a:off x="1274359" y="4850794"/>
            <a:ext cx="6640170" cy="1246495"/>
          </a:xfrm>
          <a:prstGeom prst="rect">
            <a:avLst/>
          </a:prstGeom>
        </p:spPr>
        <p:txBody>
          <a:bodyPr wrap="square">
            <a:spAutoFit/>
          </a:bodyPr>
          <a:lstStyle/>
          <a:p>
            <a:pPr marL="1023938" indent="-1016000">
              <a:spcBef>
                <a:spcPts val="600"/>
              </a:spcBef>
              <a:tabLst/>
              <a:defRPr/>
            </a:pPr>
            <a:r>
              <a:rPr lang="de-DE" sz="1000" b="1" err="1">
                <a:solidFill>
                  <a:schemeClr val="accent2"/>
                </a:solidFill>
                <a:latin typeface="Montserrat" pitchFamily="2" charset="77"/>
              </a:rPr>
              <a:t>www.stiftung-umweltenergierecht.de</a:t>
            </a:r>
            <a:endParaRPr lang="de-DE" sz="1000" b="1">
              <a:solidFill>
                <a:schemeClr val="accent2"/>
              </a:solidFill>
              <a:latin typeface="Montserrat" pitchFamily="2" charset="77"/>
            </a:endParaRPr>
          </a:p>
          <a:p>
            <a:pPr marL="1023938" indent="-1016000">
              <a:spcBef>
                <a:spcPts val="600"/>
              </a:spcBef>
              <a:tabLst/>
              <a:defRPr/>
            </a:pPr>
            <a:r>
              <a:rPr lang="de-DE" sz="1000">
                <a:solidFill>
                  <a:schemeClr val="accent2"/>
                </a:solidFill>
                <a:latin typeface="Montserrat" pitchFamily="2" charset="77"/>
              </a:rPr>
              <a:t>Unterstützen Sie unsere Arbeit durch </a:t>
            </a:r>
            <a:r>
              <a:rPr lang="de-DE" sz="1000" err="1">
                <a:solidFill>
                  <a:schemeClr val="accent2"/>
                </a:solidFill>
                <a:latin typeface="Montserrat" pitchFamily="2" charset="77"/>
              </a:rPr>
              <a:t>Zustiftungen</a:t>
            </a:r>
            <a:r>
              <a:rPr lang="de-DE" sz="1000">
                <a:solidFill>
                  <a:schemeClr val="accent2"/>
                </a:solidFill>
                <a:latin typeface="Montserrat" pitchFamily="2" charset="77"/>
              </a:rPr>
              <a:t> und Spenden für laufende Forschungsaufgaben.</a:t>
            </a:r>
          </a:p>
          <a:p>
            <a:pPr marL="1023938" indent="-1016000">
              <a:spcBef>
                <a:spcPts val="600"/>
              </a:spcBef>
              <a:tabLst/>
              <a:defRPr/>
            </a:pPr>
            <a:r>
              <a:rPr lang="de-DE" sz="1000" b="1">
                <a:solidFill>
                  <a:schemeClr val="accent2"/>
                </a:solidFill>
                <a:latin typeface="Montserrat" pitchFamily="2" charset="77"/>
              </a:rPr>
              <a:t>Spenden</a:t>
            </a:r>
            <a:r>
              <a:rPr lang="de-DE" sz="1000">
                <a:solidFill>
                  <a:schemeClr val="accent2"/>
                </a:solidFill>
                <a:latin typeface="Montserrat" pitchFamily="2" charset="77"/>
              </a:rPr>
              <a:t>:	BIC BYLADEM1SWU (Sparkasse Mainfranken Würzburg)</a:t>
            </a:r>
            <a:br>
              <a:rPr lang="de-DE" sz="1000">
                <a:solidFill>
                  <a:schemeClr val="accent2"/>
                </a:solidFill>
                <a:latin typeface="Montserrat" pitchFamily="2" charset="77"/>
              </a:rPr>
            </a:br>
            <a:r>
              <a:rPr lang="de-DE" sz="1000">
                <a:solidFill>
                  <a:schemeClr val="accent2"/>
                </a:solidFill>
                <a:latin typeface="Montserrat" pitchFamily="2" charset="77"/>
              </a:rPr>
              <a:t>IBAN DE16790500000046743183</a:t>
            </a:r>
          </a:p>
          <a:p>
            <a:pPr marL="1023938" indent="-1016000">
              <a:spcBef>
                <a:spcPts val="600"/>
              </a:spcBef>
              <a:tabLst/>
              <a:defRPr/>
            </a:pPr>
            <a:r>
              <a:rPr lang="de-DE" sz="1000" b="1" err="1">
                <a:solidFill>
                  <a:schemeClr val="accent2"/>
                </a:solidFill>
                <a:latin typeface="Montserrat" pitchFamily="2" charset="77"/>
              </a:rPr>
              <a:t>Zustiftungen</a:t>
            </a:r>
            <a:r>
              <a:rPr lang="de-DE" sz="1000">
                <a:solidFill>
                  <a:schemeClr val="accent2"/>
                </a:solidFill>
                <a:latin typeface="Montserrat" pitchFamily="2" charset="77"/>
              </a:rPr>
              <a:t>:	BIC BYLADEM1SWU (Sparkasse Mainfranken Würzburg)</a:t>
            </a:r>
            <a:br>
              <a:rPr lang="de-DE" sz="1000">
                <a:solidFill>
                  <a:schemeClr val="accent2"/>
                </a:solidFill>
                <a:latin typeface="Montserrat" pitchFamily="2" charset="77"/>
              </a:rPr>
            </a:br>
            <a:r>
              <a:rPr lang="de-DE" sz="1000">
                <a:solidFill>
                  <a:schemeClr val="accent2"/>
                </a:solidFill>
                <a:latin typeface="Montserrat" pitchFamily="2" charset="77"/>
              </a:rPr>
              <a:t>IBAN DE83790500000046745469</a:t>
            </a:r>
          </a:p>
        </p:txBody>
      </p:sp>
      <p:sp>
        <p:nvSpPr>
          <p:cNvPr id="15" name="Freihandform 14">
            <a:extLst>
              <a:ext uri="{FF2B5EF4-FFF2-40B4-BE49-F238E27FC236}">
                <a16:creationId xmlns:a16="http://schemas.microsoft.com/office/drawing/2014/main" id="{02A75650-1A2D-884D-B288-15AB97A3031E}"/>
              </a:ext>
            </a:extLst>
          </p:cNvPr>
          <p:cNvSpPr/>
          <p:nvPr userDrawn="1"/>
        </p:nvSpPr>
        <p:spPr>
          <a:xfrm>
            <a:off x="839788" y="4654378"/>
            <a:ext cx="11461138" cy="1639329"/>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0 w 10938493"/>
              <a:gd name="connsiteY0" fmla="*/ 0 h 5581140"/>
              <a:gd name="connsiteX1" fmla="*/ 68 w 10938493"/>
              <a:gd name="connsiteY1" fmla="*/ 60350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768096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87782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4471416 h 5581140"/>
              <a:gd name="connsiteX2" fmla="*/ 68 w 10938493"/>
              <a:gd name="connsiteY2" fmla="*/ 5581140 h 5581140"/>
              <a:gd name="connsiteX3" fmla="*/ 10938493 w 10938493"/>
              <a:gd name="connsiteY3" fmla="*/ 5581140 h 5581140"/>
              <a:gd name="connsiteX0" fmla="*/ 0 w 10938493"/>
              <a:gd name="connsiteY0" fmla="*/ 0 h 1356612"/>
              <a:gd name="connsiteX1" fmla="*/ 68 w 10938493"/>
              <a:gd name="connsiteY1" fmla="*/ 246888 h 1356612"/>
              <a:gd name="connsiteX2" fmla="*/ 68 w 10938493"/>
              <a:gd name="connsiteY2" fmla="*/ 1356612 h 1356612"/>
              <a:gd name="connsiteX3" fmla="*/ 10938493 w 10938493"/>
              <a:gd name="connsiteY3" fmla="*/ 1356612 h 1356612"/>
              <a:gd name="connsiteX0" fmla="*/ 0 w 10938493"/>
              <a:gd name="connsiteY0" fmla="*/ 0 h 1356612"/>
              <a:gd name="connsiteX1" fmla="*/ 68 w 10938493"/>
              <a:gd name="connsiteY1" fmla="*/ 667512 h 1356612"/>
              <a:gd name="connsiteX2" fmla="*/ 68 w 10938493"/>
              <a:gd name="connsiteY2" fmla="*/ 1356612 h 1356612"/>
              <a:gd name="connsiteX3" fmla="*/ 10938493 w 10938493"/>
              <a:gd name="connsiteY3" fmla="*/ 1356612 h 1356612"/>
              <a:gd name="connsiteX0" fmla="*/ 0 w 10938493"/>
              <a:gd name="connsiteY0" fmla="*/ 0 h 1292604"/>
              <a:gd name="connsiteX1" fmla="*/ 68 w 10938493"/>
              <a:gd name="connsiteY1" fmla="*/ 603504 h 1292604"/>
              <a:gd name="connsiteX2" fmla="*/ 68 w 10938493"/>
              <a:gd name="connsiteY2" fmla="*/ 1292604 h 1292604"/>
              <a:gd name="connsiteX3" fmla="*/ 10938493 w 10938493"/>
              <a:gd name="connsiteY3" fmla="*/ 1292604 h 1292604"/>
              <a:gd name="connsiteX0" fmla="*/ 0 w 10938493"/>
              <a:gd name="connsiteY0" fmla="*/ 0 h 1324449"/>
              <a:gd name="connsiteX1" fmla="*/ 68 w 10938493"/>
              <a:gd name="connsiteY1" fmla="*/ 635349 h 1324449"/>
              <a:gd name="connsiteX2" fmla="*/ 68 w 10938493"/>
              <a:gd name="connsiteY2" fmla="*/ 1324449 h 1324449"/>
              <a:gd name="connsiteX3" fmla="*/ 10938493 w 10938493"/>
              <a:gd name="connsiteY3" fmla="*/ 1324449 h 1324449"/>
              <a:gd name="connsiteX0" fmla="*/ 0 w 11894082"/>
              <a:gd name="connsiteY0" fmla="*/ 0 h 1324449"/>
              <a:gd name="connsiteX1" fmla="*/ 68 w 11894082"/>
              <a:gd name="connsiteY1" fmla="*/ 635349 h 1324449"/>
              <a:gd name="connsiteX2" fmla="*/ 68 w 11894082"/>
              <a:gd name="connsiteY2" fmla="*/ 1324449 h 1324449"/>
              <a:gd name="connsiteX3" fmla="*/ 11894082 w 11894082"/>
              <a:gd name="connsiteY3" fmla="*/ 1324449 h 1324449"/>
            </a:gdLst>
            <a:ahLst/>
            <a:cxnLst>
              <a:cxn ang="0">
                <a:pos x="connsiteX0" y="connsiteY0"/>
              </a:cxn>
              <a:cxn ang="0">
                <a:pos x="connsiteX1" y="connsiteY1"/>
              </a:cxn>
              <a:cxn ang="0">
                <a:pos x="connsiteX2" y="connsiteY2"/>
              </a:cxn>
              <a:cxn ang="0">
                <a:pos x="connsiteX3" y="connsiteY3"/>
              </a:cxn>
            </a:cxnLst>
            <a:rect l="l" t="t" r="r" b="b"/>
            <a:pathLst>
              <a:path w="11894082" h="1324449">
                <a:moveTo>
                  <a:pt x="0" y="0"/>
                </a:moveTo>
                <a:cubicBezTo>
                  <a:pt x="23" y="201168"/>
                  <a:pt x="45" y="434181"/>
                  <a:pt x="68" y="635349"/>
                </a:cubicBezTo>
                <a:lnTo>
                  <a:pt x="68" y="1324449"/>
                </a:lnTo>
                <a:lnTo>
                  <a:pt x="11894082" y="1324449"/>
                </a:lnTo>
              </a:path>
            </a:pathLst>
          </a:custGeom>
          <a:no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DA1EC288-428C-8C47-98EA-59E590C401E8}"/>
              </a:ext>
            </a:extLst>
          </p:cNvPr>
          <p:cNvSpPr/>
          <p:nvPr userDrawn="1"/>
        </p:nvSpPr>
        <p:spPr>
          <a:xfrm>
            <a:off x="1291602" y="4246862"/>
            <a:ext cx="3854732" cy="276999"/>
          </a:xfrm>
          <a:prstGeom prst="rect">
            <a:avLst/>
          </a:prstGeom>
        </p:spPr>
        <p:txBody>
          <a:bodyPr wrap="square">
            <a:spAutoFit/>
          </a:bodyPr>
          <a:lstStyle/>
          <a:p>
            <a:pPr marL="1023938" indent="-1016000">
              <a:lnSpc>
                <a:spcPct val="100000"/>
              </a:lnSpc>
              <a:spcBef>
                <a:spcPts val="1000"/>
              </a:spcBef>
              <a:tabLst/>
              <a:defRPr/>
            </a:pPr>
            <a:r>
              <a:rPr lang="de-DE" sz="1200" b="0">
                <a:solidFill>
                  <a:schemeClr val="bg1"/>
                </a:solidFill>
                <a:latin typeface="Montserrat" pitchFamily="2" charset="77"/>
              </a:rPr>
              <a:t>Friedrich-Ebert-Ring 9 | 97072 Würzburg</a:t>
            </a:r>
          </a:p>
        </p:txBody>
      </p:sp>
      <p:sp>
        <p:nvSpPr>
          <p:cNvPr id="19" name="Textplatzhalter 5">
            <a:extLst>
              <a:ext uri="{FF2B5EF4-FFF2-40B4-BE49-F238E27FC236}">
                <a16:creationId xmlns:a16="http://schemas.microsoft.com/office/drawing/2014/main" id="{08C0827B-73DC-3149-9810-408074C356CE}"/>
              </a:ext>
            </a:extLst>
          </p:cNvPr>
          <p:cNvSpPr>
            <a:spLocks noGrp="1"/>
          </p:cNvSpPr>
          <p:nvPr>
            <p:ph type="body" sz="quarter" idx="10" hasCustomPrompt="1"/>
          </p:nvPr>
        </p:nvSpPr>
        <p:spPr>
          <a:xfrm>
            <a:off x="1291602" y="1483200"/>
            <a:ext cx="2867025" cy="661720"/>
          </a:xfrm>
        </p:spPr>
        <p:txBody>
          <a:bodyPr/>
          <a:lstStyle>
            <a:lvl1pPr marL="0" indent="0">
              <a:lnSpc>
                <a:spcPct val="100000"/>
              </a:lnSpc>
              <a:spcBef>
                <a:spcPts val="0"/>
              </a:spcBef>
              <a:buNone/>
              <a:defRPr sz="200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de-DE"/>
              <a:t>Vorname Nachname</a:t>
            </a:r>
          </a:p>
          <a:p>
            <a:pPr lvl="0"/>
            <a:r>
              <a:rPr lang="de-DE"/>
              <a:t>Funktion</a:t>
            </a:r>
          </a:p>
        </p:txBody>
      </p:sp>
      <p:sp>
        <p:nvSpPr>
          <p:cNvPr id="20" name="Textplatzhalter 22">
            <a:extLst>
              <a:ext uri="{FF2B5EF4-FFF2-40B4-BE49-F238E27FC236}">
                <a16:creationId xmlns:a16="http://schemas.microsoft.com/office/drawing/2014/main" id="{5710E3A9-FB83-F143-BE0D-B2F3108B76CA}"/>
              </a:ext>
            </a:extLst>
          </p:cNvPr>
          <p:cNvSpPr>
            <a:spLocks noGrp="1"/>
          </p:cNvSpPr>
          <p:nvPr>
            <p:ph type="body" sz="quarter" idx="11" hasCustomPrompt="1"/>
          </p:nvPr>
        </p:nvSpPr>
        <p:spPr>
          <a:xfrm>
            <a:off x="1291603" y="2992310"/>
            <a:ext cx="5314938" cy="1254551"/>
          </a:xfrm>
        </p:spPr>
        <p:txBody>
          <a:bodyPr/>
          <a:lstStyle>
            <a:lvl1pPr marL="400050" indent="-400050" algn="l">
              <a:lnSpc>
                <a:spcPct val="100000"/>
              </a:lnSpc>
              <a:buNone/>
              <a:tabLst/>
              <a:defRPr sz="1200">
                <a:solidFill>
                  <a:schemeClr val="bg1"/>
                </a:solidFill>
              </a:defRPr>
            </a:lvl1pPr>
            <a:lvl2pPr marL="457200" indent="0" algn="l">
              <a:buNone/>
              <a:defRPr sz="1200">
                <a:solidFill>
                  <a:schemeClr val="bg1"/>
                </a:solidFill>
              </a:defRPr>
            </a:lvl2pPr>
            <a:lvl3pPr marL="914400" indent="0" algn="l">
              <a:buNone/>
              <a:defRPr sz="1200">
                <a:solidFill>
                  <a:schemeClr val="bg1"/>
                </a:solidFill>
              </a:defRPr>
            </a:lvl3pPr>
            <a:lvl4pPr marL="1371600" indent="0" algn="l">
              <a:buNone/>
              <a:defRPr sz="1200">
                <a:solidFill>
                  <a:schemeClr val="bg1"/>
                </a:solidFill>
              </a:defRPr>
            </a:lvl4pPr>
            <a:lvl5pPr marL="1828800" indent="0" algn="l">
              <a:buNone/>
              <a:defRPr sz="1200">
                <a:solidFill>
                  <a:schemeClr val="bg1"/>
                </a:solidFill>
              </a:defRPr>
            </a:lvl5pPr>
          </a:lstStyle>
          <a:p>
            <a:pPr lvl="0"/>
            <a:r>
              <a:rPr lang="de-DE"/>
              <a:t>#</a:t>
            </a:r>
            <a:r>
              <a:rPr lang="de-DE" err="1"/>
              <a:t>nachname@stiftung-umweltenergierecht.de</a:t>
            </a:r>
            <a:endParaRPr lang="de-DE"/>
          </a:p>
          <a:p>
            <a:pPr lvl="0"/>
            <a:r>
              <a:rPr lang="de-DE"/>
              <a:t>Tel:	+49-931-79 40 77-## </a:t>
            </a:r>
          </a:p>
          <a:p>
            <a:pPr lvl="0"/>
            <a:r>
              <a:rPr lang="de-DE"/>
              <a:t>Fax:	+49-931-79 40 77-29</a:t>
            </a:r>
          </a:p>
          <a:p>
            <a:pPr lvl="0"/>
            <a:r>
              <a:rPr lang="de-DE"/>
              <a:t>Twitter: </a:t>
            </a:r>
          </a:p>
        </p:txBody>
      </p:sp>
      <p:sp>
        <p:nvSpPr>
          <p:cNvPr id="21" name="Rechteck 20">
            <a:extLst>
              <a:ext uri="{FF2B5EF4-FFF2-40B4-BE49-F238E27FC236}">
                <a16:creationId xmlns:a16="http://schemas.microsoft.com/office/drawing/2014/main" id="{37A00D58-24B6-1240-8C9A-5F12C42953A9}"/>
              </a:ext>
            </a:extLst>
          </p:cNvPr>
          <p:cNvSpPr/>
          <p:nvPr userDrawn="1"/>
        </p:nvSpPr>
        <p:spPr>
          <a:xfrm>
            <a:off x="6724661" y="4246862"/>
            <a:ext cx="3530221" cy="276999"/>
          </a:xfrm>
          <a:prstGeom prst="rect">
            <a:avLst/>
          </a:prstGeom>
        </p:spPr>
        <p:txBody>
          <a:bodyPr wrap="square">
            <a:spAutoFit/>
          </a:bodyPr>
          <a:lstStyle/>
          <a:p>
            <a:pPr marL="1023938" indent="-1016000">
              <a:lnSpc>
                <a:spcPct val="100000"/>
              </a:lnSpc>
              <a:spcBef>
                <a:spcPts val="1000"/>
              </a:spcBef>
              <a:tabLst/>
              <a:defRPr/>
            </a:pPr>
            <a:r>
              <a:rPr lang="de-DE" sz="1200" b="0">
                <a:solidFill>
                  <a:schemeClr val="bg1"/>
                </a:solidFill>
                <a:latin typeface="Montserrat" pitchFamily="2" charset="77"/>
              </a:rPr>
              <a:t>Friedrich-Ebert-Ring 9 | 97072 Würzburg</a:t>
            </a:r>
          </a:p>
        </p:txBody>
      </p:sp>
      <p:sp>
        <p:nvSpPr>
          <p:cNvPr id="22" name="Textplatzhalter 5">
            <a:extLst>
              <a:ext uri="{FF2B5EF4-FFF2-40B4-BE49-F238E27FC236}">
                <a16:creationId xmlns:a16="http://schemas.microsoft.com/office/drawing/2014/main" id="{25B41F5C-B9EF-A247-96D1-0AD9FAB1D054}"/>
              </a:ext>
            </a:extLst>
          </p:cNvPr>
          <p:cNvSpPr>
            <a:spLocks noGrp="1"/>
          </p:cNvSpPr>
          <p:nvPr>
            <p:ph type="body" sz="quarter" idx="12" hasCustomPrompt="1"/>
          </p:nvPr>
        </p:nvSpPr>
        <p:spPr>
          <a:xfrm>
            <a:off x="6724662" y="1483200"/>
            <a:ext cx="2867025" cy="661720"/>
          </a:xfrm>
        </p:spPr>
        <p:txBody>
          <a:bodyPr/>
          <a:lstStyle>
            <a:lvl1pPr marL="0" indent="0">
              <a:lnSpc>
                <a:spcPct val="100000"/>
              </a:lnSpc>
              <a:spcBef>
                <a:spcPts val="0"/>
              </a:spcBef>
              <a:buNone/>
              <a:defRPr sz="200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de-DE"/>
              <a:t>Vorname Nachname</a:t>
            </a:r>
          </a:p>
          <a:p>
            <a:pPr lvl="0"/>
            <a:r>
              <a:rPr lang="de-DE"/>
              <a:t>Funktion</a:t>
            </a:r>
          </a:p>
        </p:txBody>
      </p:sp>
      <p:sp>
        <p:nvSpPr>
          <p:cNvPr id="24" name="Textplatzhalter 22">
            <a:extLst>
              <a:ext uri="{FF2B5EF4-FFF2-40B4-BE49-F238E27FC236}">
                <a16:creationId xmlns:a16="http://schemas.microsoft.com/office/drawing/2014/main" id="{DE47317D-52AC-CD43-90B0-EF2C90BB0886}"/>
              </a:ext>
            </a:extLst>
          </p:cNvPr>
          <p:cNvSpPr>
            <a:spLocks noGrp="1"/>
          </p:cNvSpPr>
          <p:nvPr>
            <p:ph type="body" sz="quarter" idx="13" hasCustomPrompt="1"/>
          </p:nvPr>
        </p:nvSpPr>
        <p:spPr>
          <a:xfrm>
            <a:off x="6724663" y="2992310"/>
            <a:ext cx="4627549" cy="1254551"/>
          </a:xfrm>
        </p:spPr>
        <p:txBody>
          <a:bodyPr/>
          <a:lstStyle>
            <a:lvl1pPr marL="400050" indent="-400050" algn="l">
              <a:lnSpc>
                <a:spcPct val="100000"/>
              </a:lnSpc>
              <a:buNone/>
              <a:tabLst/>
              <a:defRPr sz="1200">
                <a:solidFill>
                  <a:schemeClr val="bg1"/>
                </a:solidFill>
              </a:defRPr>
            </a:lvl1pPr>
            <a:lvl2pPr marL="457200" indent="0" algn="l">
              <a:buNone/>
              <a:defRPr sz="1200">
                <a:solidFill>
                  <a:schemeClr val="bg1"/>
                </a:solidFill>
              </a:defRPr>
            </a:lvl2pPr>
            <a:lvl3pPr marL="914400" indent="0" algn="l">
              <a:buNone/>
              <a:defRPr sz="1200">
                <a:solidFill>
                  <a:schemeClr val="bg1"/>
                </a:solidFill>
              </a:defRPr>
            </a:lvl3pPr>
            <a:lvl4pPr marL="1371600" indent="0" algn="l">
              <a:buNone/>
              <a:defRPr sz="1200">
                <a:solidFill>
                  <a:schemeClr val="bg1"/>
                </a:solidFill>
              </a:defRPr>
            </a:lvl4pPr>
            <a:lvl5pPr marL="1828800" indent="0" algn="l">
              <a:buNone/>
              <a:defRPr sz="1200">
                <a:solidFill>
                  <a:schemeClr val="bg1"/>
                </a:solidFill>
              </a:defRPr>
            </a:lvl5pPr>
          </a:lstStyle>
          <a:p>
            <a:pPr lvl="0"/>
            <a:r>
              <a:rPr lang="de-DE"/>
              <a:t>#</a:t>
            </a:r>
            <a:r>
              <a:rPr lang="de-DE" err="1"/>
              <a:t>nachname@stiftung-umweltenergierecht.de</a:t>
            </a:r>
            <a:endParaRPr lang="de-DE"/>
          </a:p>
          <a:p>
            <a:pPr lvl="0"/>
            <a:r>
              <a:rPr lang="de-DE"/>
              <a:t>Tel:	+49-931-79 40 77-## </a:t>
            </a:r>
          </a:p>
          <a:p>
            <a:pPr lvl="0"/>
            <a:r>
              <a:rPr lang="de-DE"/>
              <a:t>Fax:	+49-931-79 40 77-29</a:t>
            </a:r>
          </a:p>
          <a:p>
            <a:pPr lvl="0"/>
            <a:r>
              <a:rPr lang="de-DE"/>
              <a:t>Twitter: </a:t>
            </a:r>
          </a:p>
        </p:txBody>
      </p:sp>
    </p:spTree>
    <p:extLst>
      <p:ext uri="{BB962C8B-B14F-4D97-AF65-F5344CB8AC3E}">
        <p14:creationId xmlns:p14="http://schemas.microsoft.com/office/powerpoint/2010/main" val="24172033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7E91B611-1CE1-144A-AC65-C4DB6DF9A14A}"/>
              </a:ext>
            </a:extLst>
          </p:cNvPr>
          <p:cNvSpPr/>
          <p:nvPr userDrawn="1"/>
        </p:nvSpPr>
        <p:spPr>
          <a:xfrm>
            <a:off x="0" y="-3079"/>
            <a:ext cx="12192000" cy="51875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CF2D5E41-8390-5845-91E5-1A48F528C44C}"/>
              </a:ext>
            </a:extLst>
          </p:cNvPr>
          <p:cNvSpPr>
            <a:spLocks noGrp="1"/>
          </p:cNvSpPr>
          <p:nvPr>
            <p:ph type="ctrTitle"/>
          </p:nvPr>
        </p:nvSpPr>
        <p:spPr>
          <a:xfrm>
            <a:off x="1004047" y="1855000"/>
            <a:ext cx="8976436" cy="2387600"/>
          </a:xfrm>
        </p:spPr>
        <p:txBody>
          <a:bodyPr anchor="b">
            <a:noAutofit/>
          </a:bodyPr>
          <a:lstStyle>
            <a:lvl1pPr algn="l">
              <a:defRPr sz="4800">
                <a:solidFill>
                  <a:schemeClr val="accent2"/>
                </a:solidFill>
              </a:defRPr>
            </a:lvl1pPr>
          </a:lstStyle>
          <a:p>
            <a:r>
              <a:rPr lang="de-DE"/>
              <a:t>Mastertitelformat bearbeiten</a:t>
            </a:r>
          </a:p>
        </p:txBody>
      </p:sp>
      <p:sp>
        <p:nvSpPr>
          <p:cNvPr id="3" name="Untertitel 2">
            <a:extLst>
              <a:ext uri="{FF2B5EF4-FFF2-40B4-BE49-F238E27FC236}">
                <a16:creationId xmlns:a16="http://schemas.microsoft.com/office/drawing/2014/main" id="{3405D381-F7BE-CA4A-BF4A-EFA4ACC6E752}"/>
              </a:ext>
            </a:extLst>
          </p:cNvPr>
          <p:cNvSpPr>
            <a:spLocks noGrp="1"/>
          </p:cNvSpPr>
          <p:nvPr>
            <p:ph type="subTitle" idx="1"/>
          </p:nvPr>
        </p:nvSpPr>
        <p:spPr>
          <a:xfrm>
            <a:off x="1004047" y="4257299"/>
            <a:ext cx="8976436" cy="642960"/>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pic>
        <p:nvPicPr>
          <p:cNvPr id="7" name="Grafik 6">
            <a:extLst>
              <a:ext uri="{FF2B5EF4-FFF2-40B4-BE49-F238E27FC236}">
                <a16:creationId xmlns:a16="http://schemas.microsoft.com/office/drawing/2014/main" id="{331125A1-B486-0148-A8BC-C64D08CE424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483600" y="0"/>
            <a:ext cx="3708400" cy="1795024"/>
          </a:xfrm>
          <a:prstGeom prst="rect">
            <a:avLst/>
          </a:prstGeom>
        </p:spPr>
      </p:pic>
      <p:sp>
        <p:nvSpPr>
          <p:cNvPr id="16" name="Freihandform 15">
            <a:extLst>
              <a:ext uri="{FF2B5EF4-FFF2-40B4-BE49-F238E27FC236}">
                <a16:creationId xmlns:a16="http://schemas.microsoft.com/office/drawing/2014/main" id="{B371B618-77DD-244E-A471-ED42881DE467}"/>
              </a:ext>
            </a:extLst>
          </p:cNvPr>
          <p:cNvSpPr/>
          <p:nvPr userDrawn="1"/>
        </p:nvSpPr>
        <p:spPr>
          <a:xfrm>
            <a:off x="609599" y="1178011"/>
            <a:ext cx="10972802" cy="5329355"/>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45300" h="4977636">
                <a:moveTo>
                  <a:pt x="10945300" y="0"/>
                </a:moveTo>
                <a:lnTo>
                  <a:pt x="0" y="0"/>
                </a:lnTo>
                <a:lnTo>
                  <a:pt x="0" y="4977636"/>
                </a:lnTo>
                <a:lnTo>
                  <a:pt x="10938425" y="4977636"/>
                </a:lnTo>
              </a:path>
            </a:pathLst>
          </a:cu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Freihandform 19">
            <a:extLst>
              <a:ext uri="{FF2B5EF4-FFF2-40B4-BE49-F238E27FC236}">
                <a16:creationId xmlns:a16="http://schemas.microsoft.com/office/drawing/2014/main" id="{E5AA6A26-EFE4-0E48-B275-B7F8DCD14F02}"/>
              </a:ext>
            </a:extLst>
          </p:cNvPr>
          <p:cNvSpPr/>
          <p:nvPr userDrawn="1"/>
        </p:nvSpPr>
        <p:spPr>
          <a:xfrm>
            <a:off x="609599" y="5182916"/>
            <a:ext cx="11691328" cy="1074449"/>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0 w 10938493"/>
              <a:gd name="connsiteY0" fmla="*/ 0 h 5581140"/>
              <a:gd name="connsiteX1" fmla="*/ 68 w 10938493"/>
              <a:gd name="connsiteY1" fmla="*/ 60350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768096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87782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4471416 h 5581140"/>
              <a:gd name="connsiteX2" fmla="*/ 68 w 10938493"/>
              <a:gd name="connsiteY2" fmla="*/ 5581140 h 5581140"/>
              <a:gd name="connsiteX3" fmla="*/ 10938493 w 10938493"/>
              <a:gd name="connsiteY3" fmla="*/ 5581140 h 5581140"/>
              <a:gd name="connsiteX0" fmla="*/ 0 w 10938493"/>
              <a:gd name="connsiteY0" fmla="*/ 0 h 1356612"/>
              <a:gd name="connsiteX1" fmla="*/ 68 w 10938493"/>
              <a:gd name="connsiteY1" fmla="*/ 246888 h 1356612"/>
              <a:gd name="connsiteX2" fmla="*/ 68 w 10938493"/>
              <a:gd name="connsiteY2" fmla="*/ 1356612 h 1356612"/>
              <a:gd name="connsiteX3" fmla="*/ 10938493 w 10938493"/>
              <a:gd name="connsiteY3" fmla="*/ 1356612 h 1356612"/>
              <a:gd name="connsiteX0" fmla="*/ 0 w 10938493"/>
              <a:gd name="connsiteY0" fmla="*/ 0 h 1356612"/>
              <a:gd name="connsiteX1" fmla="*/ 68 w 10938493"/>
              <a:gd name="connsiteY1" fmla="*/ 667512 h 1356612"/>
              <a:gd name="connsiteX2" fmla="*/ 68 w 10938493"/>
              <a:gd name="connsiteY2" fmla="*/ 1356612 h 1356612"/>
              <a:gd name="connsiteX3" fmla="*/ 10938493 w 10938493"/>
              <a:gd name="connsiteY3" fmla="*/ 1356612 h 1356612"/>
              <a:gd name="connsiteX0" fmla="*/ 0 w 10938493"/>
              <a:gd name="connsiteY0" fmla="*/ 0 h 1292604"/>
              <a:gd name="connsiteX1" fmla="*/ 68 w 10938493"/>
              <a:gd name="connsiteY1" fmla="*/ 603504 h 1292604"/>
              <a:gd name="connsiteX2" fmla="*/ 68 w 10938493"/>
              <a:gd name="connsiteY2" fmla="*/ 1292604 h 1292604"/>
              <a:gd name="connsiteX3" fmla="*/ 10938493 w 10938493"/>
              <a:gd name="connsiteY3" fmla="*/ 1292604 h 1292604"/>
              <a:gd name="connsiteX0" fmla="*/ 0 w 10938493"/>
              <a:gd name="connsiteY0" fmla="*/ 0 h 1324449"/>
              <a:gd name="connsiteX1" fmla="*/ 68 w 10938493"/>
              <a:gd name="connsiteY1" fmla="*/ 635349 h 1324449"/>
              <a:gd name="connsiteX2" fmla="*/ 68 w 10938493"/>
              <a:gd name="connsiteY2" fmla="*/ 1324449 h 1324449"/>
              <a:gd name="connsiteX3" fmla="*/ 10938493 w 10938493"/>
              <a:gd name="connsiteY3" fmla="*/ 1324449 h 1324449"/>
              <a:gd name="connsiteX0" fmla="*/ 0 w 11894082"/>
              <a:gd name="connsiteY0" fmla="*/ 0 h 1324449"/>
              <a:gd name="connsiteX1" fmla="*/ 68 w 11894082"/>
              <a:gd name="connsiteY1" fmla="*/ 635349 h 1324449"/>
              <a:gd name="connsiteX2" fmla="*/ 68 w 11894082"/>
              <a:gd name="connsiteY2" fmla="*/ 1324449 h 1324449"/>
              <a:gd name="connsiteX3" fmla="*/ 11894082 w 11894082"/>
              <a:gd name="connsiteY3" fmla="*/ 1324449 h 1324449"/>
            </a:gdLst>
            <a:ahLst/>
            <a:cxnLst>
              <a:cxn ang="0">
                <a:pos x="connsiteX0" y="connsiteY0"/>
              </a:cxn>
              <a:cxn ang="0">
                <a:pos x="connsiteX1" y="connsiteY1"/>
              </a:cxn>
              <a:cxn ang="0">
                <a:pos x="connsiteX2" y="connsiteY2"/>
              </a:cxn>
              <a:cxn ang="0">
                <a:pos x="connsiteX3" y="connsiteY3"/>
              </a:cxn>
            </a:cxnLst>
            <a:rect l="l" t="t" r="r" b="b"/>
            <a:pathLst>
              <a:path w="11894082" h="1324449">
                <a:moveTo>
                  <a:pt x="0" y="0"/>
                </a:moveTo>
                <a:cubicBezTo>
                  <a:pt x="23" y="201168"/>
                  <a:pt x="45" y="434181"/>
                  <a:pt x="68" y="635349"/>
                </a:cubicBezTo>
                <a:lnTo>
                  <a:pt x="68" y="1324449"/>
                </a:lnTo>
                <a:lnTo>
                  <a:pt x="11894082" y="1324449"/>
                </a:lnTo>
              </a:path>
            </a:pathLst>
          </a:custGeom>
          <a:noFill/>
          <a:ln w="444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Datumsplatzhalter 3">
            <a:extLst>
              <a:ext uri="{FF2B5EF4-FFF2-40B4-BE49-F238E27FC236}">
                <a16:creationId xmlns:a16="http://schemas.microsoft.com/office/drawing/2014/main" id="{9F7FBF76-A59E-6148-8CA5-710D0F37EC6B}"/>
              </a:ext>
            </a:extLst>
          </p:cNvPr>
          <p:cNvSpPr>
            <a:spLocks noGrp="1"/>
          </p:cNvSpPr>
          <p:nvPr>
            <p:ph type="dt" sz="half" idx="2"/>
          </p:nvPr>
        </p:nvSpPr>
        <p:spPr>
          <a:xfrm>
            <a:off x="1019980" y="5789507"/>
            <a:ext cx="3181640" cy="288763"/>
          </a:xfrm>
          <a:prstGeom prst="rect">
            <a:avLst/>
          </a:prstGeom>
        </p:spPr>
        <p:txBody>
          <a:bodyPr vert="horz" lIns="91440" tIns="45720" rIns="91440" bIns="45720" rtlCol="0" anchor="b"/>
          <a:lstStyle>
            <a:lvl1pPr algn="l">
              <a:defRPr sz="1200">
                <a:solidFill>
                  <a:srgbClr val="002758"/>
                </a:solidFill>
                <a:latin typeface="Montserrat" pitchFamily="2" charset="77"/>
              </a:defRPr>
            </a:lvl1pPr>
          </a:lstStyle>
          <a:p>
            <a:r>
              <a:rPr lang="de-DE"/>
              <a:t>17.06.2026</a:t>
            </a:r>
          </a:p>
        </p:txBody>
      </p:sp>
      <p:sp>
        <p:nvSpPr>
          <p:cNvPr id="12" name="Textplatzhalter 12">
            <a:extLst>
              <a:ext uri="{FF2B5EF4-FFF2-40B4-BE49-F238E27FC236}">
                <a16:creationId xmlns:a16="http://schemas.microsoft.com/office/drawing/2014/main" id="{D73726C8-B953-3A43-B08A-19496309C0B4}"/>
              </a:ext>
            </a:extLst>
          </p:cNvPr>
          <p:cNvSpPr>
            <a:spLocks noGrp="1"/>
          </p:cNvSpPr>
          <p:nvPr>
            <p:ph type="body" sz="quarter" idx="10" hasCustomPrompt="1"/>
          </p:nvPr>
        </p:nvSpPr>
        <p:spPr>
          <a:xfrm>
            <a:off x="1019980" y="5580577"/>
            <a:ext cx="4986671" cy="288763"/>
          </a:xfrm>
        </p:spPr>
        <p:txBody>
          <a:bodyPr anchor="ctr">
            <a:noAutofit/>
          </a:bodyPr>
          <a:lstStyle>
            <a:lvl1pPr marL="0" indent="0">
              <a:buFontTx/>
              <a:buNone/>
              <a:defRPr sz="1200">
                <a:solidFill>
                  <a:schemeClr val="accent2"/>
                </a:solidFill>
              </a:defRPr>
            </a:lvl1pPr>
            <a:lvl2pPr marL="457200" indent="0">
              <a:buFontTx/>
              <a:buNone/>
              <a:defRPr sz="1000">
                <a:solidFill>
                  <a:schemeClr val="accent2"/>
                </a:solidFill>
              </a:defRPr>
            </a:lvl2pPr>
            <a:lvl3pPr marL="914400" indent="0">
              <a:buFontTx/>
              <a:buNone/>
              <a:defRPr sz="1000">
                <a:solidFill>
                  <a:schemeClr val="accent2"/>
                </a:solidFill>
              </a:defRPr>
            </a:lvl3pPr>
            <a:lvl4pPr marL="1371600" indent="0">
              <a:buFontTx/>
              <a:buNone/>
              <a:defRPr sz="1000">
                <a:solidFill>
                  <a:schemeClr val="accent2"/>
                </a:solidFill>
              </a:defRPr>
            </a:lvl4pPr>
          </a:lstStyle>
          <a:p>
            <a:pPr lvl="0"/>
            <a:r>
              <a:rPr lang="de-DE"/>
              <a:t>#Vorname, #Nachname</a:t>
            </a:r>
          </a:p>
        </p:txBody>
      </p:sp>
      <p:sp>
        <p:nvSpPr>
          <p:cNvPr id="10" name="Textplatzhalter 12">
            <a:extLst>
              <a:ext uri="{FF2B5EF4-FFF2-40B4-BE49-F238E27FC236}">
                <a16:creationId xmlns:a16="http://schemas.microsoft.com/office/drawing/2014/main" id="{22F8206E-0AF4-FD49-978C-6F620EFFF0DD}"/>
              </a:ext>
            </a:extLst>
          </p:cNvPr>
          <p:cNvSpPr>
            <a:spLocks noGrp="1"/>
          </p:cNvSpPr>
          <p:nvPr>
            <p:ph type="body" sz="quarter" idx="11" hasCustomPrompt="1"/>
          </p:nvPr>
        </p:nvSpPr>
        <p:spPr>
          <a:xfrm>
            <a:off x="1019980" y="5353806"/>
            <a:ext cx="4986671" cy="288763"/>
          </a:xfrm>
        </p:spPr>
        <p:txBody>
          <a:bodyPr anchor="ctr">
            <a:noAutofit/>
          </a:bodyPr>
          <a:lstStyle>
            <a:lvl1pPr marL="0" indent="0">
              <a:buFontTx/>
              <a:buNone/>
              <a:defRPr sz="1200">
                <a:solidFill>
                  <a:schemeClr val="accent2"/>
                </a:solidFill>
              </a:defRPr>
            </a:lvl1pPr>
            <a:lvl2pPr marL="457200" indent="0">
              <a:buFontTx/>
              <a:buNone/>
              <a:defRPr sz="1000">
                <a:solidFill>
                  <a:schemeClr val="accent2"/>
                </a:solidFill>
              </a:defRPr>
            </a:lvl2pPr>
            <a:lvl3pPr marL="914400" indent="0">
              <a:buFontTx/>
              <a:buNone/>
              <a:defRPr sz="1000">
                <a:solidFill>
                  <a:schemeClr val="accent2"/>
                </a:solidFill>
              </a:defRPr>
            </a:lvl3pPr>
            <a:lvl4pPr marL="1371600" indent="0">
              <a:buFontTx/>
              <a:buNone/>
              <a:defRPr sz="1000">
                <a:solidFill>
                  <a:schemeClr val="accent2"/>
                </a:solidFill>
              </a:defRPr>
            </a:lvl4pPr>
          </a:lstStyle>
          <a:p>
            <a:pPr lvl="0"/>
            <a:r>
              <a:rPr lang="de-DE" err="1"/>
              <a:t>Veranstaltangsformat</a:t>
            </a:r>
            <a:endParaRPr lang="de-DE"/>
          </a:p>
        </p:txBody>
      </p:sp>
    </p:spTree>
    <p:extLst>
      <p:ext uri="{BB962C8B-B14F-4D97-AF65-F5344CB8AC3E}">
        <p14:creationId xmlns:p14="http://schemas.microsoft.com/office/powerpoint/2010/main" val="847732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Kapiteltrenner ">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7EF2FC7-D5E7-164F-B1B7-5CFD5DEE16D4}"/>
              </a:ext>
            </a:extLst>
          </p:cNvPr>
          <p:cNvSpPr/>
          <p:nvPr userDrawn="1"/>
        </p:nvSpPr>
        <p:spPr>
          <a:xfrm>
            <a:off x="-65741" y="3429000"/>
            <a:ext cx="12257741" cy="34857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CF2D5E41-8390-5845-91E5-1A48F528C44C}"/>
              </a:ext>
            </a:extLst>
          </p:cNvPr>
          <p:cNvSpPr>
            <a:spLocks noGrp="1"/>
          </p:cNvSpPr>
          <p:nvPr>
            <p:ph type="ctrTitle" hasCustomPrompt="1"/>
          </p:nvPr>
        </p:nvSpPr>
        <p:spPr>
          <a:xfrm>
            <a:off x="836483" y="3674803"/>
            <a:ext cx="9144000" cy="2015941"/>
          </a:xfrm>
        </p:spPr>
        <p:txBody>
          <a:bodyPr anchor="b">
            <a:noAutofit/>
          </a:bodyPr>
          <a:lstStyle>
            <a:lvl1pPr algn="l">
              <a:defRPr sz="4800">
                <a:solidFill>
                  <a:schemeClr val="bg1"/>
                </a:solidFill>
              </a:defRPr>
            </a:lvl1pPr>
          </a:lstStyle>
          <a:p>
            <a:r>
              <a:rPr lang="de-DE" err="1"/>
              <a:t>Kapiteltrenner</a:t>
            </a:r>
            <a:endParaRPr lang="de-DE"/>
          </a:p>
        </p:txBody>
      </p:sp>
      <p:sp>
        <p:nvSpPr>
          <p:cNvPr id="3" name="Untertitel 2">
            <a:extLst>
              <a:ext uri="{FF2B5EF4-FFF2-40B4-BE49-F238E27FC236}">
                <a16:creationId xmlns:a16="http://schemas.microsoft.com/office/drawing/2014/main" id="{3405D381-F7BE-CA4A-BF4A-EFA4ACC6E752}"/>
              </a:ext>
            </a:extLst>
          </p:cNvPr>
          <p:cNvSpPr>
            <a:spLocks noGrp="1"/>
          </p:cNvSpPr>
          <p:nvPr>
            <p:ph type="subTitle" idx="1"/>
          </p:nvPr>
        </p:nvSpPr>
        <p:spPr>
          <a:xfrm>
            <a:off x="836482" y="5782821"/>
            <a:ext cx="9144001" cy="583342"/>
          </a:xfrm>
        </p:spPr>
        <p:txBody>
          <a:bodyPr>
            <a:no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6" name="Foliennummernplatzhalter 5">
            <a:extLst>
              <a:ext uri="{FF2B5EF4-FFF2-40B4-BE49-F238E27FC236}">
                <a16:creationId xmlns:a16="http://schemas.microsoft.com/office/drawing/2014/main" id="{396470F0-EAC2-6646-9887-38C4B61F2D01}"/>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7" name="Datumsplatzhalter 4">
            <a:extLst>
              <a:ext uri="{FF2B5EF4-FFF2-40B4-BE49-F238E27FC236}">
                <a16:creationId xmlns:a16="http://schemas.microsoft.com/office/drawing/2014/main" id="{59CEB14F-7896-1B42-BB5D-F90457FF321D}"/>
              </a:ext>
            </a:extLst>
          </p:cNvPr>
          <p:cNvSpPr>
            <a:spLocks noGrp="1"/>
          </p:cNvSpPr>
          <p:nvPr>
            <p:ph type="dt" sz="half" idx="10"/>
          </p:nvPr>
        </p:nvSpPr>
        <p:spPr>
          <a:xfrm>
            <a:off x="1460474" y="226629"/>
            <a:ext cx="769471" cy="272549"/>
          </a:xfrm>
        </p:spPr>
        <p:txBody>
          <a:bodyPr/>
          <a:lstStyle/>
          <a:p>
            <a:r>
              <a:rPr lang="de-DE"/>
              <a:t>17.06.2026</a:t>
            </a:r>
          </a:p>
        </p:txBody>
      </p:sp>
      <p:sp>
        <p:nvSpPr>
          <p:cNvPr id="8" name="Fußzeilenplatzhalter 5">
            <a:extLst>
              <a:ext uri="{FF2B5EF4-FFF2-40B4-BE49-F238E27FC236}">
                <a16:creationId xmlns:a16="http://schemas.microsoft.com/office/drawing/2014/main" id="{A52095C8-C823-904B-9DF7-96893F756219}"/>
              </a:ext>
            </a:extLst>
          </p:cNvPr>
          <p:cNvSpPr>
            <a:spLocks noGrp="1"/>
          </p:cNvSpPr>
          <p:nvPr>
            <p:ph type="ftr" sz="quarter" idx="11"/>
          </p:nvPr>
        </p:nvSpPr>
        <p:spPr>
          <a:xfrm>
            <a:off x="2413898" y="226629"/>
            <a:ext cx="5359333" cy="272549"/>
          </a:xfrm>
        </p:spPr>
        <p:txBody>
          <a:bodyPr/>
          <a:lstStyle/>
          <a:p>
            <a:r>
              <a:rPr lang="de-DE"/>
              <a:t>Transparenz, Digitalisierung und Co.</a:t>
            </a:r>
          </a:p>
        </p:txBody>
      </p:sp>
      <p:pic>
        <p:nvPicPr>
          <p:cNvPr id="9" name="Grafik 8">
            <a:extLst>
              <a:ext uri="{FF2B5EF4-FFF2-40B4-BE49-F238E27FC236}">
                <a16:creationId xmlns:a16="http://schemas.microsoft.com/office/drawing/2014/main" id="{A3266346-EE4F-3047-AAC4-85A9754220B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055526" y="-107094"/>
            <a:ext cx="2136473" cy="1034144"/>
          </a:xfrm>
          <a:prstGeom prst="rect">
            <a:avLst/>
          </a:prstGeom>
        </p:spPr>
      </p:pic>
      <p:sp>
        <p:nvSpPr>
          <p:cNvPr id="11" name="Freihandform 10">
            <a:extLst>
              <a:ext uri="{FF2B5EF4-FFF2-40B4-BE49-F238E27FC236}">
                <a16:creationId xmlns:a16="http://schemas.microsoft.com/office/drawing/2014/main" id="{60E1401D-699C-BB43-9681-F3B55BA184C8}"/>
              </a:ext>
            </a:extLst>
          </p:cNvPr>
          <p:cNvSpPr/>
          <p:nvPr userDrawn="1"/>
        </p:nvSpPr>
        <p:spPr>
          <a:xfrm>
            <a:off x="406399" y="571500"/>
            <a:ext cx="11430001" cy="5935866"/>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45300" h="4977636">
                <a:moveTo>
                  <a:pt x="10945300" y="0"/>
                </a:moveTo>
                <a:lnTo>
                  <a:pt x="0" y="0"/>
                </a:lnTo>
                <a:lnTo>
                  <a:pt x="0" y="4977636"/>
                </a:lnTo>
                <a:lnTo>
                  <a:pt x="10938425" y="4977636"/>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Freihandform 11">
            <a:extLst>
              <a:ext uri="{FF2B5EF4-FFF2-40B4-BE49-F238E27FC236}">
                <a16:creationId xmlns:a16="http://schemas.microsoft.com/office/drawing/2014/main" id="{A73FFD23-550F-D34B-A8EE-101F01EA6698}"/>
              </a:ext>
            </a:extLst>
          </p:cNvPr>
          <p:cNvSpPr/>
          <p:nvPr userDrawn="1"/>
        </p:nvSpPr>
        <p:spPr>
          <a:xfrm>
            <a:off x="406399" y="3429001"/>
            <a:ext cx="11894594" cy="3078365"/>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0 w 10938493"/>
              <a:gd name="connsiteY0" fmla="*/ 0 h 5581140"/>
              <a:gd name="connsiteX1" fmla="*/ 68 w 10938493"/>
              <a:gd name="connsiteY1" fmla="*/ 60350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768096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87782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4471416 h 5581140"/>
              <a:gd name="connsiteX2" fmla="*/ 68 w 10938493"/>
              <a:gd name="connsiteY2" fmla="*/ 5581140 h 5581140"/>
              <a:gd name="connsiteX3" fmla="*/ 10938493 w 10938493"/>
              <a:gd name="connsiteY3" fmla="*/ 5581140 h 5581140"/>
              <a:gd name="connsiteX0" fmla="*/ 0 w 10938493"/>
              <a:gd name="connsiteY0" fmla="*/ 0 h 1356612"/>
              <a:gd name="connsiteX1" fmla="*/ 68 w 10938493"/>
              <a:gd name="connsiteY1" fmla="*/ 246888 h 1356612"/>
              <a:gd name="connsiteX2" fmla="*/ 68 w 10938493"/>
              <a:gd name="connsiteY2" fmla="*/ 1356612 h 1356612"/>
              <a:gd name="connsiteX3" fmla="*/ 10938493 w 10938493"/>
              <a:gd name="connsiteY3" fmla="*/ 1356612 h 1356612"/>
              <a:gd name="connsiteX0" fmla="*/ 0 w 10938493"/>
              <a:gd name="connsiteY0" fmla="*/ 0 h 1356612"/>
              <a:gd name="connsiteX1" fmla="*/ 68 w 10938493"/>
              <a:gd name="connsiteY1" fmla="*/ 667512 h 1356612"/>
              <a:gd name="connsiteX2" fmla="*/ 68 w 10938493"/>
              <a:gd name="connsiteY2" fmla="*/ 1356612 h 1356612"/>
              <a:gd name="connsiteX3" fmla="*/ 10938493 w 10938493"/>
              <a:gd name="connsiteY3" fmla="*/ 1356612 h 1356612"/>
              <a:gd name="connsiteX0" fmla="*/ 0 w 10938493"/>
              <a:gd name="connsiteY0" fmla="*/ 0 h 1292604"/>
              <a:gd name="connsiteX1" fmla="*/ 68 w 10938493"/>
              <a:gd name="connsiteY1" fmla="*/ 603504 h 1292604"/>
              <a:gd name="connsiteX2" fmla="*/ 68 w 10938493"/>
              <a:gd name="connsiteY2" fmla="*/ 1292604 h 1292604"/>
              <a:gd name="connsiteX3" fmla="*/ 10938493 w 10938493"/>
              <a:gd name="connsiteY3" fmla="*/ 1292604 h 1292604"/>
              <a:gd name="connsiteX0" fmla="*/ 0 w 10938493"/>
              <a:gd name="connsiteY0" fmla="*/ 0 h 1324449"/>
              <a:gd name="connsiteX1" fmla="*/ 68 w 10938493"/>
              <a:gd name="connsiteY1" fmla="*/ 635349 h 1324449"/>
              <a:gd name="connsiteX2" fmla="*/ 68 w 10938493"/>
              <a:gd name="connsiteY2" fmla="*/ 1324449 h 1324449"/>
              <a:gd name="connsiteX3" fmla="*/ 10938493 w 10938493"/>
              <a:gd name="connsiteY3" fmla="*/ 1324449 h 1324449"/>
              <a:gd name="connsiteX0" fmla="*/ 0 w 11894082"/>
              <a:gd name="connsiteY0" fmla="*/ 0 h 1324449"/>
              <a:gd name="connsiteX1" fmla="*/ 68 w 11894082"/>
              <a:gd name="connsiteY1" fmla="*/ 635349 h 1324449"/>
              <a:gd name="connsiteX2" fmla="*/ 68 w 11894082"/>
              <a:gd name="connsiteY2" fmla="*/ 1324449 h 1324449"/>
              <a:gd name="connsiteX3" fmla="*/ 11894082 w 11894082"/>
              <a:gd name="connsiteY3" fmla="*/ 1324449 h 1324449"/>
            </a:gdLst>
            <a:ahLst/>
            <a:cxnLst>
              <a:cxn ang="0">
                <a:pos x="connsiteX0" y="connsiteY0"/>
              </a:cxn>
              <a:cxn ang="0">
                <a:pos x="connsiteX1" y="connsiteY1"/>
              </a:cxn>
              <a:cxn ang="0">
                <a:pos x="connsiteX2" y="connsiteY2"/>
              </a:cxn>
              <a:cxn ang="0">
                <a:pos x="connsiteX3" y="connsiteY3"/>
              </a:cxn>
            </a:cxnLst>
            <a:rect l="l" t="t" r="r" b="b"/>
            <a:pathLst>
              <a:path w="11894082" h="1324449">
                <a:moveTo>
                  <a:pt x="0" y="0"/>
                </a:moveTo>
                <a:cubicBezTo>
                  <a:pt x="23" y="201168"/>
                  <a:pt x="45" y="434181"/>
                  <a:pt x="68" y="635349"/>
                </a:cubicBezTo>
                <a:lnTo>
                  <a:pt x="68" y="1324449"/>
                </a:lnTo>
                <a:lnTo>
                  <a:pt x="11894082" y="1324449"/>
                </a:lnTo>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Bildplatzhalter 9">
            <a:extLst>
              <a:ext uri="{FF2B5EF4-FFF2-40B4-BE49-F238E27FC236}">
                <a16:creationId xmlns:a16="http://schemas.microsoft.com/office/drawing/2014/main" id="{E40514AB-EC2B-6240-B151-70A5FAA23412}"/>
              </a:ext>
            </a:extLst>
          </p:cNvPr>
          <p:cNvSpPr>
            <a:spLocks noGrp="1"/>
          </p:cNvSpPr>
          <p:nvPr>
            <p:ph type="pic" sz="quarter" idx="13" hasCustomPrompt="1"/>
          </p:nvPr>
        </p:nvSpPr>
        <p:spPr>
          <a:xfrm>
            <a:off x="6154929" y="744980"/>
            <a:ext cx="5200588" cy="3256434"/>
          </a:xfrm>
        </p:spPr>
        <p:txBody>
          <a:bodyPr/>
          <a:lstStyle>
            <a:lvl1pPr marL="0" indent="0">
              <a:buNone/>
              <a:defRPr/>
            </a:lvl1pPr>
          </a:lstStyle>
          <a:p>
            <a:r>
              <a:rPr lang="de-DE"/>
              <a:t>Isometrische Grafik durch Klicken auf Symbol hinzufügen</a:t>
            </a:r>
          </a:p>
        </p:txBody>
      </p:sp>
    </p:spTree>
    <p:extLst>
      <p:ext uri="{BB962C8B-B14F-4D97-AF65-F5344CB8AC3E}">
        <p14:creationId xmlns:p14="http://schemas.microsoft.com/office/powerpoint/2010/main" val="15799585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396470F0-EAC2-6646-9887-38C4B61F2D01}"/>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7" name="Datumsplatzhalter 4">
            <a:extLst>
              <a:ext uri="{FF2B5EF4-FFF2-40B4-BE49-F238E27FC236}">
                <a16:creationId xmlns:a16="http://schemas.microsoft.com/office/drawing/2014/main" id="{59CEB14F-7896-1B42-BB5D-F90457FF321D}"/>
              </a:ext>
            </a:extLst>
          </p:cNvPr>
          <p:cNvSpPr>
            <a:spLocks noGrp="1"/>
          </p:cNvSpPr>
          <p:nvPr>
            <p:ph type="dt" sz="half" idx="10"/>
          </p:nvPr>
        </p:nvSpPr>
        <p:spPr>
          <a:xfrm>
            <a:off x="1460474" y="226629"/>
            <a:ext cx="769471" cy="272549"/>
          </a:xfrm>
        </p:spPr>
        <p:txBody>
          <a:bodyPr/>
          <a:lstStyle/>
          <a:p>
            <a:r>
              <a:rPr lang="de-DE"/>
              <a:t>17.06.2026</a:t>
            </a:r>
          </a:p>
        </p:txBody>
      </p:sp>
      <p:sp>
        <p:nvSpPr>
          <p:cNvPr id="8" name="Fußzeilenplatzhalter 5">
            <a:extLst>
              <a:ext uri="{FF2B5EF4-FFF2-40B4-BE49-F238E27FC236}">
                <a16:creationId xmlns:a16="http://schemas.microsoft.com/office/drawing/2014/main" id="{A52095C8-C823-904B-9DF7-96893F756219}"/>
              </a:ext>
            </a:extLst>
          </p:cNvPr>
          <p:cNvSpPr>
            <a:spLocks noGrp="1"/>
          </p:cNvSpPr>
          <p:nvPr>
            <p:ph type="ftr" sz="quarter" idx="11"/>
          </p:nvPr>
        </p:nvSpPr>
        <p:spPr>
          <a:xfrm>
            <a:off x="2413898" y="226629"/>
            <a:ext cx="5359333" cy="272549"/>
          </a:xfrm>
        </p:spPr>
        <p:txBody>
          <a:bodyPr/>
          <a:lstStyle/>
          <a:p>
            <a:r>
              <a:rPr lang="de-DE"/>
              <a:t>Transparenz, Digitalisierung und Co.</a:t>
            </a:r>
          </a:p>
        </p:txBody>
      </p:sp>
      <p:sp>
        <p:nvSpPr>
          <p:cNvPr id="9" name="Freihandform 8">
            <a:extLst>
              <a:ext uri="{FF2B5EF4-FFF2-40B4-BE49-F238E27FC236}">
                <a16:creationId xmlns:a16="http://schemas.microsoft.com/office/drawing/2014/main" id="{95303564-E09A-0F4E-9A71-2457A6BE02C9}"/>
              </a:ext>
            </a:extLst>
          </p:cNvPr>
          <p:cNvSpPr/>
          <p:nvPr userDrawn="1"/>
        </p:nvSpPr>
        <p:spPr>
          <a:xfrm>
            <a:off x="406910" y="572400"/>
            <a:ext cx="11981939" cy="5939041"/>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10438171 w 10938425"/>
              <a:gd name="connsiteY0" fmla="*/ 0 h 4977636"/>
              <a:gd name="connsiteX1" fmla="*/ 0 w 10938425"/>
              <a:gd name="connsiteY1" fmla="*/ 0 h 4977636"/>
              <a:gd name="connsiteX2" fmla="*/ 0 w 10938425"/>
              <a:gd name="connsiteY2" fmla="*/ 4977636 h 4977636"/>
              <a:gd name="connsiteX3" fmla="*/ 10938425 w 10938425"/>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38425" h="4977636">
                <a:moveTo>
                  <a:pt x="10438171" y="0"/>
                </a:moveTo>
                <a:lnTo>
                  <a:pt x="0" y="0"/>
                </a:lnTo>
                <a:lnTo>
                  <a:pt x="0" y="4977636"/>
                </a:lnTo>
                <a:lnTo>
                  <a:pt x="10938425" y="4977636"/>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50CBBA61-E7AA-614F-81AE-B549F415049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055526" y="-107094"/>
            <a:ext cx="2136473" cy="1034144"/>
          </a:xfrm>
          <a:prstGeom prst="rect">
            <a:avLst/>
          </a:prstGeom>
        </p:spPr>
      </p:pic>
      <p:sp>
        <p:nvSpPr>
          <p:cNvPr id="11" name="Titel 1">
            <a:extLst>
              <a:ext uri="{FF2B5EF4-FFF2-40B4-BE49-F238E27FC236}">
                <a16:creationId xmlns:a16="http://schemas.microsoft.com/office/drawing/2014/main" id="{8EF84613-8C5C-4436-9B10-6105E240BA11}"/>
              </a:ext>
            </a:extLst>
          </p:cNvPr>
          <p:cNvSpPr>
            <a:spLocks noGrp="1"/>
          </p:cNvSpPr>
          <p:nvPr>
            <p:ph type="title" hasCustomPrompt="1"/>
          </p:nvPr>
        </p:nvSpPr>
        <p:spPr>
          <a:xfrm>
            <a:off x="838200" y="1160462"/>
            <a:ext cx="10515600" cy="776756"/>
          </a:xfrm>
        </p:spPr>
        <p:txBody>
          <a:bodyPr anchor="t">
            <a:noAutofit/>
          </a:bodyPr>
          <a:lstStyle>
            <a:lvl1pPr>
              <a:defRPr sz="4400" b="1">
                <a:solidFill>
                  <a:schemeClr val="accent1"/>
                </a:solidFill>
              </a:defRPr>
            </a:lvl1pPr>
          </a:lstStyle>
          <a:p>
            <a:r>
              <a:rPr lang="de-DE"/>
              <a:t>Agenda</a:t>
            </a:r>
          </a:p>
        </p:txBody>
      </p:sp>
      <p:sp>
        <p:nvSpPr>
          <p:cNvPr id="12" name="Inhaltsplatzhalter 2">
            <a:extLst>
              <a:ext uri="{FF2B5EF4-FFF2-40B4-BE49-F238E27FC236}">
                <a16:creationId xmlns:a16="http://schemas.microsoft.com/office/drawing/2014/main" id="{A9A6B82C-B641-4D61-84B0-D3A21B670189}"/>
              </a:ext>
            </a:extLst>
          </p:cNvPr>
          <p:cNvSpPr>
            <a:spLocks noGrp="1"/>
          </p:cNvSpPr>
          <p:nvPr>
            <p:ph idx="1"/>
          </p:nvPr>
        </p:nvSpPr>
        <p:spPr>
          <a:xfrm>
            <a:off x="838200" y="1937218"/>
            <a:ext cx="10515600" cy="4552482"/>
          </a:xfrm>
        </p:spPr>
        <p:txBody>
          <a:bodyPr>
            <a:noAutofit/>
          </a:bodyPr>
          <a:lstStyle>
            <a:lvl1pPr marL="355600" indent="-355600">
              <a:tabLst/>
              <a:defRPr/>
            </a:lvl1pPr>
          </a:lstStyle>
          <a:p>
            <a:pPr lvl="0"/>
            <a:r>
              <a:rPr lang="de-DE"/>
              <a:t>Mastertextformat bearbeiten</a:t>
            </a:r>
          </a:p>
        </p:txBody>
      </p:sp>
    </p:spTree>
    <p:extLst>
      <p:ext uri="{BB962C8B-B14F-4D97-AF65-F5344CB8AC3E}">
        <p14:creationId xmlns:p14="http://schemas.microsoft.com/office/powerpoint/2010/main" val="11648740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Kapiteltrenner ">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7EF2FC7-D5E7-164F-B1B7-5CFD5DEE16D4}"/>
              </a:ext>
            </a:extLst>
          </p:cNvPr>
          <p:cNvSpPr/>
          <p:nvPr userDrawn="1"/>
        </p:nvSpPr>
        <p:spPr>
          <a:xfrm>
            <a:off x="-65741" y="3429000"/>
            <a:ext cx="12257741" cy="34857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CF2D5E41-8390-5845-91E5-1A48F528C44C}"/>
              </a:ext>
            </a:extLst>
          </p:cNvPr>
          <p:cNvSpPr>
            <a:spLocks noGrp="1"/>
          </p:cNvSpPr>
          <p:nvPr>
            <p:ph type="ctrTitle" hasCustomPrompt="1"/>
          </p:nvPr>
        </p:nvSpPr>
        <p:spPr>
          <a:xfrm>
            <a:off x="836483" y="3674803"/>
            <a:ext cx="9144000" cy="2015941"/>
          </a:xfrm>
        </p:spPr>
        <p:txBody>
          <a:bodyPr anchor="b">
            <a:noAutofit/>
          </a:bodyPr>
          <a:lstStyle>
            <a:lvl1pPr algn="l">
              <a:defRPr sz="4800">
                <a:solidFill>
                  <a:schemeClr val="bg1"/>
                </a:solidFill>
              </a:defRPr>
            </a:lvl1pPr>
          </a:lstStyle>
          <a:p>
            <a:r>
              <a:rPr lang="de-DE" err="1"/>
              <a:t>Kapiteltrenner</a:t>
            </a:r>
            <a:endParaRPr lang="de-DE"/>
          </a:p>
        </p:txBody>
      </p:sp>
      <p:sp>
        <p:nvSpPr>
          <p:cNvPr id="3" name="Untertitel 2">
            <a:extLst>
              <a:ext uri="{FF2B5EF4-FFF2-40B4-BE49-F238E27FC236}">
                <a16:creationId xmlns:a16="http://schemas.microsoft.com/office/drawing/2014/main" id="{3405D381-F7BE-CA4A-BF4A-EFA4ACC6E752}"/>
              </a:ext>
            </a:extLst>
          </p:cNvPr>
          <p:cNvSpPr>
            <a:spLocks noGrp="1"/>
          </p:cNvSpPr>
          <p:nvPr>
            <p:ph type="subTitle" idx="1"/>
          </p:nvPr>
        </p:nvSpPr>
        <p:spPr>
          <a:xfrm>
            <a:off x="836482" y="5782821"/>
            <a:ext cx="9144001" cy="583342"/>
          </a:xfrm>
        </p:spPr>
        <p:txBody>
          <a:bodyPr>
            <a:no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6" name="Foliennummernplatzhalter 5">
            <a:extLst>
              <a:ext uri="{FF2B5EF4-FFF2-40B4-BE49-F238E27FC236}">
                <a16:creationId xmlns:a16="http://schemas.microsoft.com/office/drawing/2014/main" id="{396470F0-EAC2-6646-9887-38C4B61F2D01}"/>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7" name="Datumsplatzhalter 4">
            <a:extLst>
              <a:ext uri="{FF2B5EF4-FFF2-40B4-BE49-F238E27FC236}">
                <a16:creationId xmlns:a16="http://schemas.microsoft.com/office/drawing/2014/main" id="{59CEB14F-7896-1B42-BB5D-F90457FF321D}"/>
              </a:ext>
            </a:extLst>
          </p:cNvPr>
          <p:cNvSpPr>
            <a:spLocks noGrp="1"/>
          </p:cNvSpPr>
          <p:nvPr>
            <p:ph type="dt" sz="half" idx="10"/>
          </p:nvPr>
        </p:nvSpPr>
        <p:spPr>
          <a:xfrm>
            <a:off x="1460474" y="226629"/>
            <a:ext cx="769471" cy="272549"/>
          </a:xfrm>
        </p:spPr>
        <p:txBody>
          <a:bodyPr/>
          <a:lstStyle/>
          <a:p>
            <a:r>
              <a:rPr lang="de-DE"/>
              <a:t>17.06.2026</a:t>
            </a:r>
          </a:p>
        </p:txBody>
      </p:sp>
      <p:sp>
        <p:nvSpPr>
          <p:cNvPr id="8" name="Fußzeilenplatzhalter 5">
            <a:extLst>
              <a:ext uri="{FF2B5EF4-FFF2-40B4-BE49-F238E27FC236}">
                <a16:creationId xmlns:a16="http://schemas.microsoft.com/office/drawing/2014/main" id="{A52095C8-C823-904B-9DF7-96893F756219}"/>
              </a:ext>
            </a:extLst>
          </p:cNvPr>
          <p:cNvSpPr>
            <a:spLocks noGrp="1"/>
          </p:cNvSpPr>
          <p:nvPr>
            <p:ph type="ftr" sz="quarter" idx="11"/>
          </p:nvPr>
        </p:nvSpPr>
        <p:spPr>
          <a:xfrm>
            <a:off x="2413898" y="226629"/>
            <a:ext cx="5359333" cy="272549"/>
          </a:xfrm>
        </p:spPr>
        <p:txBody>
          <a:bodyPr/>
          <a:lstStyle/>
          <a:p>
            <a:r>
              <a:rPr lang="de-DE"/>
              <a:t>Transparenz, Digitalisierung und Co.</a:t>
            </a:r>
          </a:p>
        </p:txBody>
      </p:sp>
      <p:pic>
        <p:nvPicPr>
          <p:cNvPr id="9" name="Grafik 8">
            <a:extLst>
              <a:ext uri="{FF2B5EF4-FFF2-40B4-BE49-F238E27FC236}">
                <a16:creationId xmlns:a16="http://schemas.microsoft.com/office/drawing/2014/main" id="{A3266346-EE4F-3047-AAC4-85A9754220B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055526" y="-107094"/>
            <a:ext cx="2136473" cy="1034144"/>
          </a:xfrm>
          <a:prstGeom prst="rect">
            <a:avLst/>
          </a:prstGeom>
        </p:spPr>
      </p:pic>
      <p:sp>
        <p:nvSpPr>
          <p:cNvPr id="11" name="Freihandform 10">
            <a:extLst>
              <a:ext uri="{FF2B5EF4-FFF2-40B4-BE49-F238E27FC236}">
                <a16:creationId xmlns:a16="http://schemas.microsoft.com/office/drawing/2014/main" id="{60E1401D-699C-BB43-9681-F3B55BA184C8}"/>
              </a:ext>
            </a:extLst>
          </p:cNvPr>
          <p:cNvSpPr/>
          <p:nvPr userDrawn="1"/>
        </p:nvSpPr>
        <p:spPr>
          <a:xfrm>
            <a:off x="406399" y="571500"/>
            <a:ext cx="11430001" cy="5935866"/>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45300" h="4977636">
                <a:moveTo>
                  <a:pt x="10945300" y="0"/>
                </a:moveTo>
                <a:lnTo>
                  <a:pt x="0" y="0"/>
                </a:lnTo>
                <a:lnTo>
                  <a:pt x="0" y="4977636"/>
                </a:lnTo>
                <a:lnTo>
                  <a:pt x="10938425" y="4977636"/>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Freihandform 11">
            <a:extLst>
              <a:ext uri="{FF2B5EF4-FFF2-40B4-BE49-F238E27FC236}">
                <a16:creationId xmlns:a16="http://schemas.microsoft.com/office/drawing/2014/main" id="{A73FFD23-550F-D34B-A8EE-101F01EA6698}"/>
              </a:ext>
            </a:extLst>
          </p:cNvPr>
          <p:cNvSpPr/>
          <p:nvPr userDrawn="1"/>
        </p:nvSpPr>
        <p:spPr>
          <a:xfrm>
            <a:off x="406399" y="3429001"/>
            <a:ext cx="11894594" cy="3078365"/>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0 w 10938493"/>
              <a:gd name="connsiteY0" fmla="*/ 0 h 5581140"/>
              <a:gd name="connsiteX1" fmla="*/ 68 w 10938493"/>
              <a:gd name="connsiteY1" fmla="*/ 60350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768096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87782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4471416 h 5581140"/>
              <a:gd name="connsiteX2" fmla="*/ 68 w 10938493"/>
              <a:gd name="connsiteY2" fmla="*/ 5581140 h 5581140"/>
              <a:gd name="connsiteX3" fmla="*/ 10938493 w 10938493"/>
              <a:gd name="connsiteY3" fmla="*/ 5581140 h 5581140"/>
              <a:gd name="connsiteX0" fmla="*/ 0 w 10938493"/>
              <a:gd name="connsiteY0" fmla="*/ 0 h 1356612"/>
              <a:gd name="connsiteX1" fmla="*/ 68 w 10938493"/>
              <a:gd name="connsiteY1" fmla="*/ 246888 h 1356612"/>
              <a:gd name="connsiteX2" fmla="*/ 68 w 10938493"/>
              <a:gd name="connsiteY2" fmla="*/ 1356612 h 1356612"/>
              <a:gd name="connsiteX3" fmla="*/ 10938493 w 10938493"/>
              <a:gd name="connsiteY3" fmla="*/ 1356612 h 1356612"/>
              <a:gd name="connsiteX0" fmla="*/ 0 w 10938493"/>
              <a:gd name="connsiteY0" fmla="*/ 0 h 1356612"/>
              <a:gd name="connsiteX1" fmla="*/ 68 w 10938493"/>
              <a:gd name="connsiteY1" fmla="*/ 667512 h 1356612"/>
              <a:gd name="connsiteX2" fmla="*/ 68 w 10938493"/>
              <a:gd name="connsiteY2" fmla="*/ 1356612 h 1356612"/>
              <a:gd name="connsiteX3" fmla="*/ 10938493 w 10938493"/>
              <a:gd name="connsiteY3" fmla="*/ 1356612 h 1356612"/>
              <a:gd name="connsiteX0" fmla="*/ 0 w 10938493"/>
              <a:gd name="connsiteY0" fmla="*/ 0 h 1292604"/>
              <a:gd name="connsiteX1" fmla="*/ 68 w 10938493"/>
              <a:gd name="connsiteY1" fmla="*/ 603504 h 1292604"/>
              <a:gd name="connsiteX2" fmla="*/ 68 w 10938493"/>
              <a:gd name="connsiteY2" fmla="*/ 1292604 h 1292604"/>
              <a:gd name="connsiteX3" fmla="*/ 10938493 w 10938493"/>
              <a:gd name="connsiteY3" fmla="*/ 1292604 h 1292604"/>
              <a:gd name="connsiteX0" fmla="*/ 0 w 10938493"/>
              <a:gd name="connsiteY0" fmla="*/ 0 h 1324449"/>
              <a:gd name="connsiteX1" fmla="*/ 68 w 10938493"/>
              <a:gd name="connsiteY1" fmla="*/ 635349 h 1324449"/>
              <a:gd name="connsiteX2" fmla="*/ 68 w 10938493"/>
              <a:gd name="connsiteY2" fmla="*/ 1324449 h 1324449"/>
              <a:gd name="connsiteX3" fmla="*/ 10938493 w 10938493"/>
              <a:gd name="connsiteY3" fmla="*/ 1324449 h 1324449"/>
              <a:gd name="connsiteX0" fmla="*/ 0 w 11894082"/>
              <a:gd name="connsiteY0" fmla="*/ 0 h 1324449"/>
              <a:gd name="connsiteX1" fmla="*/ 68 w 11894082"/>
              <a:gd name="connsiteY1" fmla="*/ 635349 h 1324449"/>
              <a:gd name="connsiteX2" fmla="*/ 68 w 11894082"/>
              <a:gd name="connsiteY2" fmla="*/ 1324449 h 1324449"/>
              <a:gd name="connsiteX3" fmla="*/ 11894082 w 11894082"/>
              <a:gd name="connsiteY3" fmla="*/ 1324449 h 1324449"/>
            </a:gdLst>
            <a:ahLst/>
            <a:cxnLst>
              <a:cxn ang="0">
                <a:pos x="connsiteX0" y="connsiteY0"/>
              </a:cxn>
              <a:cxn ang="0">
                <a:pos x="connsiteX1" y="connsiteY1"/>
              </a:cxn>
              <a:cxn ang="0">
                <a:pos x="connsiteX2" y="connsiteY2"/>
              </a:cxn>
              <a:cxn ang="0">
                <a:pos x="connsiteX3" y="connsiteY3"/>
              </a:cxn>
            </a:cxnLst>
            <a:rect l="l" t="t" r="r" b="b"/>
            <a:pathLst>
              <a:path w="11894082" h="1324449">
                <a:moveTo>
                  <a:pt x="0" y="0"/>
                </a:moveTo>
                <a:cubicBezTo>
                  <a:pt x="23" y="201168"/>
                  <a:pt x="45" y="434181"/>
                  <a:pt x="68" y="635349"/>
                </a:cubicBezTo>
                <a:lnTo>
                  <a:pt x="68" y="1324449"/>
                </a:lnTo>
                <a:lnTo>
                  <a:pt x="11894082" y="1324449"/>
                </a:lnTo>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Bildplatzhalter 9">
            <a:extLst>
              <a:ext uri="{FF2B5EF4-FFF2-40B4-BE49-F238E27FC236}">
                <a16:creationId xmlns:a16="http://schemas.microsoft.com/office/drawing/2014/main" id="{E40514AB-EC2B-6240-B151-70A5FAA23412}"/>
              </a:ext>
            </a:extLst>
          </p:cNvPr>
          <p:cNvSpPr>
            <a:spLocks noGrp="1"/>
          </p:cNvSpPr>
          <p:nvPr>
            <p:ph type="pic" sz="quarter" idx="13" hasCustomPrompt="1"/>
          </p:nvPr>
        </p:nvSpPr>
        <p:spPr>
          <a:xfrm>
            <a:off x="6154929" y="744980"/>
            <a:ext cx="5200588" cy="3256434"/>
          </a:xfrm>
        </p:spPr>
        <p:txBody>
          <a:bodyPr/>
          <a:lstStyle>
            <a:lvl1pPr marL="0" indent="0">
              <a:buNone/>
              <a:defRPr/>
            </a:lvl1pPr>
          </a:lstStyle>
          <a:p>
            <a:r>
              <a:rPr lang="de-DE"/>
              <a:t>Isometrische Grafik durch Klicken auf Symbol hinzufügen</a:t>
            </a:r>
          </a:p>
        </p:txBody>
      </p:sp>
    </p:spTree>
    <p:extLst>
      <p:ext uri="{BB962C8B-B14F-4D97-AF65-F5344CB8AC3E}">
        <p14:creationId xmlns:p14="http://schemas.microsoft.com/office/powerpoint/2010/main" val="21831940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nhalt mit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04ADE5-C1E0-6441-9B9B-147550F200FC}"/>
              </a:ext>
            </a:extLst>
          </p:cNvPr>
          <p:cNvSpPr>
            <a:spLocks noGrp="1"/>
          </p:cNvSpPr>
          <p:nvPr>
            <p:ph type="title"/>
          </p:nvPr>
        </p:nvSpPr>
        <p:spPr>
          <a:xfrm>
            <a:off x="838200" y="1160462"/>
            <a:ext cx="10515600" cy="776756"/>
          </a:xfrm>
        </p:spPr>
        <p:txBody>
          <a:bodyPr anchor="t">
            <a:noAutofit/>
          </a:bodyPr>
          <a:lstStyle>
            <a:lvl1pPr>
              <a:defRPr sz="2400" b="1">
                <a:solidFill>
                  <a:schemeClr val="accent1"/>
                </a:solidFill>
              </a:defRPr>
            </a:lvl1pPr>
          </a:lstStyle>
          <a:p>
            <a:r>
              <a:rPr lang="de-DE"/>
              <a:t>Mastertitelformat bearbeiten</a:t>
            </a:r>
          </a:p>
        </p:txBody>
      </p:sp>
      <p:sp>
        <p:nvSpPr>
          <p:cNvPr id="3" name="Inhaltsplatzhalter 2">
            <a:extLst>
              <a:ext uri="{FF2B5EF4-FFF2-40B4-BE49-F238E27FC236}">
                <a16:creationId xmlns:a16="http://schemas.microsoft.com/office/drawing/2014/main" id="{8BCD7C9C-742B-CC4A-9381-EA9D5579B5F6}"/>
              </a:ext>
            </a:extLst>
          </p:cNvPr>
          <p:cNvSpPr>
            <a:spLocks noGrp="1"/>
          </p:cNvSpPr>
          <p:nvPr>
            <p:ph idx="1"/>
          </p:nvPr>
        </p:nvSpPr>
        <p:spPr>
          <a:xfrm>
            <a:off x="838200" y="1937218"/>
            <a:ext cx="10515600" cy="4552482"/>
          </a:xfrm>
        </p:spPr>
        <p:txBody>
          <a:bodyPr>
            <a:noAutofit/>
          </a:bodyPr>
          <a:lstStyle>
            <a:lvl1pPr marL="355600" indent="-355600">
              <a:tabLst/>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2058F60-A21D-BD45-A67A-F1F69C3A6141}"/>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D7D720CC-42F3-FC46-B2D9-6DB8717BF5B5}"/>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3C0E15E2-0944-1146-9EFD-6F57E38BB39E}"/>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10" name="Textplatzhalter 9">
            <a:extLst>
              <a:ext uri="{FF2B5EF4-FFF2-40B4-BE49-F238E27FC236}">
                <a16:creationId xmlns:a16="http://schemas.microsoft.com/office/drawing/2014/main" id="{8DCCD738-6790-204A-AD7D-952754BB1E50}"/>
              </a:ext>
            </a:extLst>
          </p:cNvPr>
          <p:cNvSpPr>
            <a:spLocks noGrp="1"/>
          </p:cNvSpPr>
          <p:nvPr>
            <p:ph type="body" sz="quarter" idx="13" hasCustomPrompt="1"/>
          </p:nvPr>
        </p:nvSpPr>
        <p:spPr>
          <a:xfrm>
            <a:off x="836613" y="6489700"/>
            <a:ext cx="10515600" cy="368300"/>
          </a:xfrm>
        </p:spPr>
        <p:txBody>
          <a:bodyPr/>
          <a:lstStyle>
            <a:lvl1pPr marL="0" indent="0" algn="r">
              <a:lnSpc>
                <a:spcPct val="100000"/>
              </a:lnSpc>
              <a:spcBef>
                <a:spcPts val="0"/>
              </a:spcBef>
              <a:buNone/>
              <a:defRPr sz="800">
                <a:solidFill>
                  <a:schemeClr val="accent2"/>
                </a:solidFill>
              </a:defRPr>
            </a:lvl1pPr>
          </a:lstStyle>
          <a:p>
            <a:pPr lvl="0"/>
            <a:r>
              <a:rPr lang="de-DE"/>
              <a:t>Quelle: </a:t>
            </a:r>
            <a:r>
              <a:rPr lang="de-DE" err="1"/>
              <a:t>Lorem</a:t>
            </a:r>
            <a:r>
              <a:rPr lang="de-DE"/>
              <a:t> </a:t>
            </a:r>
            <a:r>
              <a:rPr lang="de-DE" err="1"/>
              <a:t>Ipsum</a:t>
            </a:r>
            <a:r>
              <a:rPr lang="de-DE"/>
              <a:t>-Verlag</a:t>
            </a:r>
          </a:p>
          <a:p>
            <a:pPr lvl="0"/>
            <a:r>
              <a:rPr lang="de-DE"/>
              <a:t>Auch zweizeilig </a:t>
            </a:r>
          </a:p>
        </p:txBody>
      </p:sp>
    </p:spTree>
    <p:extLst>
      <p:ext uri="{BB962C8B-B14F-4D97-AF65-F5344CB8AC3E}">
        <p14:creationId xmlns:p14="http://schemas.microsoft.com/office/powerpoint/2010/main" val="26939761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halt mit Zitat">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70CF727E-DF87-3646-8FC9-FE129DD49A8F}"/>
              </a:ext>
            </a:extLst>
          </p:cNvPr>
          <p:cNvSpPr>
            <a:spLocks noGrp="1"/>
          </p:cNvSpPr>
          <p:nvPr>
            <p:ph sz="half" idx="1"/>
          </p:nvPr>
        </p:nvSpPr>
        <p:spPr>
          <a:xfrm>
            <a:off x="838200" y="1147603"/>
            <a:ext cx="5181600" cy="5484973"/>
          </a:xfrm>
        </p:spPr>
        <p:txBody>
          <a:bodyPr>
            <a:noAutofit/>
          </a:bodyPr>
          <a:lstStyle>
            <a:lvl1pPr marL="312738" indent="-312738">
              <a:tabLst/>
              <a:defRPr/>
            </a:lvl1pPr>
            <a:lvl2pPr marL="711200" indent="-254000">
              <a:tabLst/>
              <a:defRPr/>
            </a:lvl2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62ED0D15-B00C-1A45-9634-64B30F240882}"/>
              </a:ext>
            </a:extLst>
          </p:cNvPr>
          <p:cNvSpPr>
            <a:spLocks noGrp="1"/>
          </p:cNvSpPr>
          <p:nvPr>
            <p:ph sz="half" idx="2" hasCustomPrompt="1"/>
          </p:nvPr>
        </p:nvSpPr>
        <p:spPr>
          <a:xfrm>
            <a:off x="7043530" y="1147603"/>
            <a:ext cx="4310270" cy="5483767"/>
          </a:xfrm>
          <a:solidFill>
            <a:schemeClr val="bg2"/>
          </a:solidFill>
          <a:effectLst>
            <a:outerShdw dist="165100" dir="11220000" sx="101000" sy="101000" algn="br" rotWithShape="0">
              <a:schemeClr val="accent3"/>
            </a:outerShdw>
          </a:effectLst>
        </p:spPr>
        <p:txBody>
          <a:bodyPr lIns="360000" tIns="360000" rIns="360000" bIns="360000" anchor="ctr" anchorCtr="0">
            <a:noAutofit/>
          </a:bodyPr>
          <a:lstStyle>
            <a:lvl1pPr marL="177800" indent="-177800">
              <a:buClr>
                <a:schemeClr val="bg1"/>
              </a:buClr>
              <a:buNone/>
              <a:tabLst/>
              <a:defRPr b="1">
                <a:solidFill>
                  <a:schemeClr val="accent3"/>
                </a:solidFill>
              </a:defRPr>
            </a:lvl1pPr>
            <a:lvl2pPr marL="457200" indent="0">
              <a:buClr>
                <a:schemeClr val="bg1"/>
              </a:buClr>
              <a:buNone/>
              <a:defRPr>
                <a:solidFill>
                  <a:schemeClr val="bg1"/>
                </a:solidFill>
              </a:defRPr>
            </a:lvl2pPr>
            <a:lvl3pPr marL="914400" indent="0">
              <a:buClr>
                <a:schemeClr val="bg1"/>
              </a:buClr>
              <a:buNone/>
              <a:defRPr>
                <a:solidFill>
                  <a:schemeClr val="bg1"/>
                </a:solidFill>
              </a:defRPr>
            </a:lvl3pPr>
            <a:lvl4pPr marL="1371600" indent="0">
              <a:buClr>
                <a:schemeClr val="bg1"/>
              </a:buClr>
              <a:buNone/>
              <a:defRPr>
                <a:solidFill>
                  <a:schemeClr val="bg1"/>
                </a:solidFill>
              </a:defRPr>
            </a:lvl4pPr>
            <a:lvl5pPr marL="1828800" indent="0">
              <a:buClr>
                <a:schemeClr val="bg1"/>
              </a:buClr>
              <a:buNone/>
              <a:defRPr>
                <a:solidFill>
                  <a:schemeClr val="bg1"/>
                </a:solidFill>
              </a:defRPr>
            </a:lvl5pPr>
          </a:lstStyle>
          <a:p>
            <a:pPr lvl="0"/>
            <a:r>
              <a:rPr lang="de-DE"/>
              <a:t>„Hier an dieser Stelle ist ein Zitat möglich.“</a:t>
            </a:r>
          </a:p>
        </p:txBody>
      </p:sp>
      <p:sp>
        <p:nvSpPr>
          <p:cNvPr id="5" name="Datumsplatzhalter 4">
            <a:extLst>
              <a:ext uri="{FF2B5EF4-FFF2-40B4-BE49-F238E27FC236}">
                <a16:creationId xmlns:a16="http://schemas.microsoft.com/office/drawing/2014/main" id="{822D1273-1E27-4B4E-B429-5FA8B70B5D6F}"/>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01B7F675-1AEA-1A42-9DD6-EBB786D080B1}"/>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159C913A-CBB1-FD4E-95BC-054DB8C085FA}"/>
              </a:ext>
            </a:extLst>
          </p:cNvPr>
          <p:cNvSpPr>
            <a:spLocks noGrp="1"/>
          </p:cNvSpPr>
          <p:nvPr>
            <p:ph type="sldNum" sz="quarter" idx="12"/>
          </p:nvPr>
        </p:nvSpPr>
        <p:spPr/>
        <p:txBody>
          <a:bodyPr/>
          <a:lstStyle/>
          <a:p>
            <a:fld id="{BB5D5A41-9DD1-F24E-9E26-15668BB14167}" type="slidenum">
              <a:rPr lang="de-DE" smtClean="0"/>
              <a:t>‹Nr.›</a:t>
            </a:fld>
            <a:endParaRPr lang="de-DE"/>
          </a:p>
        </p:txBody>
      </p:sp>
    </p:spTree>
    <p:extLst>
      <p:ext uri="{BB962C8B-B14F-4D97-AF65-F5344CB8AC3E}">
        <p14:creationId xmlns:p14="http://schemas.microsoft.com/office/powerpoint/2010/main" val="20871374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halt 2 Spalten">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70CF727E-DF87-3646-8FC9-FE129DD49A8F}"/>
              </a:ext>
            </a:extLst>
          </p:cNvPr>
          <p:cNvSpPr>
            <a:spLocks noGrp="1"/>
          </p:cNvSpPr>
          <p:nvPr>
            <p:ph sz="half" idx="1" hasCustomPrompt="1"/>
          </p:nvPr>
        </p:nvSpPr>
        <p:spPr>
          <a:xfrm>
            <a:off x="838200" y="1160463"/>
            <a:ext cx="5181600" cy="5329238"/>
          </a:xfrm>
        </p:spPr>
        <p:txBody>
          <a:bodyPr>
            <a:noAutofit/>
          </a:bodyPr>
          <a:lstStyle>
            <a:lvl1pPr marL="312738" indent="-312738">
              <a:tabLst/>
              <a:defRPr/>
            </a:lvl1pPr>
          </a:lstStyle>
          <a:p>
            <a:pPr lvl="0"/>
            <a:r>
              <a:rPr lang="de-DE"/>
              <a:t>Zwei Spalten Text und/oder Bild</a:t>
            </a:r>
          </a:p>
        </p:txBody>
      </p:sp>
      <p:sp>
        <p:nvSpPr>
          <p:cNvPr id="4" name="Inhaltsplatzhalter 3">
            <a:extLst>
              <a:ext uri="{FF2B5EF4-FFF2-40B4-BE49-F238E27FC236}">
                <a16:creationId xmlns:a16="http://schemas.microsoft.com/office/drawing/2014/main" id="{62ED0D15-B00C-1A45-9634-64B30F240882}"/>
              </a:ext>
            </a:extLst>
          </p:cNvPr>
          <p:cNvSpPr>
            <a:spLocks noGrp="1"/>
          </p:cNvSpPr>
          <p:nvPr>
            <p:ph sz="half" idx="2"/>
          </p:nvPr>
        </p:nvSpPr>
        <p:spPr>
          <a:xfrm>
            <a:off x="6172200" y="1160463"/>
            <a:ext cx="5181600" cy="5329238"/>
          </a:xfrm>
        </p:spPr>
        <p:txBody>
          <a:bodyPr>
            <a:noAutofit/>
          </a:bodyPr>
          <a:lstStyle>
            <a:lvl1pPr marL="355600" indent="-355600">
              <a:tabLst/>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22D1273-1E27-4B4E-B429-5FA8B70B5D6F}"/>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01B7F675-1AEA-1A42-9DD6-EBB786D080B1}"/>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159C913A-CBB1-FD4E-95BC-054DB8C085FA}"/>
              </a:ext>
            </a:extLst>
          </p:cNvPr>
          <p:cNvSpPr>
            <a:spLocks noGrp="1"/>
          </p:cNvSpPr>
          <p:nvPr>
            <p:ph type="sldNum" sz="quarter" idx="12"/>
          </p:nvPr>
        </p:nvSpPr>
        <p:spPr/>
        <p:txBody>
          <a:bodyPr/>
          <a:lstStyle/>
          <a:p>
            <a:fld id="{BB5D5A41-9DD1-F24E-9E26-15668BB14167}" type="slidenum">
              <a:rPr lang="de-DE" smtClean="0"/>
              <a:t>‹Nr.›</a:t>
            </a:fld>
            <a:endParaRPr lang="de-DE"/>
          </a:p>
        </p:txBody>
      </p:sp>
    </p:spTree>
    <p:extLst>
      <p:ext uri="{BB962C8B-B14F-4D97-AF65-F5344CB8AC3E}">
        <p14:creationId xmlns:p14="http://schemas.microsoft.com/office/powerpoint/2010/main" val="2532454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halt mit Überschrift 2 Spalt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102552-20EF-C740-931C-CB590FD849AF}"/>
              </a:ext>
            </a:extLst>
          </p:cNvPr>
          <p:cNvSpPr>
            <a:spLocks noGrp="1"/>
          </p:cNvSpPr>
          <p:nvPr>
            <p:ph type="title"/>
          </p:nvPr>
        </p:nvSpPr>
        <p:spPr>
          <a:xfrm>
            <a:off x="839788" y="1160463"/>
            <a:ext cx="10515600" cy="891560"/>
          </a:xfrm>
        </p:spPr>
        <p:txBody>
          <a:bodyPr>
            <a:noAutofit/>
          </a:bodyPr>
          <a:lstStyle/>
          <a:p>
            <a:r>
              <a:rPr lang="de-DE"/>
              <a:t>Mastertitelformat bearbeiten</a:t>
            </a:r>
          </a:p>
        </p:txBody>
      </p:sp>
      <p:sp>
        <p:nvSpPr>
          <p:cNvPr id="3" name="Textplatzhalter 2">
            <a:extLst>
              <a:ext uri="{FF2B5EF4-FFF2-40B4-BE49-F238E27FC236}">
                <a16:creationId xmlns:a16="http://schemas.microsoft.com/office/drawing/2014/main" id="{39B2206B-16BB-E945-8016-216AEEA6DCE8}"/>
              </a:ext>
            </a:extLst>
          </p:cNvPr>
          <p:cNvSpPr>
            <a:spLocks noGrp="1"/>
          </p:cNvSpPr>
          <p:nvPr>
            <p:ph type="body" idx="1"/>
          </p:nvPr>
        </p:nvSpPr>
        <p:spPr>
          <a:xfrm>
            <a:off x="839788" y="2212975"/>
            <a:ext cx="5157787" cy="82391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B880958-9306-8A4F-836B-DF221BC6A226}"/>
              </a:ext>
            </a:extLst>
          </p:cNvPr>
          <p:cNvSpPr>
            <a:spLocks noGrp="1"/>
          </p:cNvSpPr>
          <p:nvPr>
            <p:ph sz="half" idx="2"/>
          </p:nvPr>
        </p:nvSpPr>
        <p:spPr>
          <a:xfrm>
            <a:off x="839788" y="3036887"/>
            <a:ext cx="5157787" cy="3452813"/>
          </a:xfrm>
        </p:spPr>
        <p:txBody>
          <a:bodyPr>
            <a:noAutofit/>
          </a:bodyPr>
          <a:lstStyle>
            <a:lvl1pPr marL="312738" indent="-312738">
              <a:tabLst/>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E97C14B9-6156-DD4E-B2C1-87A0E6CD175D}"/>
              </a:ext>
            </a:extLst>
          </p:cNvPr>
          <p:cNvSpPr>
            <a:spLocks noGrp="1"/>
          </p:cNvSpPr>
          <p:nvPr>
            <p:ph type="body" sz="quarter" idx="3"/>
          </p:nvPr>
        </p:nvSpPr>
        <p:spPr>
          <a:xfrm>
            <a:off x="6172200" y="2212975"/>
            <a:ext cx="5183188" cy="82391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3F3589D1-8AE9-2E43-9768-711A8044F001}"/>
              </a:ext>
            </a:extLst>
          </p:cNvPr>
          <p:cNvSpPr>
            <a:spLocks noGrp="1"/>
          </p:cNvSpPr>
          <p:nvPr>
            <p:ph sz="quarter" idx="4"/>
          </p:nvPr>
        </p:nvSpPr>
        <p:spPr>
          <a:xfrm>
            <a:off x="6172200" y="3036887"/>
            <a:ext cx="5183188" cy="3452813"/>
          </a:xfrm>
        </p:spPr>
        <p:txBody>
          <a:bodyPr>
            <a:noAutofit/>
          </a:bodyPr>
          <a:lstStyle>
            <a:lvl1pPr marL="312738" indent="-312738">
              <a:tabLst/>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23A11A51-7775-1B4C-A22E-CC865613C5E2}"/>
              </a:ext>
            </a:extLst>
          </p:cNvPr>
          <p:cNvSpPr>
            <a:spLocks noGrp="1"/>
          </p:cNvSpPr>
          <p:nvPr>
            <p:ph type="dt" sz="half" idx="10"/>
          </p:nvPr>
        </p:nvSpPr>
        <p:spPr/>
        <p:txBody>
          <a:bodyPr/>
          <a:lstStyle/>
          <a:p>
            <a:r>
              <a:rPr lang="de-DE"/>
              <a:t>17.06.2026</a:t>
            </a:r>
          </a:p>
        </p:txBody>
      </p:sp>
      <p:sp>
        <p:nvSpPr>
          <p:cNvPr id="8" name="Fußzeilenplatzhalter 7">
            <a:extLst>
              <a:ext uri="{FF2B5EF4-FFF2-40B4-BE49-F238E27FC236}">
                <a16:creationId xmlns:a16="http://schemas.microsoft.com/office/drawing/2014/main" id="{69B8763A-043E-F342-988C-A9D57470A9B2}"/>
              </a:ext>
            </a:extLst>
          </p:cNvPr>
          <p:cNvSpPr>
            <a:spLocks noGrp="1"/>
          </p:cNvSpPr>
          <p:nvPr>
            <p:ph type="ftr" sz="quarter" idx="11"/>
          </p:nvPr>
        </p:nvSpPr>
        <p:spPr/>
        <p:txBody>
          <a:bodyPr/>
          <a:lstStyle/>
          <a:p>
            <a:r>
              <a:rPr lang="de-DE"/>
              <a:t>Transparenz, Digitalisierung und Co.</a:t>
            </a:r>
          </a:p>
        </p:txBody>
      </p:sp>
      <p:sp>
        <p:nvSpPr>
          <p:cNvPr id="9" name="Foliennummernplatzhalter 8">
            <a:extLst>
              <a:ext uri="{FF2B5EF4-FFF2-40B4-BE49-F238E27FC236}">
                <a16:creationId xmlns:a16="http://schemas.microsoft.com/office/drawing/2014/main" id="{53028D24-58B8-1644-AF44-724381149F91}"/>
              </a:ext>
            </a:extLst>
          </p:cNvPr>
          <p:cNvSpPr>
            <a:spLocks noGrp="1"/>
          </p:cNvSpPr>
          <p:nvPr>
            <p:ph type="sldNum" sz="quarter" idx="12"/>
          </p:nvPr>
        </p:nvSpPr>
        <p:spPr/>
        <p:txBody>
          <a:bodyPr/>
          <a:lstStyle/>
          <a:p>
            <a:fld id="{BB5D5A41-9DD1-F24E-9E26-15668BB14167}" type="slidenum">
              <a:rPr lang="de-DE" smtClean="0"/>
              <a:t>‹Nr.›</a:t>
            </a:fld>
            <a:endParaRPr lang="de-DE"/>
          </a:p>
        </p:txBody>
      </p:sp>
    </p:spTree>
    <p:extLst>
      <p:ext uri="{BB962C8B-B14F-4D97-AF65-F5344CB8AC3E}">
        <p14:creationId xmlns:p14="http://schemas.microsoft.com/office/powerpoint/2010/main" val="4420906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Vollflächiges Bi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08BEFFC-ED27-4A4A-B2A2-B66C2C4894A5}"/>
              </a:ext>
            </a:extLst>
          </p:cNvPr>
          <p:cNvSpPr>
            <a:spLocks noGrp="1"/>
          </p:cNvSpPr>
          <p:nvPr>
            <p:ph type="dt" sz="half" idx="10"/>
          </p:nvPr>
        </p:nvSpPr>
        <p:spPr/>
        <p:txBody>
          <a:bodyPr/>
          <a:lstStyle/>
          <a:p>
            <a:r>
              <a:rPr lang="de-DE"/>
              <a:t>17.06.2026</a:t>
            </a:r>
          </a:p>
        </p:txBody>
      </p:sp>
      <p:sp>
        <p:nvSpPr>
          <p:cNvPr id="4" name="Fußzeilenplatzhalter 3">
            <a:extLst>
              <a:ext uri="{FF2B5EF4-FFF2-40B4-BE49-F238E27FC236}">
                <a16:creationId xmlns:a16="http://schemas.microsoft.com/office/drawing/2014/main" id="{75DAB573-6211-4F4B-8024-27E23B38CCBB}"/>
              </a:ext>
            </a:extLst>
          </p:cNvPr>
          <p:cNvSpPr>
            <a:spLocks noGrp="1"/>
          </p:cNvSpPr>
          <p:nvPr>
            <p:ph type="ftr" sz="quarter" idx="11"/>
          </p:nvPr>
        </p:nvSpPr>
        <p:spPr/>
        <p:txBody>
          <a:bodyPr/>
          <a:lstStyle/>
          <a:p>
            <a:r>
              <a:rPr lang="de-DE"/>
              <a:t>Transparenz, Digitalisierung und Co.</a:t>
            </a:r>
          </a:p>
        </p:txBody>
      </p:sp>
      <p:sp>
        <p:nvSpPr>
          <p:cNvPr id="5" name="Foliennummernplatzhalter 4">
            <a:extLst>
              <a:ext uri="{FF2B5EF4-FFF2-40B4-BE49-F238E27FC236}">
                <a16:creationId xmlns:a16="http://schemas.microsoft.com/office/drawing/2014/main" id="{8ACA7AC7-0E62-F74C-B68C-130D9C8C4FB2}"/>
              </a:ext>
            </a:extLst>
          </p:cNvPr>
          <p:cNvSpPr>
            <a:spLocks noGrp="1"/>
          </p:cNvSpPr>
          <p:nvPr>
            <p:ph type="sldNum" sz="quarter" idx="12"/>
          </p:nvPr>
        </p:nvSpPr>
        <p:spPr/>
        <p:txBody>
          <a:bodyPr/>
          <a:lstStyle/>
          <a:p>
            <a:fld id="{BB5D5A41-9DD1-F24E-9E26-15668BB14167}" type="slidenum">
              <a:rPr lang="de-DE" smtClean="0"/>
              <a:pPr/>
              <a:t>‹Nr.›</a:t>
            </a:fld>
            <a:endParaRPr lang="de-DE"/>
          </a:p>
        </p:txBody>
      </p:sp>
      <p:sp>
        <p:nvSpPr>
          <p:cNvPr id="7" name="Bildplatzhalter 6">
            <a:extLst>
              <a:ext uri="{FF2B5EF4-FFF2-40B4-BE49-F238E27FC236}">
                <a16:creationId xmlns:a16="http://schemas.microsoft.com/office/drawing/2014/main" id="{103E6973-E0D7-164A-95CA-E0AB1D29DC2C}"/>
              </a:ext>
            </a:extLst>
          </p:cNvPr>
          <p:cNvSpPr>
            <a:spLocks noGrp="1"/>
          </p:cNvSpPr>
          <p:nvPr>
            <p:ph type="pic" sz="quarter" idx="13"/>
          </p:nvPr>
        </p:nvSpPr>
        <p:spPr>
          <a:xfrm>
            <a:off x="0" y="800100"/>
            <a:ext cx="12192000" cy="6057900"/>
          </a:xfrm>
        </p:spPr>
        <p:txBody>
          <a:bodyPr/>
          <a:lstStyle/>
          <a:p>
            <a:r>
              <a:rPr lang="de-DE"/>
              <a:t>Bild durch Klicken auf Symbol hinzufügen</a:t>
            </a:r>
          </a:p>
        </p:txBody>
      </p:sp>
    </p:spTree>
    <p:extLst>
      <p:ext uri="{BB962C8B-B14F-4D97-AF65-F5344CB8AC3E}">
        <p14:creationId xmlns:p14="http://schemas.microsoft.com/office/powerpoint/2010/main" val="16400204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ild mit Beschreibu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698D02-E2FA-DB4F-B58A-DB871C143A57}"/>
              </a:ext>
            </a:extLst>
          </p:cNvPr>
          <p:cNvSpPr>
            <a:spLocks noGrp="1"/>
          </p:cNvSpPr>
          <p:nvPr>
            <p:ph type="title" hasCustomPrompt="1"/>
          </p:nvPr>
        </p:nvSpPr>
        <p:spPr>
          <a:xfrm>
            <a:off x="839788" y="4806949"/>
            <a:ext cx="3932237" cy="841375"/>
          </a:xfrm>
        </p:spPr>
        <p:txBody>
          <a:bodyPr anchor="b">
            <a:noAutofit/>
          </a:bodyPr>
          <a:lstStyle>
            <a:lvl1pPr>
              <a:defRPr sz="2400" b="1">
                <a:solidFill>
                  <a:schemeClr val="accent1"/>
                </a:solidFill>
              </a:defRPr>
            </a:lvl1pPr>
          </a:lstStyle>
          <a:p>
            <a:r>
              <a:rPr lang="de-DE"/>
              <a:t>Bildunterschrift</a:t>
            </a:r>
            <a:br>
              <a:rPr lang="de-DE"/>
            </a:br>
            <a:r>
              <a:rPr lang="de-DE"/>
              <a:t>(falls überhaupt nötig)</a:t>
            </a:r>
          </a:p>
        </p:txBody>
      </p:sp>
      <p:sp>
        <p:nvSpPr>
          <p:cNvPr id="3" name="Bildplatzhalter 2">
            <a:extLst>
              <a:ext uri="{FF2B5EF4-FFF2-40B4-BE49-F238E27FC236}">
                <a16:creationId xmlns:a16="http://schemas.microsoft.com/office/drawing/2014/main" id="{C626A4AA-C686-FE40-9793-0DFD7714943A}"/>
              </a:ext>
            </a:extLst>
          </p:cNvPr>
          <p:cNvSpPr>
            <a:spLocks noGrp="1"/>
          </p:cNvSpPr>
          <p:nvPr>
            <p:ph type="pic" idx="1"/>
          </p:nvPr>
        </p:nvSpPr>
        <p:spPr>
          <a:xfrm>
            <a:off x="5183188" y="1160463"/>
            <a:ext cx="6169024" cy="53292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5AD67B07-D92F-E64A-8FF0-599BBF3B7FA8}"/>
              </a:ext>
            </a:extLst>
          </p:cNvPr>
          <p:cNvSpPr>
            <a:spLocks noGrp="1"/>
          </p:cNvSpPr>
          <p:nvPr>
            <p:ph type="body" sz="half" idx="2" hasCustomPrompt="1"/>
          </p:nvPr>
        </p:nvSpPr>
        <p:spPr>
          <a:xfrm>
            <a:off x="839788" y="5648325"/>
            <a:ext cx="3932237" cy="841375"/>
          </a:xfrm>
        </p:spPr>
        <p:txBody>
          <a:bodyPr>
            <a:noAutofit/>
          </a:bodyPr>
          <a:lstStyle>
            <a:lvl1pPr marL="0" indent="0">
              <a:lnSpc>
                <a:spcPct val="120000"/>
              </a:lnSpc>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Kurze Beschreibung von maximal drei Zeilen. Bitte präsentieren Sie und lesen Sie nicht ab.</a:t>
            </a:r>
          </a:p>
        </p:txBody>
      </p:sp>
      <p:sp>
        <p:nvSpPr>
          <p:cNvPr id="5" name="Datumsplatzhalter 4">
            <a:extLst>
              <a:ext uri="{FF2B5EF4-FFF2-40B4-BE49-F238E27FC236}">
                <a16:creationId xmlns:a16="http://schemas.microsoft.com/office/drawing/2014/main" id="{8F5A6D99-67F5-F749-8C6F-6685CC59CBE9}"/>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72D3CADC-F812-0B41-AD51-D7A1D01998E7}"/>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8A8B4F31-39B2-B644-89E8-E585D6AC8FA6}"/>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8" name="Textplatzhalter 9">
            <a:extLst>
              <a:ext uri="{FF2B5EF4-FFF2-40B4-BE49-F238E27FC236}">
                <a16:creationId xmlns:a16="http://schemas.microsoft.com/office/drawing/2014/main" id="{E0DFD17B-BDEB-A347-B754-95A2066B7D1C}"/>
              </a:ext>
            </a:extLst>
          </p:cNvPr>
          <p:cNvSpPr>
            <a:spLocks noGrp="1"/>
          </p:cNvSpPr>
          <p:nvPr>
            <p:ph type="body" sz="quarter" idx="13" hasCustomPrompt="1"/>
          </p:nvPr>
        </p:nvSpPr>
        <p:spPr>
          <a:xfrm>
            <a:off x="836613" y="6489700"/>
            <a:ext cx="10515600" cy="368300"/>
          </a:xfrm>
        </p:spPr>
        <p:txBody>
          <a:bodyPr/>
          <a:lstStyle>
            <a:lvl1pPr marL="0" indent="0" algn="r">
              <a:lnSpc>
                <a:spcPct val="100000"/>
              </a:lnSpc>
              <a:spcBef>
                <a:spcPts val="0"/>
              </a:spcBef>
              <a:buNone/>
              <a:defRPr sz="800">
                <a:solidFill>
                  <a:schemeClr val="accent2"/>
                </a:solidFill>
              </a:defRPr>
            </a:lvl1pPr>
          </a:lstStyle>
          <a:p>
            <a:pPr lvl="0"/>
            <a:r>
              <a:rPr lang="de-DE"/>
              <a:t>Quelle: </a:t>
            </a:r>
            <a:r>
              <a:rPr lang="de-DE" err="1"/>
              <a:t>Lorem</a:t>
            </a:r>
            <a:r>
              <a:rPr lang="de-DE"/>
              <a:t> </a:t>
            </a:r>
            <a:r>
              <a:rPr lang="de-DE" err="1"/>
              <a:t>Ipsum</a:t>
            </a:r>
            <a:r>
              <a:rPr lang="de-DE"/>
              <a:t>-Verlag</a:t>
            </a:r>
          </a:p>
          <a:p>
            <a:pPr lvl="0"/>
            <a:r>
              <a:rPr lang="de-DE"/>
              <a:t>Auch zweizeilig </a:t>
            </a:r>
          </a:p>
        </p:txBody>
      </p:sp>
    </p:spTree>
    <p:extLst>
      <p:ext uri="{BB962C8B-B14F-4D97-AF65-F5344CB8AC3E}">
        <p14:creationId xmlns:p14="http://schemas.microsoft.com/office/powerpoint/2010/main" val="40656392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93F51051-3199-A24B-B1CD-B7842F61354D}"/>
              </a:ext>
            </a:extLst>
          </p:cNvPr>
          <p:cNvSpPr>
            <a:spLocks noGrp="1"/>
          </p:cNvSpPr>
          <p:nvPr>
            <p:ph type="dt" sz="half" idx="10"/>
          </p:nvPr>
        </p:nvSpPr>
        <p:spPr/>
        <p:txBody>
          <a:bodyPr/>
          <a:lstStyle/>
          <a:p>
            <a:r>
              <a:rPr lang="de-DE"/>
              <a:t>17.06.2026</a:t>
            </a:r>
          </a:p>
        </p:txBody>
      </p:sp>
      <p:sp>
        <p:nvSpPr>
          <p:cNvPr id="4" name="Fußzeilenplatzhalter 3">
            <a:extLst>
              <a:ext uri="{FF2B5EF4-FFF2-40B4-BE49-F238E27FC236}">
                <a16:creationId xmlns:a16="http://schemas.microsoft.com/office/drawing/2014/main" id="{A82D0658-7EB3-BA4A-B744-F4C17799157A}"/>
              </a:ext>
            </a:extLst>
          </p:cNvPr>
          <p:cNvSpPr>
            <a:spLocks noGrp="1"/>
          </p:cNvSpPr>
          <p:nvPr>
            <p:ph type="ftr" sz="quarter" idx="11"/>
          </p:nvPr>
        </p:nvSpPr>
        <p:spPr/>
        <p:txBody>
          <a:bodyPr/>
          <a:lstStyle/>
          <a:p>
            <a:r>
              <a:rPr lang="de-DE"/>
              <a:t>Transparenz, Digitalisierung und Co.</a:t>
            </a:r>
          </a:p>
        </p:txBody>
      </p:sp>
      <p:sp>
        <p:nvSpPr>
          <p:cNvPr id="5" name="Foliennummernplatzhalter 4">
            <a:extLst>
              <a:ext uri="{FF2B5EF4-FFF2-40B4-BE49-F238E27FC236}">
                <a16:creationId xmlns:a16="http://schemas.microsoft.com/office/drawing/2014/main" id="{A86C46B3-3DFF-F649-BBB6-F69949E9AF3D}"/>
              </a:ext>
            </a:extLst>
          </p:cNvPr>
          <p:cNvSpPr>
            <a:spLocks noGrp="1"/>
          </p:cNvSpPr>
          <p:nvPr>
            <p:ph type="sldNum" sz="quarter" idx="12"/>
          </p:nvPr>
        </p:nvSpPr>
        <p:spPr/>
        <p:txBody>
          <a:bodyPr/>
          <a:lstStyle/>
          <a:p>
            <a:fld id="{BB5D5A41-9DD1-F24E-9E26-15668BB14167}" type="slidenum">
              <a:rPr lang="de-DE" smtClean="0"/>
              <a:pPr/>
              <a:t>‹Nr.›</a:t>
            </a:fld>
            <a:endParaRPr lang="de-DE"/>
          </a:p>
        </p:txBody>
      </p:sp>
      <p:sp>
        <p:nvSpPr>
          <p:cNvPr id="8" name="Tabellenplatzhalter 7">
            <a:extLst>
              <a:ext uri="{FF2B5EF4-FFF2-40B4-BE49-F238E27FC236}">
                <a16:creationId xmlns:a16="http://schemas.microsoft.com/office/drawing/2014/main" id="{2E7CF542-03D0-7441-AA03-6F2930D943F1}"/>
              </a:ext>
            </a:extLst>
          </p:cNvPr>
          <p:cNvSpPr>
            <a:spLocks noGrp="1"/>
          </p:cNvSpPr>
          <p:nvPr>
            <p:ph type="tbl" sz="quarter" idx="13"/>
          </p:nvPr>
        </p:nvSpPr>
        <p:spPr>
          <a:xfrm>
            <a:off x="839788" y="1160463"/>
            <a:ext cx="10512425" cy="5329237"/>
          </a:xfrm>
        </p:spPr>
        <p:txBody>
          <a:bodyPr/>
          <a:lstStyle/>
          <a:p>
            <a:r>
              <a:rPr lang="de-DE"/>
              <a:t>Tabelle durch Klicken auf Symbol hinzufügen</a:t>
            </a:r>
          </a:p>
        </p:txBody>
      </p:sp>
      <p:sp>
        <p:nvSpPr>
          <p:cNvPr id="6" name="Textplatzhalter 9">
            <a:extLst>
              <a:ext uri="{FF2B5EF4-FFF2-40B4-BE49-F238E27FC236}">
                <a16:creationId xmlns:a16="http://schemas.microsoft.com/office/drawing/2014/main" id="{1A037F56-82D0-174F-96A8-E82565C0749A}"/>
              </a:ext>
            </a:extLst>
          </p:cNvPr>
          <p:cNvSpPr>
            <a:spLocks noGrp="1"/>
          </p:cNvSpPr>
          <p:nvPr>
            <p:ph type="body" sz="quarter" idx="14" hasCustomPrompt="1"/>
          </p:nvPr>
        </p:nvSpPr>
        <p:spPr>
          <a:xfrm>
            <a:off x="836613" y="6489700"/>
            <a:ext cx="10515600" cy="368300"/>
          </a:xfrm>
        </p:spPr>
        <p:txBody>
          <a:bodyPr/>
          <a:lstStyle>
            <a:lvl1pPr marL="0" indent="0" algn="r">
              <a:lnSpc>
                <a:spcPct val="100000"/>
              </a:lnSpc>
              <a:spcBef>
                <a:spcPts val="0"/>
              </a:spcBef>
              <a:buNone/>
              <a:defRPr sz="800">
                <a:solidFill>
                  <a:schemeClr val="accent2"/>
                </a:solidFill>
              </a:defRPr>
            </a:lvl1pPr>
          </a:lstStyle>
          <a:p>
            <a:pPr lvl="0"/>
            <a:r>
              <a:rPr lang="de-DE"/>
              <a:t>Quelle: </a:t>
            </a:r>
            <a:r>
              <a:rPr lang="de-DE" err="1"/>
              <a:t>Lorem</a:t>
            </a:r>
            <a:r>
              <a:rPr lang="de-DE"/>
              <a:t> </a:t>
            </a:r>
            <a:r>
              <a:rPr lang="de-DE" err="1"/>
              <a:t>Ipsum</a:t>
            </a:r>
            <a:r>
              <a:rPr lang="de-DE"/>
              <a:t>-Verlag</a:t>
            </a:r>
          </a:p>
          <a:p>
            <a:pPr lvl="0"/>
            <a:r>
              <a:rPr lang="de-DE"/>
              <a:t>Auch zweizeilig </a:t>
            </a:r>
          </a:p>
        </p:txBody>
      </p:sp>
    </p:spTree>
    <p:extLst>
      <p:ext uri="{BB962C8B-B14F-4D97-AF65-F5344CB8AC3E}">
        <p14:creationId xmlns:p14="http://schemas.microsoft.com/office/powerpoint/2010/main" val="34141314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eiben Sie auf dem Laufenden">
    <p:spTree>
      <p:nvGrpSpPr>
        <p:cNvPr id="1" name=""/>
        <p:cNvGrpSpPr/>
        <p:nvPr/>
      </p:nvGrpSpPr>
      <p:grpSpPr>
        <a:xfrm>
          <a:off x="0" y="0"/>
          <a:ext cx="0" cy="0"/>
          <a:chOff x="0" y="0"/>
          <a:chExt cx="0" cy="0"/>
        </a:xfrm>
      </p:grpSpPr>
      <p:sp>
        <p:nvSpPr>
          <p:cNvPr id="5" name="Datumsplatzhalter 4">
            <a:extLst>
              <a:ext uri="{FF2B5EF4-FFF2-40B4-BE49-F238E27FC236}">
                <a16:creationId xmlns:a16="http://schemas.microsoft.com/office/drawing/2014/main" id="{822D1273-1E27-4B4E-B429-5FA8B70B5D6F}"/>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01B7F675-1AEA-1A42-9DD6-EBB786D080B1}"/>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159C913A-CBB1-FD4E-95BC-054DB8C085FA}"/>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2" name="Textfeld 1">
            <a:extLst>
              <a:ext uri="{FF2B5EF4-FFF2-40B4-BE49-F238E27FC236}">
                <a16:creationId xmlns:a16="http://schemas.microsoft.com/office/drawing/2014/main" id="{93E9C5A0-D080-A84E-A84A-37609E1DCDBD}"/>
              </a:ext>
            </a:extLst>
          </p:cNvPr>
          <p:cNvSpPr txBox="1"/>
          <p:nvPr userDrawn="1"/>
        </p:nvSpPr>
        <p:spPr>
          <a:xfrm>
            <a:off x="839789" y="1158828"/>
            <a:ext cx="6047044" cy="400110"/>
          </a:xfrm>
          <a:prstGeom prst="rect">
            <a:avLst/>
          </a:prstGeom>
          <a:noFill/>
        </p:spPr>
        <p:txBody>
          <a:bodyPr wrap="square" rtlCol="0">
            <a:spAutoFit/>
          </a:bodyPr>
          <a:lstStyle/>
          <a:p>
            <a:r>
              <a:rPr lang="de-DE" sz="2400" b="1">
                <a:solidFill>
                  <a:schemeClr val="accent1"/>
                </a:solidFill>
                <a:latin typeface="Montserrat" pitchFamily="2" charset="77"/>
              </a:rPr>
              <a:t>Bleiben Sie auf dem Laufenden</a:t>
            </a:r>
          </a:p>
        </p:txBody>
      </p:sp>
      <p:sp>
        <p:nvSpPr>
          <p:cNvPr id="4" name="Textfeld 3">
            <a:extLst>
              <a:ext uri="{FF2B5EF4-FFF2-40B4-BE49-F238E27FC236}">
                <a16:creationId xmlns:a16="http://schemas.microsoft.com/office/drawing/2014/main" id="{F21F5A99-5C55-CC42-8657-9BD75CDDC765}"/>
              </a:ext>
            </a:extLst>
          </p:cNvPr>
          <p:cNvSpPr txBox="1"/>
          <p:nvPr userDrawn="1"/>
        </p:nvSpPr>
        <p:spPr>
          <a:xfrm>
            <a:off x="3550508" y="1927654"/>
            <a:ext cx="4687330" cy="1077218"/>
          </a:xfrm>
          <a:prstGeom prst="rect">
            <a:avLst/>
          </a:prstGeom>
          <a:noFill/>
        </p:spPr>
        <p:txBody>
          <a:bodyPr wrap="square" rtlCol="0">
            <a:spAutoFit/>
          </a:bodyPr>
          <a:lstStyle/>
          <a:p>
            <a:r>
              <a:rPr lang="de-DE" sz="1600" b="1">
                <a:solidFill>
                  <a:schemeClr val="accent1"/>
                </a:solidFill>
                <a:latin typeface="Montserrat" pitchFamily="2" charset="77"/>
              </a:rPr>
              <a:t>Newsletter</a:t>
            </a:r>
            <a:br>
              <a:rPr lang="de-DE" sz="1600">
                <a:latin typeface="Montserrat" pitchFamily="2" charset="77"/>
              </a:rPr>
            </a:br>
            <a:r>
              <a:rPr lang="de-DE" sz="1600">
                <a:latin typeface="Montserrat" pitchFamily="2" charset="77"/>
              </a:rPr>
              <a:t>Info | Stiftung Umweltenergierecht</a:t>
            </a:r>
            <a:br>
              <a:rPr lang="de-DE" sz="1600">
                <a:latin typeface="Montserrat" pitchFamily="2" charset="77"/>
              </a:rPr>
            </a:br>
            <a:r>
              <a:rPr lang="de-DE" sz="1600">
                <a:latin typeface="Montserrat" pitchFamily="2" charset="77"/>
              </a:rPr>
              <a:t>informiert periodisch über die </a:t>
            </a:r>
            <a:br>
              <a:rPr lang="de-DE" sz="1600">
                <a:latin typeface="Montserrat" pitchFamily="2" charset="77"/>
              </a:rPr>
            </a:br>
            <a:r>
              <a:rPr lang="de-DE" sz="1600">
                <a:latin typeface="Montserrat" pitchFamily="2" charset="77"/>
              </a:rPr>
              <a:t>aktuellen Entwicklungen</a:t>
            </a:r>
          </a:p>
        </p:txBody>
      </p:sp>
      <p:sp>
        <p:nvSpPr>
          <p:cNvPr id="9" name="Textfeld 8">
            <a:extLst>
              <a:ext uri="{FF2B5EF4-FFF2-40B4-BE49-F238E27FC236}">
                <a16:creationId xmlns:a16="http://schemas.microsoft.com/office/drawing/2014/main" id="{44ACE052-2451-064C-971F-DDA703FC9EC3}"/>
              </a:ext>
            </a:extLst>
          </p:cNvPr>
          <p:cNvSpPr txBox="1"/>
          <p:nvPr userDrawn="1"/>
        </p:nvSpPr>
        <p:spPr>
          <a:xfrm>
            <a:off x="3550508" y="3725365"/>
            <a:ext cx="4687330" cy="830997"/>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b="1" kern="1200" noProof="0">
                <a:solidFill>
                  <a:schemeClr val="accent1"/>
                </a:solidFill>
                <a:latin typeface="Montserrat" pitchFamily="2" charset="77"/>
                <a:ea typeface="+mn-ea"/>
                <a:cs typeface="+mn-cs"/>
              </a:rPr>
              <a:t>Webseite</a:t>
            </a:r>
            <a:br>
              <a:rPr lang="de-DE" sz="1600">
                <a:latin typeface="Montserrat" pitchFamily="2" charset="77"/>
              </a:rPr>
            </a:br>
            <a:r>
              <a:rPr lang="de-DE" sz="1600" kern="1200">
                <a:solidFill>
                  <a:schemeClr val="tx1"/>
                </a:solidFill>
                <a:latin typeface="Montserrat" pitchFamily="2" charset="77"/>
                <a:ea typeface="+mn-ea"/>
                <a:cs typeface="+mn-cs"/>
                <a:hlinkClick r:id="rId2">
                  <a:extLst>
                    <a:ext uri="{A12FA001-AC4F-418D-AE19-62706E023703}">
                      <ahyp:hlinkClr xmlns:ahyp="http://schemas.microsoft.com/office/drawing/2018/hyperlinkcolor" val="tx"/>
                    </a:ext>
                  </a:extLst>
                </a:hlinkClick>
              </a:rPr>
              <a:t>www.umweltenergierecht.de</a:t>
            </a:r>
            <a:r>
              <a:rPr lang="de-DE" sz="1600" kern="1200">
                <a:solidFill>
                  <a:schemeClr val="tx1"/>
                </a:solidFill>
                <a:latin typeface="Montserrat" pitchFamily="2" charset="77"/>
                <a:ea typeface="+mn-ea"/>
                <a:cs typeface="+mn-cs"/>
              </a:rPr>
              <a:t> als </a:t>
            </a:r>
            <a:br>
              <a:rPr lang="de-DE" sz="1600" kern="1200">
                <a:solidFill>
                  <a:schemeClr val="tx1"/>
                </a:solidFill>
                <a:latin typeface="Montserrat" pitchFamily="2" charset="77"/>
                <a:ea typeface="+mn-ea"/>
                <a:cs typeface="+mn-cs"/>
              </a:rPr>
            </a:br>
            <a:r>
              <a:rPr lang="de-DE" sz="1600" kern="1200">
                <a:solidFill>
                  <a:schemeClr val="tx1"/>
                </a:solidFill>
                <a:latin typeface="Montserrat" pitchFamily="2" charset="77"/>
                <a:ea typeface="+mn-ea"/>
                <a:cs typeface="+mn-cs"/>
              </a:rPr>
              <a:t>Informationsportal</a:t>
            </a:r>
          </a:p>
        </p:txBody>
      </p:sp>
      <p:sp>
        <p:nvSpPr>
          <p:cNvPr id="10" name="Textfeld 9">
            <a:extLst>
              <a:ext uri="{FF2B5EF4-FFF2-40B4-BE49-F238E27FC236}">
                <a16:creationId xmlns:a16="http://schemas.microsoft.com/office/drawing/2014/main" id="{7AD07DAD-67E7-6B4C-B6AB-AED8BE37CF3E}"/>
              </a:ext>
            </a:extLst>
          </p:cNvPr>
          <p:cNvSpPr txBox="1"/>
          <p:nvPr userDrawn="1"/>
        </p:nvSpPr>
        <p:spPr>
          <a:xfrm>
            <a:off x="3550508" y="5246077"/>
            <a:ext cx="468733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kern="1200" noProof="0" err="1">
                <a:solidFill>
                  <a:schemeClr val="accent1"/>
                </a:solidFill>
                <a:latin typeface="Montserrat" pitchFamily="2" charset="77"/>
                <a:ea typeface="+mn-ea"/>
                <a:cs typeface="+mn-cs"/>
              </a:rPr>
              <a:t>Social</a:t>
            </a:r>
            <a:r>
              <a:rPr lang="de-DE" sz="1600" b="1" kern="1200" noProof="0">
                <a:solidFill>
                  <a:schemeClr val="accent1"/>
                </a:solidFill>
                <a:latin typeface="Montserrat" pitchFamily="2" charset="77"/>
                <a:ea typeface="+mn-ea"/>
                <a:cs typeface="+mn-cs"/>
              </a:rPr>
              <a:t> Media</a:t>
            </a:r>
            <a:br>
              <a:rPr lang="de-DE" sz="1600">
                <a:latin typeface="Montserrat" pitchFamily="2" charset="77"/>
              </a:rPr>
            </a:br>
            <a:r>
              <a:rPr kumimoji="0" lang="de-DE" sz="1600" b="0" i="0" u="none" strike="noStrike" kern="1200" cap="none" spc="0" normalizeH="0" baseline="0" noProof="0">
                <a:ln>
                  <a:noFill/>
                </a:ln>
                <a:solidFill>
                  <a:prstClr val="black"/>
                </a:solidFill>
                <a:effectLst/>
                <a:uLnTx/>
                <a:uFillTx/>
                <a:latin typeface="Montserrat" pitchFamily="2" charset="77"/>
                <a:ea typeface="+mn-ea"/>
                <a:cs typeface="+mn-cs"/>
              </a:rPr>
              <a:t>aktuelle Informationen auf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a:ln>
                  <a:noFill/>
                </a:ln>
                <a:solidFill>
                  <a:prstClr val="black"/>
                </a:solidFill>
                <a:effectLst/>
                <a:uLnTx/>
                <a:uFillTx/>
                <a:latin typeface="Montserrat" pitchFamily="2" charset="77"/>
                <a:ea typeface="+mn-ea"/>
                <a:cs typeface="+mn-cs"/>
              </a:rPr>
              <a:t>X und LinkedIn</a:t>
            </a:r>
          </a:p>
        </p:txBody>
      </p:sp>
      <p:pic>
        <p:nvPicPr>
          <p:cNvPr id="11" name="Grafik 10">
            <a:extLst>
              <a:ext uri="{FF2B5EF4-FFF2-40B4-BE49-F238E27FC236}">
                <a16:creationId xmlns:a16="http://schemas.microsoft.com/office/drawing/2014/main" id="{2BB5F2B9-F08E-544D-A14C-F474DCE6ADA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715368" y="2074840"/>
            <a:ext cx="1397060" cy="959315"/>
          </a:xfrm>
          <a:prstGeom prst="rect">
            <a:avLst/>
          </a:prstGeom>
        </p:spPr>
      </p:pic>
      <p:pic>
        <p:nvPicPr>
          <p:cNvPr id="12" name="Grafik 11">
            <a:extLst>
              <a:ext uri="{FF2B5EF4-FFF2-40B4-BE49-F238E27FC236}">
                <a16:creationId xmlns:a16="http://schemas.microsoft.com/office/drawing/2014/main" id="{1562D7C3-9C8E-734E-8D60-21D7E0F70845}"/>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838727" y="5341804"/>
            <a:ext cx="1336399" cy="858380"/>
          </a:xfrm>
          <a:prstGeom prst="rect">
            <a:avLst/>
          </a:prstGeom>
        </p:spPr>
      </p:pic>
      <p:pic>
        <p:nvPicPr>
          <p:cNvPr id="13" name="Grafik 12">
            <a:extLst>
              <a:ext uri="{FF2B5EF4-FFF2-40B4-BE49-F238E27FC236}">
                <a16:creationId xmlns:a16="http://schemas.microsoft.com/office/drawing/2014/main" id="{0E521F28-1751-D742-BFE9-FAB133145BF5}"/>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866718" y="3864749"/>
            <a:ext cx="1354713" cy="767671"/>
          </a:xfrm>
          <a:prstGeom prst="rect">
            <a:avLst/>
          </a:prstGeom>
        </p:spPr>
      </p:pic>
      <p:pic>
        <p:nvPicPr>
          <p:cNvPr id="16" name="Grafik 15" descr="Ein Bild, das Text, draußen, Natur, Frühling enthält.&#10;&#10;Automatisch generierte Beschreibung">
            <a:extLst>
              <a:ext uri="{FF2B5EF4-FFF2-40B4-BE49-F238E27FC236}">
                <a16:creationId xmlns:a16="http://schemas.microsoft.com/office/drawing/2014/main" id="{950C3CE8-A5FB-3A46-8BAC-715032D9F5D8}"/>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436318" y="1160463"/>
            <a:ext cx="3363823" cy="4754305"/>
          </a:xfrm>
          <a:prstGeom prst="rect">
            <a:avLst/>
          </a:prstGeom>
        </p:spPr>
      </p:pic>
    </p:spTree>
    <p:extLst>
      <p:ext uri="{BB962C8B-B14F-4D97-AF65-F5344CB8AC3E}">
        <p14:creationId xmlns:p14="http://schemas.microsoft.com/office/powerpoint/2010/main" val="171896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alt mit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04ADE5-C1E0-6441-9B9B-147550F200FC}"/>
              </a:ext>
            </a:extLst>
          </p:cNvPr>
          <p:cNvSpPr>
            <a:spLocks noGrp="1"/>
          </p:cNvSpPr>
          <p:nvPr>
            <p:ph type="title"/>
          </p:nvPr>
        </p:nvSpPr>
        <p:spPr>
          <a:xfrm>
            <a:off x="838200" y="1160462"/>
            <a:ext cx="10515600" cy="776756"/>
          </a:xfrm>
        </p:spPr>
        <p:txBody>
          <a:bodyPr anchor="t">
            <a:noAutofit/>
          </a:bodyPr>
          <a:lstStyle>
            <a:lvl1pPr>
              <a:defRPr sz="2400" b="1">
                <a:solidFill>
                  <a:schemeClr val="accent1"/>
                </a:solidFill>
              </a:defRPr>
            </a:lvl1pPr>
          </a:lstStyle>
          <a:p>
            <a:r>
              <a:rPr lang="de-DE"/>
              <a:t>Mastertitelformat bearbeiten</a:t>
            </a:r>
          </a:p>
        </p:txBody>
      </p:sp>
      <p:sp>
        <p:nvSpPr>
          <p:cNvPr id="3" name="Inhaltsplatzhalter 2">
            <a:extLst>
              <a:ext uri="{FF2B5EF4-FFF2-40B4-BE49-F238E27FC236}">
                <a16:creationId xmlns:a16="http://schemas.microsoft.com/office/drawing/2014/main" id="{8BCD7C9C-742B-CC4A-9381-EA9D5579B5F6}"/>
              </a:ext>
            </a:extLst>
          </p:cNvPr>
          <p:cNvSpPr>
            <a:spLocks noGrp="1"/>
          </p:cNvSpPr>
          <p:nvPr>
            <p:ph idx="1"/>
          </p:nvPr>
        </p:nvSpPr>
        <p:spPr>
          <a:xfrm>
            <a:off x="838200" y="1937218"/>
            <a:ext cx="10515600" cy="4552482"/>
          </a:xfrm>
        </p:spPr>
        <p:txBody>
          <a:bodyPr>
            <a:noAutofit/>
          </a:bodyPr>
          <a:lstStyle>
            <a:lvl1pPr marL="355600" indent="-355600">
              <a:tabLst/>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2058F60-A21D-BD45-A67A-F1F69C3A6141}"/>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D7D720CC-42F3-FC46-B2D9-6DB8717BF5B5}"/>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3C0E15E2-0944-1146-9EFD-6F57E38BB39E}"/>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10" name="Textplatzhalter 9">
            <a:extLst>
              <a:ext uri="{FF2B5EF4-FFF2-40B4-BE49-F238E27FC236}">
                <a16:creationId xmlns:a16="http://schemas.microsoft.com/office/drawing/2014/main" id="{8DCCD738-6790-204A-AD7D-952754BB1E50}"/>
              </a:ext>
            </a:extLst>
          </p:cNvPr>
          <p:cNvSpPr>
            <a:spLocks noGrp="1"/>
          </p:cNvSpPr>
          <p:nvPr>
            <p:ph type="body" sz="quarter" idx="13" hasCustomPrompt="1"/>
          </p:nvPr>
        </p:nvSpPr>
        <p:spPr>
          <a:xfrm>
            <a:off x="836613" y="6489700"/>
            <a:ext cx="10515600" cy="368300"/>
          </a:xfrm>
        </p:spPr>
        <p:txBody>
          <a:bodyPr/>
          <a:lstStyle>
            <a:lvl1pPr marL="0" indent="0" algn="r">
              <a:lnSpc>
                <a:spcPct val="100000"/>
              </a:lnSpc>
              <a:spcBef>
                <a:spcPts val="0"/>
              </a:spcBef>
              <a:buNone/>
              <a:defRPr sz="800">
                <a:solidFill>
                  <a:schemeClr val="accent2"/>
                </a:solidFill>
              </a:defRPr>
            </a:lvl1pPr>
          </a:lstStyle>
          <a:p>
            <a:pPr lvl="0"/>
            <a:r>
              <a:rPr lang="de-DE"/>
              <a:t>Quelle: </a:t>
            </a:r>
            <a:r>
              <a:rPr lang="de-DE" err="1"/>
              <a:t>Lorem</a:t>
            </a:r>
            <a:r>
              <a:rPr lang="de-DE"/>
              <a:t> </a:t>
            </a:r>
            <a:r>
              <a:rPr lang="de-DE" err="1"/>
              <a:t>Ipsum</a:t>
            </a:r>
            <a:r>
              <a:rPr lang="de-DE"/>
              <a:t>-Verlag</a:t>
            </a:r>
          </a:p>
          <a:p>
            <a:pPr lvl="0"/>
            <a:r>
              <a:rPr lang="de-DE"/>
              <a:t>Auch zweizeilig </a:t>
            </a:r>
          </a:p>
        </p:txBody>
      </p:sp>
    </p:spTree>
    <p:extLst>
      <p:ext uri="{BB962C8B-B14F-4D97-AF65-F5344CB8AC3E}">
        <p14:creationId xmlns:p14="http://schemas.microsoft.com/office/powerpoint/2010/main" val="17779817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Unterstützen Sie unsere Forschung">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0EDF8521-02EA-A247-A1C1-273AA84149DD}"/>
              </a:ext>
            </a:extLst>
          </p:cNvPr>
          <p:cNvSpPr>
            <a:spLocks noGrp="1"/>
          </p:cNvSpPr>
          <p:nvPr>
            <p:ph type="dt" sz="half" idx="10"/>
          </p:nvPr>
        </p:nvSpPr>
        <p:spPr/>
        <p:txBody>
          <a:bodyPr/>
          <a:lstStyle/>
          <a:p>
            <a:r>
              <a:rPr lang="de-DE"/>
              <a:t>17.06.2026</a:t>
            </a:r>
          </a:p>
        </p:txBody>
      </p:sp>
      <p:sp>
        <p:nvSpPr>
          <p:cNvPr id="4" name="Fußzeilenplatzhalter 3">
            <a:extLst>
              <a:ext uri="{FF2B5EF4-FFF2-40B4-BE49-F238E27FC236}">
                <a16:creationId xmlns:a16="http://schemas.microsoft.com/office/drawing/2014/main" id="{A7823989-F766-714D-9334-253670EFD5BC}"/>
              </a:ext>
            </a:extLst>
          </p:cNvPr>
          <p:cNvSpPr>
            <a:spLocks noGrp="1"/>
          </p:cNvSpPr>
          <p:nvPr>
            <p:ph type="ftr" sz="quarter" idx="11"/>
          </p:nvPr>
        </p:nvSpPr>
        <p:spPr/>
        <p:txBody>
          <a:bodyPr/>
          <a:lstStyle/>
          <a:p>
            <a:r>
              <a:rPr lang="de-DE"/>
              <a:t>Transparenz, Digitalisierung und Co.</a:t>
            </a:r>
          </a:p>
        </p:txBody>
      </p:sp>
      <p:sp>
        <p:nvSpPr>
          <p:cNvPr id="5" name="Foliennummernplatzhalter 4">
            <a:extLst>
              <a:ext uri="{FF2B5EF4-FFF2-40B4-BE49-F238E27FC236}">
                <a16:creationId xmlns:a16="http://schemas.microsoft.com/office/drawing/2014/main" id="{75753ADD-B4C1-284A-968E-3154F6254F5F}"/>
              </a:ext>
            </a:extLst>
          </p:cNvPr>
          <p:cNvSpPr>
            <a:spLocks noGrp="1"/>
          </p:cNvSpPr>
          <p:nvPr>
            <p:ph type="sldNum" sz="quarter" idx="12"/>
          </p:nvPr>
        </p:nvSpPr>
        <p:spPr/>
        <p:txBody>
          <a:bodyPr/>
          <a:lstStyle/>
          <a:p>
            <a:fld id="{BB5D5A41-9DD1-F24E-9E26-15668BB14167}" type="slidenum">
              <a:rPr lang="de-DE" smtClean="0"/>
              <a:pPr/>
              <a:t>‹Nr.›</a:t>
            </a:fld>
            <a:endParaRPr lang="de-DE"/>
          </a:p>
        </p:txBody>
      </p:sp>
      <p:sp>
        <p:nvSpPr>
          <p:cNvPr id="9" name="Rechteck 8">
            <a:extLst>
              <a:ext uri="{FF2B5EF4-FFF2-40B4-BE49-F238E27FC236}">
                <a16:creationId xmlns:a16="http://schemas.microsoft.com/office/drawing/2014/main" id="{83B3455A-3C63-6245-B428-0F84726FEE7E}"/>
              </a:ext>
            </a:extLst>
          </p:cNvPr>
          <p:cNvSpPr/>
          <p:nvPr userDrawn="1"/>
        </p:nvSpPr>
        <p:spPr>
          <a:xfrm>
            <a:off x="836484" y="1160463"/>
            <a:ext cx="6832944" cy="400110"/>
          </a:xfrm>
          <a:prstGeom prst="rect">
            <a:avLst/>
          </a:prstGeom>
        </p:spPr>
        <p:txBody>
          <a:bodyPr wrap="square">
            <a:spAutoFit/>
          </a:bodyPr>
          <a:lstStyle/>
          <a:p>
            <a:r>
              <a:rPr lang="de-DE" sz="2400" b="1">
                <a:solidFill>
                  <a:schemeClr val="accent1"/>
                </a:solidFill>
                <a:latin typeface="Montserrat" pitchFamily="2" charset="77"/>
              </a:rPr>
              <a:t>Unterstützen Sie unsere Forschung</a:t>
            </a:r>
          </a:p>
        </p:txBody>
      </p:sp>
      <p:sp>
        <p:nvSpPr>
          <p:cNvPr id="10" name="Textfeld 9">
            <a:extLst>
              <a:ext uri="{FF2B5EF4-FFF2-40B4-BE49-F238E27FC236}">
                <a16:creationId xmlns:a16="http://schemas.microsoft.com/office/drawing/2014/main" id="{73B6721D-7BF1-304B-ABFE-930F3C756D40}"/>
              </a:ext>
            </a:extLst>
          </p:cNvPr>
          <p:cNvSpPr txBox="1"/>
          <p:nvPr userDrawn="1"/>
        </p:nvSpPr>
        <p:spPr>
          <a:xfrm>
            <a:off x="4893276" y="2215464"/>
            <a:ext cx="6458934" cy="1569660"/>
          </a:xfrm>
          <a:prstGeom prst="rect">
            <a:avLst/>
          </a:prstGeom>
          <a:noFill/>
        </p:spPr>
        <p:txBody>
          <a:bodyPr wrap="square" rtlCol="0">
            <a:spAutoFit/>
          </a:bodyPr>
          <a:lstStyle/>
          <a:p>
            <a:r>
              <a:rPr lang="de-DE" sz="1600" b="1">
                <a:solidFill>
                  <a:schemeClr val="accent1"/>
                </a:solidFill>
                <a:latin typeface="Montserrat" pitchFamily="2" charset="77"/>
              </a:rPr>
              <a:t>Forschung fördern und gemeinsam mehr bewirken</a:t>
            </a:r>
            <a:br>
              <a:rPr lang="de-DE" sz="1600">
                <a:latin typeface="Montserrat" pitchFamily="2" charset="77"/>
              </a:rPr>
            </a:br>
            <a:r>
              <a:rPr lang="de-DE" sz="1600">
                <a:latin typeface="Montserrat" pitchFamily="2" charset="77"/>
              </a:rPr>
              <a:t>Mit Ihrer Spende unterstützen Sie zweckgebunden die Forschung der Stiftung Umweltenergierecht über die Grundfinanzierung hinaus und leisten damit einen wichtigen Beitrag für das zukünftige Recht der Erneuerbaren Energien und eine nachhaltige Energieversorgung.</a:t>
            </a:r>
          </a:p>
        </p:txBody>
      </p:sp>
      <p:sp>
        <p:nvSpPr>
          <p:cNvPr id="11" name="Textfeld 10">
            <a:extLst>
              <a:ext uri="{FF2B5EF4-FFF2-40B4-BE49-F238E27FC236}">
                <a16:creationId xmlns:a16="http://schemas.microsoft.com/office/drawing/2014/main" id="{6D2E4B1B-C582-E640-A596-9E3D74DB5499}"/>
              </a:ext>
            </a:extLst>
          </p:cNvPr>
          <p:cNvSpPr txBox="1"/>
          <p:nvPr userDrawn="1"/>
        </p:nvSpPr>
        <p:spPr>
          <a:xfrm>
            <a:off x="4893276" y="3937083"/>
            <a:ext cx="6458934" cy="1569660"/>
          </a:xfrm>
          <a:prstGeom prst="rect">
            <a:avLst/>
          </a:prstGeom>
          <a:noFill/>
        </p:spPr>
        <p:txBody>
          <a:bodyPr wrap="square" rtlCol="0">
            <a:spAutoFit/>
          </a:bodyPr>
          <a:lstStyle/>
          <a:p>
            <a:r>
              <a:rPr lang="de-DE" sz="1600" b="1">
                <a:solidFill>
                  <a:schemeClr val="accent1"/>
                </a:solidFill>
                <a:latin typeface="Montserrat" pitchFamily="2" charset="77"/>
              </a:rPr>
              <a:t>Kontakt</a:t>
            </a:r>
            <a:br>
              <a:rPr lang="de-DE" sz="1600">
                <a:latin typeface="Montserrat" pitchFamily="2" charset="77"/>
              </a:rPr>
            </a:br>
            <a:r>
              <a:rPr lang="de-DE" sz="1600">
                <a:latin typeface="Montserrat" pitchFamily="2" charset="77"/>
              </a:rPr>
              <a:t>Christiane Mitsch</a:t>
            </a:r>
          </a:p>
          <a:p>
            <a:r>
              <a:rPr lang="de-DE" sz="1600">
                <a:latin typeface="Montserrat" pitchFamily="2" charset="77"/>
              </a:rPr>
              <a:t>Leitung Fundraising und Stakeholdermanagement</a:t>
            </a:r>
          </a:p>
          <a:p>
            <a:r>
              <a:rPr lang="de-DE" sz="1600">
                <a:latin typeface="Montserrat" pitchFamily="2" charset="77"/>
              </a:rPr>
              <a:t>T: +49 1520 7435953</a:t>
            </a:r>
          </a:p>
          <a:p>
            <a:r>
              <a:rPr lang="de-DE" sz="1600">
                <a:latin typeface="Montserrat" pitchFamily="2" charset="77"/>
              </a:rPr>
              <a:t>M: mitsch@stiftung-umweltenergierecht.de</a:t>
            </a:r>
          </a:p>
          <a:p>
            <a:endParaRPr lang="de-DE" sz="1600">
              <a:latin typeface="Montserrat" pitchFamily="2" charset="77"/>
            </a:endParaRPr>
          </a:p>
        </p:txBody>
      </p:sp>
      <p:sp>
        <p:nvSpPr>
          <p:cNvPr id="12" name="Textfeld 11">
            <a:extLst>
              <a:ext uri="{FF2B5EF4-FFF2-40B4-BE49-F238E27FC236}">
                <a16:creationId xmlns:a16="http://schemas.microsoft.com/office/drawing/2014/main" id="{B95D95C6-01CD-D24C-AB0D-88C319A59B85}"/>
              </a:ext>
            </a:extLst>
          </p:cNvPr>
          <p:cNvSpPr txBox="1"/>
          <p:nvPr userDrawn="1"/>
        </p:nvSpPr>
        <p:spPr>
          <a:xfrm>
            <a:off x="4893276" y="5412482"/>
            <a:ext cx="6458934" cy="1077218"/>
          </a:xfrm>
          <a:prstGeom prst="rect">
            <a:avLst/>
          </a:prstGeom>
          <a:noFill/>
        </p:spPr>
        <p:txBody>
          <a:bodyPr wrap="square" rtlCol="0">
            <a:spAutoFit/>
          </a:bodyPr>
          <a:lstStyle/>
          <a:p>
            <a:r>
              <a:rPr lang="de-DE" sz="1600" b="1">
                <a:solidFill>
                  <a:schemeClr val="accent1"/>
                </a:solidFill>
                <a:latin typeface="Montserrat" pitchFamily="2" charset="77"/>
              </a:rPr>
              <a:t>Spendenkonto</a:t>
            </a:r>
            <a:br>
              <a:rPr lang="de-DE" sz="1600">
                <a:latin typeface="Montserrat" pitchFamily="2" charset="77"/>
              </a:rPr>
            </a:br>
            <a:r>
              <a:rPr lang="de-DE" sz="1600">
                <a:latin typeface="Montserrat" pitchFamily="2" charset="77"/>
              </a:rPr>
              <a:t>Sparkasse Mainfranken</a:t>
            </a:r>
          </a:p>
          <a:p>
            <a:r>
              <a:rPr lang="de-DE" sz="1600">
                <a:latin typeface="Montserrat" pitchFamily="2" charset="77"/>
              </a:rPr>
              <a:t>IBAN: DE16 7905 0000 0046 7431 83</a:t>
            </a:r>
          </a:p>
          <a:p>
            <a:r>
              <a:rPr lang="de-DE" sz="1600">
                <a:latin typeface="Montserrat" pitchFamily="2" charset="77"/>
              </a:rPr>
              <a:t>BIC: BYLADEM1SWU</a:t>
            </a:r>
          </a:p>
        </p:txBody>
      </p:sp>
      <p:pic>
        <p:nvPicPr>
          <p:cNvPr id="13" name="Grafik 12">
            <a:extLst>
              <a:ext uri="{FF2B5EF4-FFF2-40B4-BE49-F238E27FC236}">
                <a16:creationId xmlns:a16="http://schemas.microsoft.com/office/drawing/2014/main" id="{C595311B-6224-0B4E-BDA6-DFA8190CC61D}"/>
              </a:ext>
            </a:extLst>
          </p:cNvPr>
          <p:cNvPicPr>
            <a:picLocks noChangeAspect="1"/>
          </p:cNvPicPr>
          <p:nvPr userDrawn="1"/>
        </p:nvPicPr>
        <p:blipFill>
          <a:blip r:embed="rId2"/>
          <a:srcRect/>
          <a:stretch/>
        </p:blipFill>
        <p:spPr>
          <a:xfrm>
            <a:off x="836483" y="2329232"/>
            <a:ext cx="3624147" cy="4059046"/>
          </a:xfrm>
          <a:prstGeom prst="rect">
            <a:avLst/>
          </a:prstGeom>
        </p:spPr>
      </p:pic>
    </p:spTree>
    <p:extLst>
      <p:ext uri="{BB962C8B-B14F-4D97-AF65-F5344CB8AC3E}">
        <p14:creationId xmlns:p14="http://schemas.microsoft.com/office/powerpoint/2010/main" val="37833585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chlussfolie für eine*n Referent*in">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EE911ABF-FE81-CB45-B21D-FC7CE60D441D}"/>
              </a:ext>
            </a:extLst>
          </p:cNvPr>
          <p:cNvSpPr/>
          <p:nvPr userDrawn="1"/>
        </p:nvSpPr>
        <p:spPr>
          <a:xfrm>
            <a:off x="0" y="0"/>
            <a:ext cx="12192000" cy="46543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1" name="Grafik 10">
            <a:extLst>
              <a:ext uri="{FF2B5EF4-FFF2-40B4-BE49-F238E27FC236}">
                <a16:creationId xmlns:a16="http://schemas.microsoft.com/office/drawing/2014/main" id="{FAEB988E-2FE1-A046-B604-A24022B4E49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483600" y="0"/>
            <a:ext cx="3708400" cy="1795024"/>
          </a:xfrm>
          <a:prstGeom prst="rect">
            <a:avLst/>
          </a:prstGeom>
        </p:spPr>
      </p:pic>
      <p:sp>
        <p:nvSpPr>
          <p:cNvPr id="13" name="Freihandform 12">
            <a:extLst>
              <a:ext uri="{FF2B5EF4-FFF2-40B4-BE49-F238E27FC236}">
                <a16:creationId xmlns:a16="http://schemas.microsoft.com/office/drawing/2014/main" id="{EC1FB5E3-775C-F548-9030-2E95D670283F}"/>
              </a:ext>
            </a:extLst>
          </p:cNvPr>
          <p:cNvSpPr/>
          <p:nvPr userDrawn="1"/>
        </p:nvSpPr>
        <p:spPr>
          <a:xfrm>
            <a:off x="839788" y="1178012"/>
            <a:ext cx="10512424" cy="5049794"/>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45300" h="4977636">
                <a:moveTo>
                  <a:pt x="10945300" y="0"/>
                </a:moveTo>
                <a:lnTo>
                  <a:pt x="0" y="0"/>
                </a:lnTo>
                <a:lnTo>
                  <a:pt x="0" y="4977636"/>
                </a:lnTo>
                <a:lnTo>
                  <a:pt x="10938425" y="4977636"/>
                </a:lnTo>
              </a:path>
            </a:pathLst>
          </a:cu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8C49854B-0A35-624B-AE74-8A58FE02A26A}"/>
              </a:ext>
            </a:extLst>
          </p:cNvPr>
          <p:cNvSpPr/>
          <p:nvPr userDrawn="1"/>
        </p:nvSpPr>
        <p:spPr>
          <a:xfrm>
            <a:off x="1274359" y="4850794"/>
            <a:ext cx="6640170" cy="1246495"/>
          </a:xfrm>
          <a:prstGeom prst="rect">
            <a:avLst/>
          </a:prstGeom>
        </p:spPr>
        <p:txBody>
          <a:bodyPr wrap="square">
            <a:spAutoFit/>
          </a:bodyPr>
          <a:lstStyle/>
          <a:p>
            <a:pPr marL="1023938" indent="-1016000">
              <a:spcBef>
                <a:spcPts val="600"/>
              </a:spcBef>
              <a:tabLst/>
              <a:defRPr/>
            </a:pPr>
            <a:r>
              <a:rPr lang="de-DE" sz="1000" b="1" err="1">
                <a:solidFill>
                  <a:schemeClr val="accent2"/>
                </a:solidFill>
                <a:latin typeface="Montserrat" pitchFamily="2" charset="77"/>
              </a:rPr>
              <a:t>www.stiftung-umweltenergierecht.de</a:t>
            </a:r>
            <a:endParaRPr lang="de-DE" sz="1000" b="1">
              <a:solidFill>
                <a:schemeClr val="accent2"/>
              </a:solidFill>
              <a:latin typeface="Montserrat" pitchFamily="2" charset="77"/>
            </a:endParaRPr>
          </a:p>
          <a:p>
            <a:pPr marL="1023938" indent="-1016000">
              <a:spcBef>
                <a:spcPts val="600"/>
              </a:spcBef>
              <a:tabLst/>
              <a:defRPr/>
            </a:pPr>
            <a:r>
              <a:rPr lang="de-DE" sz="1000">
                <a:solidFill>
                  <a:schemeClr val="accent2"/>
                </a:solidFill>
                <a:latin typeface="Montserrat" pitchFamily="2" charset="77"/>
              </a:rPr>
              <a:t>Unterstützen Sie unsere Arbeit durch </a:t>
            </a:r>
            <a:r>
              <a:rPr lang="de-DE" sz="1000" err="1">
                <a:solidFill>
                  <a:schemeClr val="accent2"/>
                </a:solidFill>
                <a:latin typeface="Montserrat" pitchFamily="2" charset="77"/>
              </a:rPr>
              <a:t>Zustiftungen</a:t>
            </a:r>
            <a:r>
              <a:rPr lang="de-DE" sz="1000">
                <a:solidFill>
                  <a:schemeClr val="accent2"/>
                </a:solidFill>
                <a:latin typeface="Montserrat" pitchFamily="2" charset="77"/>
              </a:rPr>
              <a:t> und Spenden für laufende Forschungsaufgaben.</a:t>
            </a:r>
          </a:p>
          <a:p>
            <a:pPr marL="1023938" indent="-1016000">
              <a:spcBef>
                <a:spcPts val="600"/>
              </a:spcBef>
              <a:tabLst/>
              <a:defRPr/>
            </a:pPr>
            <a:r>
              <a:rPr lang="de-DE" sz="1000" b="1">
                <a:solidFill>
                  <a:schemeClr val="accent2"/>
                </a:solidFill>
                <a:latin typeface="Montserrat" pitchFamily="2" charset="77"/>
              </a:rPr>
              <a:t>Spenden</a:t>
            </a:r>
            <a:r>
              <a:rPr lang="de-DE" sz="1000">
                <a:solidFill>
                  <a:schemeClr val="accent2"/>
                </a:solidFill>
                <a:latin typeface="Montserrat" pitchFamily="2" charset="77"/>
              </a:rPr>
              <a:t>:	BIC BYLADEM1SWU (Sparkasse Mainfranken Würzburg)</a:t>
            </a:r>
            <a:br>
              <a:rPr lang="de-DE" sz="1000">
                <a:solidFill>
                  <a:schemeClr val="accent2"/>
                </a:solidFill>
                <a:latin typeface="Montserrat" pitchFamily="2" charset="77"/>
              </a:rPr>
            </a:br>
            <a:r>
              <a:rPr lang="de-DE" sz="1000">
                <a:solidFill>
                  <a:schemeClr val="accent2"/>
                </a:solidFill>
                <a:latin typeface="Montserrat" pitchFamily="2" charset="77"/>
              </a:rPr>
              <a:t>IBAN DE16790500000046743183</a:t>
            </a:r>
          </a:p>
          <a:p>
            <a:pPr marL="1023938" indent="-1016000">
              <a:spcBef>
                <a:spcPts val="600"/>
              </a:spcBef>
              <a:tabLst/>
              <a:defRPr/>
            </a:pPr>
            <a:r>
              <a:rPr lang="de-DE" sz="1000" b="1" err="1">
                <a:solidFill>
                  <a:schemeClr val="accent2"/>
                </a:solidFill>
                <a:latin typeface="Montserrat" pitchFamily="2" charset="77"/>
              </a:rPr>
              <a:t>Zustiftungen</a:t>
            </a:r>
            <a:r>
              <a:rPr lang="de-DE" sz="1000">
                <a:solidFill>
                  <a:schemeClr val="accent2"/>
                </a:solidFill>
                <a:latin typeface="Montserrat" pitchFamily="2" charset="77"/>
              </a:rPr>
              <a:t>:	BIC BYLADEM1SWU (Sparkasse Mainfranken Würzburg)</a:t>
            </a:r>
            <a:br>
              <a:rPr lang="de-DE" sz="1000">
                <a:solidFill>
                  <a:schemeClr val="accent2"/>
                </a:solidFill>
                <a:latin typeface="Montserrat" pitchFamily="2" charset="77"/>
              </a:rPr>
            </a:br>
            <a:r>
              <a:rPr lang="de-DE" sz="1000">
                <a:solidFill>
                  <a:schemeClr val="accent2"/>
                </a:solidFill>
                <a:latin typeface="Montserrat" pitchFamily="2" charset="77"/>
              </a:rPr>
              <a:t>IBAN DE83790500000046745469</a:t>
            </a:r>
          </a:p>
        </p:txBody>
      </p:sp>
      <p:sp>
        <p:nvSpPr>
          <p:cNvPr id="15" name="Freihandform 14">
            <a:extLst>
              <a:ext uri="{FF2B5EF4-FFF2-40B4-BE49-F238E27FC236}">
                <a16:creationId xmlns:a16="http://schemas.microsoft.com/office/drawing/2014/main" id="{02A75650-1A2D-884D-B288-15AB97A3031E}"/>
              </a:ext>
            </a:extLst>
          </p:cNvPr>
          <p:cNvSpPr/>
          <p:nvPr userDrawn="1"/>
        </p:nvSpPr>
        <p:spPr>
          <a:xfrm>
            <a:off x="839788" y="4654378"/>
            <a:ext cx="11461138" cy="1639329"/>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0 w 10938493"/>
              <a:gd name="connsiteY0" fmla="*/ 0 h 5581140"/>
              <a:gd name="connsiteX1" fmla="*/ 68 w 10938493"/>
              <a:gd name="connsiteY1" fmla="*/ 60350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768096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87782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4471416 h 5581140"/>
              <a:gd name="connsiteX2" fmla="*/ 68 w 10938493"/>
              <a:gd name="connsiteY2" fmla="*/ 5581140 h 5581140"/>
              <a:gd name="connsiteX3" fmla="*/ 10938493 w 10938493"/>
              <a:gd name="connsiteY3" fmla="*/ 5581140 h 5581140"/>
              <a:gd name="connsiteX0" fmla="*/ 0 w 10938493"/>
              <a:gd name="connsiteY0" fmla="*/ 0 h 1356612"/>
              <a:gd name="connsiteX1" fmla="*/ 68 w 10938493"/>
              <a:gd name="connsiteY1" fmla="*/ 246888 h 1356612"/>
              <a:gd name="connsiteX2" fmla="*/ 68 w 10938493"/>
              <a:gd name="connsiteY2" fmla="*/ 1356612 h 1356612"/>
              <a:gd name="connsiteX3" fmla="*/ 10938493 w 10938493"/>
              <a:gd name="connsiteY3" fmla="*/ 1356612 h 1356612"/>
              <a:gd name="connsiteX0" fmla="*/ 0 w 10938493"/>
              <a:gd name="connsiteY0" fmla="*/ 0 h 1356612"/>
              <a:gd name="connsiteX1" fmla="*/ 68 w 10938493"/>
              <a:gd name="connsiteY1" fmla="*/ 667512 h 1356612"/>
              <a:gd name="connsiteX2" fmla="*/ 68 w 10938493"/>
              <a:gd name="connsiteY2" fmla="*/ 1356612 h 1356612"/>
              <a:gd name="connsiteX3" fmla="*/ 10938493 w 10938493"/>
              <a:gd name="connsiteY3" fmla="*/ 1356612 h 1356612"/>
              <a:gd name="connsiteX0" fmla="*/ 0 w 10938493"/>
              <a:gd name="connsiteY0" fmla="*/ 0 h 1292604"/>
              <a:gd name="connsiteX1" fmla="*/ 68 w 10938493"/>
              <a:gd name="connsiteY1" fmla="*/ 603504 h 1292604"/>
              <a:gd name="connsiteX2" fmla="*/ 68 w 10938493"/>
              <a:gd name="connsiteY2" fmla="*/ 1292604 h 1292604"/>
              <a:gd name="connsiteX3" fmla="*/ 10938493 w 10938493"/>
              <a:gd name="connsiteY3" fmla="*/ 1292604 h 1292604"/>
              <a:gd name="connsiteX0" fmla="*/ 0 w 10938493"/>
              <a:gd name="connsiteY0" fmla="*/ 0 h 1324449"/>
              <a:gd name="connsiteX1" fmla="*/ 68 w 10938493"/>
              <a:gd name="connsiteY1" fmla="*/ 635349 h 1324449"/>
              <a:gd name="connsiteX2" fmla="*/ 68 w 10938493"/>
              <a:gd name="connsiteY2" fmla="*/ 1324449 h 1324449"/>
              <a:gd name="connsiteX3" fmla="*/ 10938493 w 10938493"/>
              <a:gd name="connsiteY3" fmla="*/ 1324449 h 1324449"/>
              <a:gd name="connsiteX0" fmla="*/ 0 w 11894082"/>
              <a:gd name="connsiteY0" fmla="*/ 0 h 1324449"/>
              <a:gd name="connsiteX1" fmla="*/ 68 w 11894082"/>
              <a:gd name="connsiteY1" fmla="*/ 635349 h 1324449"/>
              <a:gd name="connsiteX2" fmla="*/ 68 w 11894082"/>
              <a:gd name="connsiteY2" fmla="*/ 1324449 h 1324449"/>
              <a:gd name="connsiteX3" fmla="*/ 11894082 w 11894082"/>
              <a:gd name="connsiteY3" fmla="*/ 1324449 h 1324449"/>
            </a:gdLst>
            <a:ahLst/>
            <a:cxnLst>
              <a:cxn ang="0">
                <a:pos x="connsiteX0" y="connsiteY0"/>
              </a:cxn>
              <a:cxn ang="0">
                <a:pos x="connsiteX1" y="connsiteY1"/>
              </a:cxn>
              <a:cxn ang="0">
                <a:pos x="connsiteX2" y="connsiteY2"/>
              </a:cxn>
              <a:cxn ang="0">
                <a:pos x="connsiteX3" y="connsiteY3"/>
              </a:cxn>
            </a:cxnLst>
            <a:rect l="l" t="t" r="r" b="b"/>
            <a:pathLst>
              <a:path w="11894082" h="1324449">
                <a:moveTo>
                  <a:pt x="0" y="0"/>
                </a:moveTo>
                <a:cubicBezTo>
                  <a:pt x="23" y="201168"/>
                  <a:pt x="45" y="434181"/>
                  <a:pt x="68" y="635349"/>
                </a:cubicBezTo>
                <a:lnTo>
                  <a:pt x="68" y="1324449"/>
                </a:lnTo>
                <a:lnTo>
                  <a:pt x="11894082" y="1324449"/>
                </a:lnTo>
              </a:path>
            </a:pathLst>
          </a:custGeom>
          <a:no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DA1EC288-428C-8C47-98EA-59E590C401E8}"/>
              </a:ext>
            </a:extLst>
          </p:cNvPr>
          <p:cNvSpPr/>
          <p:nvPr userDrawn="1"/>
        </p:nvSpPr>
        <p:spPr>
          <a:xfrm>
            <a:off x="1291602" y="4246862"/>
            <a:ext cx="3854732" cy="276999"/>
          </a:xfrm>
          <a:prstGeom prst="rect">
            <a:avLst/>
          </a:prstGeom>
        </p:spPr>
        <p:txBody>
          <a:bodyPr wrap="square">
            <a:spAutoFit/>
          </a:bodyPr>
          <a:lstStyle/>
          <a:p>
            <a:pPr marL="1023938" indent="-1016000">
              <a:lnSpc>
                <a:spcPct val="100000"/>
              </a:lnSpc>
              <a:spcBef>
                <a:spcPts val="1000"/>
              </a:spcBef>
              <a:tabLst/>
              <a:defRPr/>
            </a:pPr>
            <a:r>
              <a:rPr lang="de-DE" sz="1200" b="0">
                <a:solidFill>
                  <a:schemeClr val="bg1"/>
                </a:solidFill>
                <a:latin typeface="Montserrat" pitchFamily="2" charset="77"/>
              </a:rPr>
              <a:t>Friedrich-Ebert-Ring 9 | 97072 Würzburg</a:t>
            </a:r>
          </a:p>
        </p:txBody>
      </p:sp>
      <p:sp>
        <p:nvSpPr>
          <p:cNvPr id="19" name="Textplatzhalter 5">
            <a:extLst>
              <a:ext uri="{FF2B5EF4-FFF2-40B4-BE49-F238E27FC236}">
                <a16:creationId xmlns:a16="http://schemas.microsoft.com/office/drawing/2014/main" id="{08C0827B-73DC-3149-9810-408074C356CE}"/>
              </a:ext>
            </a:extLst>
          </p:cNvPr>
          <p:cNvSpPr>
            <a:spLocks noGrp="1"/>
          </p:cNvSpPr>
          <p:nvPr>
            <p:ph type="body" sz="quarter" idx="10" hasCustomPrompt="1"/>
          </p:nvPr>
        </p:nvSpPr>
        <p:spPr>
          <a:xfrm>
            <a:off x="1291602" y="1483200"/>
            <a:ext cx="2867025" cy="661720"/>
          </a:xfrm>
        </p:spPr>
        <p:txBody>
          <a:bodyPr/>
          <a:lstStyle>
            <a:lvl1pPr marL="0" indent="0">
              <a:lnSpc>
                <a:spcPct val="100000"/>
              </a:lnSpc>
              <a:spcBef>
                <a:spcPts val="0"/>
              </a:spcBef>
              <a:buNone/>
              <a:defRPr sz="200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de-DE"/>
              <a:t>Vorname Nachname</a:t>
            </a:r>
          </a:p>
          <a:p>
            <a:pPr lvl="0"/>
            <a:r>
              <a:rPr lang="de-DE"/>
              <a:t>Funktion</a:t>
            </a:r>
          </a:p>
        </p:txBody>
      </p:sp>
      <p:sp>
        <p:nvSpPr>
          <p:cNvPr id="20" name="Textplatzhalter 22">
            <a:extLst>
              <a:ext uri="{FF2B5EF4-FFF2-40B4-BE49-F238E27FC236}">
                <a16:creationId xmlns:a16="http://schemas.microsoft.com/office/drawing/2014/main" id="{5710E3A9-FB83-F143-BE0D-B2F3108B76CA}"/>
              </a:ext>
            </a:extLst>
          </p:cNvPr>
          <p:cNvSpPr>
            <a:spLocks noGrp="1"/>
          </p:cNvSpPr>
          <p:nvPr>
            <p:ph type="body" sz="quarter" idx="11" hasCustomPrompt="1"/>
          </p:nvPr>
        </p:nvSpPr>
        <p:spPr>
          <a:xfrm>
            <a:off x="1291603" y="2992310"/>
            <a:ext cx="5314938" cy="1254551"/>
          </a:xfrm>
        </p:spPr>
        <p:txBody>
          <a:bodyPr/>
          <a:lstStyle>
            <a:lvl1pPr marL="400050" indent="-400050" algn="l">
              <a:lnSpc>
                <a:spcPct val="100000"/>
              </a:lnSpc>
              <a:buNone/>
              <a:tabLst/>
              <a:defRPr sz="1200">
                <a:solidFill>
                  <a:schemeClr val="bg1"/>
                </a:solidFill>
              </a:defRPr>
            </a:lvl1pPr>
            <a:lvl2pPr marL="457200" indent="0" algn="l">
              <a:buNone/>
              <a:defRPr sz="1200">
                <a:solidFill>
                  <a:schemeClr val="bg1"/>
                </a:solidFill>
              </a:defRPr>
            </a:lvl2pPr>
            <a:lvl3pPr marL="914400" indent="0" algn="l">
              <a:buNone/>
              <a:defRPr sz="1200">
                <a:solidFill>
                  <a:schemeClr val="bg1"/>
                </a:solidFill>
              </a:defRPr>
            </a:lvl3pPr>
            <a:lvl4pPr marL="1371600" indent="0" algn="l">
              <a:buNone/>
              <a:defRPr sz="1200">
                <a:solidFill>
                  <a:schemeClr val="bg1"/>
                </a:solidFill>
              </a:defRPr>
            </a:lvl4pPr>
            <a:lvl5pPr marL="1828800" indent="0" algn="l">
              <a:buNone/>
              <a:defRPr sz="1200">
                <a:solidFill>
                  <a:schemeClr val="bg1"/>
                </a:solidFill>
              </a:defRPr>
            </a:lvl5pPr>
          </a:lstStyle>
          <a:p>
            <a:pPr lvl="0"/>
            <a:r>
              <a:rPr lang="de-DE"/>
              <a:t>#</a:t>
            </a:r>
            <a:r>
              <a:rPr lang="de-DE" err="1"/>
              <a:t>nachname@stiftung-umweltenergierecht.de</a:t>
            </a:r>
            <a:endParaRPr lang="de-DE"/>
          </a:p>
          <a:p>
            <a:pPr lvl="0"/>
            <a:r>
              <a:rPr lang="de-DE"/>
              <a:t>Tel:	+49-931-79 40 77-## </a:t>
            </a:r>
          </a:p>
          <a:p>
            <a:pPr lvl="0"/>
            <a:r>
              <a:rPr lang="de-DE"/>
              <a:t>Fax:	+49-931-79 40 77-29</a:t>
            </a:r>
          </a:p>
          <a:p>
            <a:pPr lvl="0"/>
            <a:r>
              <a:rPr lang="de-DE"/>
              <a:t>Twitter: </a:t>
            </a:r>
          </a:p>
        </p:txBody>
      </p:sp>
    </p:spTree>
    <p:extLst>
      <p:ext uri="{BB962C8B-B14F-4D97-AF65-F5344CB8AC3E}">
        <p14:creationId xmlns:p14="http://schemas.microsoft.com/office/powerpoint/2010/main" val="14319459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7E91B611-1CE1-144A-AC65-C4DB6DF9A14A}"/>
              </a:ext>
            </a:extLst>
          </p:cNvPr>
          <p:cNvSpPr/>
          <p:nvPr userDrawn="1"/>
        </p:nvSpPr>
        <p:spPr>
          <a:xfrm>
            <a:off x="0" y="-3079"/>
            <a:ext cx="12192000" cy="51875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CF2D5E41-8390-5845-91E5-1A48F528C44C}"/>
              </a:ext>
            </a:extLst>
          </p:cNvPr>
          <p:cNvSpPr>
            <a:spLocks noGrp="1"/>
          </p:cNvSpPr>
          <p:nvPr>
            <p:ph type="ctrTitle"/>
          </p:nvPr>
        </p:nvSpPr>
        <p:spPr>
          <a:xfrm>
            <a:off x="1004047" y="1855000"/>
            <a:ext cx="8976436" cy="2387600"/>
          </a:xfrm>
        </p:spPr>
        <p:txBody>
          <a:bodyPr anchor="b">
            <a:noAutofit/>
          </a:bodyPr>
          <a:lstStyle>
            <a:lvl1pPr algn="l">
              <a:defRPr sz="4800">
                <a:solidFill>
                  <a:schemeClr val="accent2"/>
                </a:solidFill>
              </a:defRPr>
            </a:lvl1pPr>
          </a:lstStyle>
          <a:p>
            <a:r>
              <a:rPr lang="de-DE"/>
              <a:t>Mastertitelformat bearbeiten</a:t>
            </a:r>
          </a:p>
        </p:txBody>
      </p:sp>
      <p:sp>
        <p:nvSpPr>
          <p:cNvPr id="3" name="Untertitel 2">
            <a:extLst>
              <a:ext uri="{FF2B5EF4-FFF2-40B4-BE49-F238E27FC236}">
                <a16:creationId xmlns:a16="http://schemas.microsoft.com/office/drawing/2014/main" id="{3405D381-F7BE-CA4A-BF4A-EFA4ACC6E752}"/>
              </a:ext>
            </a:extLst>
          </p:cNvPr>
          <p:cNvSpPr>
            <a:spLocks noGrp="1"/>
          </p:cNvSpPr>
          <p:nvPr>
            <p:ph type="subTitle" idx="1"/>
          </p:nvPr>
        </p:nvSpPr>
        <p:spPr>
          <a:xfrm>
            <a:off x="1004047" y="4257299"/>
            <a:ext cx="8976436" cy="642960"/>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pic>
        <p:nvPicPr>
          <p:cNvPr id="7" name="Grafik 6">
            <a:extLst>
              <a:ext uri="{FF2B5EF4-FFF2-40B4-BE49-F238E27FC236}">
                <a16:creationId xmlns:a16="http://schemas.microsoft.com/office/drawing/2014/main" id="{331125A1-B486-0148-A8BC-C64D08CE424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483600" y="0"/>
            <a:ext cx="3708400" cy="1795024"/>
          </a:xfrm>
          <a:prstGeom prst="rect">
            <a:avLst/>
          </a:prstGeom>
        </p:spPr>
      </p:pic>
      <p:sp>
        <p:nvSpPr>
          <p:cNvPr id="16" name="Freihandform 15">
            <a:extLst>
              <a:ext uri="{FF2B5EF4-FFF2-40B4-BE49-F238E27FC236}">
                <a16:creationId xmlns:a16="http://schemas.microsoft.com/office/drawing/2014/main" id="{B371B618-77DD-244E-A471-ED42881DE467}"/>
              </a:ext>
            </a:extLst>
          </p:cNvPr>
          <p:cNvSpPr/>
          <p:nvPr userDrawn="1"/>
        </p:nvSpPr>
        <p:spPr>
          <a:xfrm>
            <a:off x="609599" y="1178011"/>
            <a:ext cx="10972802" cy="5329355"/>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45300" h="4977636">
                <a:moveTo>
                  <a:pt x="10945300" y="0"/>
                </a:moveTo>
                <a:lnTo>
                  <a:pt x="0" y="0"/>
                </a:lnTo>
                <a:lnTo>
                  <a:pt x="0" y="4977636"/>
                </a:lnTo>
                <a:lnTo>
                  <a:pt x="10938425" y="4977636"/>
                </a:lnTo>
              </a:path>
            </a:pathLst>
          </a:cu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Freihandform 19">
            <a:extLst>
              <a:ext uri="{FF2B5EF4-FFF2-40B4-BE49-F238E27FC236}">
                <a16:creationId xmlns:a16="http://schemas.microsoft.com/office/drawing/2014/main" id="{E5AA6A26-EFE4-0E48-B275-B7F8DCD14F02}"/>
              </a:ext>
            </a:extLst>
          </p:cNvPr>
          <p:cNvSpPr/>
          <p:nvPr userDrawn="1"/>
        </p:nvSpPr>
        <p:spPr>
          <a:xfrm>
            <a:off x="609599" y="5182916"/>
            <a:ext cx="11691328" cy="1074449"/>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0 w 10938493"/>
              <a:gd name="connsiteY0" fmla="*/ 0 h 5581140"/>
              <a:gd name="connsiteX1" fmla="*/ 68 w 10938493"/>
              <a:gd name="connsiteY1" fmla="*/ 60350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768096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87782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4471416 h 5581140"/>
              <a:gd name="connsiteX2" fmla="*/ 68 w 10938493"/>
              <a:gd name="connsiteY2" fmla="*/ 5581140 h 5581140"/>
              <a:gd name="connsiteX3" fmla="*/ 10938493 w 10938493"/>
              <a:gd name="connsiteY3" fmla="*/ 5581140 h 5581140"/>
              <a:gd name="connsiteX0" fmla="*/ 0 w 10938493"/>
              <a:gd name="connsiteY0" fmla="*/ 0 h 1356612"/>
              <a:gd name="connsiteX1" fmla="*/ 68 w 10938493"/>
              <a:gd name="connsiteY1" fmla="*/ 246888 h 1356612"/>
              <a:gd name="connsiteX2" fmla="*/ 68 w 10938493"/>
              <a:gd name="connsiteY2" fmla="*/ 1356612 h 1356612"/>
              <a:gd name="connsiteX3" fmla="*/ 10938493 w 10938493"/>
              <a:gd name="connsiteY3" fmla="*/ 1356612 h 1356612"/>
              <a:gd name="connsiteX0" fmla="*/ 0 w 10938493"/>
              <a:gd name="connsiteY0" fmla="*/ 0 h 1356612"/>
              <a:gd name="connsiteX1" fmla="*/ 68 w 10938493"/>
              <a:gd name="connsiteY1" fmla="*/ 667512 h 1356612"/>
              <a:gd name="connsiteX2" fmla="*/ 68 w 10938493"/>
              <a:gd name="connsiteY2" fmla="*/ 1356612 h 1356612"/>
              <a:gd name="connsiteX3" fmla="*/ 10938493 w 10938493"/>
              <a:gd name="connsiteY3" fmla="*/ 1356612 h 1356612"/>
              <a:gd name="connsiteX0" fmla="*/ 0 w 10938493"/>
              <a:gd name="connsiteY0" fmla="*/ 0 h 1292604"/>
              <a:gd name="connsiteX1" fmla="*/ 68 w 10938493"/>
              <a:gd name="connsiteY1" fmla="*/ 603504 h 1292604"/>
              <a:gd name="connsiteX2" fmla="*/ 68 w 10938493"/>
              <a:gd name="connsiteY2" fmla="*/ 1292604 h 1292604"/>
              <a:gd name="connsiteX3" fmla="*/ 10938493 w 10938493"/>
              <a:gd name="connsiteY3" fmla="*/ 1292604 h 1292604"/>
              <a:gd name="connsiteX0" fmla="*/ 0 w 10938493"/>
              <a:gd name="connsiteY0" fmla="*/ 0 h 1324449"/>
              <a:gd name="connsiteX1" fmla="*/ 68 w 10938493"/>
              <a:gd name="connsiteY1" fmla="*/ 635349 h 1324449"/>
              <a:gd name="connsiteX2" fmla="*/ 68 w 10938493"/>
              <a:gd name="connsiteY2" fmla="*/ 1324449 h 1324449"/>
              <a:gd name="connsiteX3" fmla="*/ 10938493 w 10938493"/>
              <a:gd name="connsiteY3" fmla="*/ 1324449 h 1324449"/>
              <a:gd name="connsiteX0" fmla="*/ 0 w 11894082"/>
              <a:gd name="connsiteY0" fmla="*/ 0 h 1324449"/>
              <a:gd name="connsiteX1" fmla="*/ 68 w 11894082"/>
              <a:gd name="connsiteY1" fmla="*/ 635349 h 1324449"/>
              <a:gd name="connsiteX2" fmla="*/ 68 w 11894082"/>
              <a:gd name="connsiteY2" fmla="*/ 1324449 h 1324449"/>
              <a:gd name="connsiteX3" fmla="*/ 11894082 w 11894082"/>
              <a:gd name="connsiteY3" fmla="*/ 1324449 h 1324449"/>
            </a:gdLst>
            <a:ahLst/>
            <a:cxnLst>
              <a:cxn ang="0">
                <a:pos x="connsiteX0" y="connsiteY0"/>
              </a:cxn>
              <a:cxn ang="0">
                <a:pos x="connsiteX1" y="connsiteY1"/>
              </a:cxn>
              <a:cxn ang="0">
                <a:pos x="connsiteX2" y="connsiteY2"/>
              </a:cxn>
              <a:cxn ang="0">
                <a:pos x="connsiteX3" y="connsiteY3"/>
              </a:cxn>
            </a:cxnLst>
            <a:rect l="l" t="t" r="r" b="b"/>
            <a:pathLst>
              <a:path w="11894082" h="1324449">
                <a:moveTo>
                  <a:pt x="0" y="0"/>
                </a:moveTo>
                <a:cubicBezTo>
                  <a:pt x="23" y="201168"/>
                  <a:pt x="45" y="434181"/>
                  <a:pt x="68" y="635349"/>
                </a:cubicBezTo>
                <a:lnTo>
                  <a:pt x="68" y="1324449"/>
                </a:lnTo>
                <a:lnTo>
                  <a:pt x="11894082" y="1324449"/>
                </a:lnTo>
              </a:path>
            </a:pathLst>
          </a:custGeom>
          <a:noFill/>
          <a:ln w="444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Datumsplatzhalter 3">
            <a:extLst>
              <a:ext uri="{FF2B5EF4-FFF2-40B4-BE49-F238E27FC236}">
                <a16:creationId xmlns:a16="http://schemas.microsoft.com/office/drawing/2014/main" id="{9F7FBF76-A59E-6148-8CA5-710D0F37EC6B}"/>
              </a:ext>
            </a:extLst>
          </p:cNvPr>
          <p:cNvSpPr>
            <a:spLocks noGrp="1"/>
          </p:cNvSpPr>
          <p:nvPr>
            <p:ph type="dt" sz="half" idx="2"/>
          </p:nvPr>
        </p:nvSpPr>
        <p:spPr>
          <a:xfrm>
            <a:off x="1019980" y="5789507"/>
            <a:ext cx="3181640" cy="288763"/>
          </a:xfrm>
          <a:prstGeom prst="rect">
            <a:avLst/>
          </a:prstGeom>
        </p:spPr>
        <p:txBody>
          <a:bodyPr vert="horz" lIns="91440" tIns="45720" rIns="91440" bIns="45720" rtlCol="0" anchor="b"/>
          <a:lstStyle>
            <a:lvl1pPr algn="l">
              <a:defRPr sz="1200">
                <a:solidFill>
                  <a:srgbClr val="002758"/>
                </a:solidFill>
                <a:latin typeface="Montserrat" pitchFamily="2" charset="77"/>
              </a:defRPr>
            </a:lvl1pPr>
          </a:lstStyle>
          <a:p>
            <a:r>
              <a:rPr lang="de-DE"/>
              <a:t>17.06.2026</a:t>
            </a:r>
          </a:p>
        </p:txBody>
      </p:sp>
      <p:sp>
        <p:nvSpPr>
          <p:cNvPr id="12" name="Textplatzhalter 12">
            <a:extLst>
              <a:ext uri="{FF2B5EF4-FFF2-40B4-BE49-F238E27FC236}">
                <a16:creationId xmlns:a16="http://schemas.microsoft.com/office/drawing/2014/main" id="{D73726C8-B953-3A43-B08A-19496309C0B4}"/>
              </a:ext>
            </a:extLst>
          </p:cNvPr>
          <p:cNvSpPr>
            <a:spLocks noGrp="1"/>
          </p:cNvSpPr>
          <p:nvPr>
            <p:ph type="body" sz="quarter" idx="10" hasCustomPrompt="1"/>
          </p:nvPr>
        </p:nvSpPr>
        <p:spPr>
          <a:xfrm>
            <a:off x="1019980" y="5580577"/>
            <a:ext cx="4986671" cy="288763"/>
          </a:xfrm>
        </p:spPr>
        <p:txBody>
          <a:bodyPr anchor="ctr">
            <a:noAutofit/>
          </a:bodyPr>
          <a:lstStyle>
            <a:lvl1pPr marL="0" indent="0">
              <a:buFontTx/>
              <a:buNone/>
              <a:defRPr sz="1200">
                <a:solidFill>
                  <a:schemeClr val="accent2"/>
                </a:solidFill>
              </a:defRPr>
            </a:lvl1pPr>
            <a:lvl2pPr marL="457200" indent="0">
              <a:buFontTx/>
              <a:buNone/>
              <a:defRPr sz="1000">
                <a:solidFill>
                  <a:schemeClr val="accent2"/>
                </a:solidFill>
              </a:defRPr>
            </a:lvl2pPr>
            <a:lvl3pPr marL="914400" indent="0">
              <a:buFontTx/>
              <a:buNone/>
              <a:defRPr sz="1000">
                <a:solidFill>
                  <a:schemeClr val="accent2"/>
                </a:solidFill>
              </a:defRPr>
            </a:lvl3pPr>
            <a:lvl4pPr marL="1371600" indent="0">
              <a:buFontTx/>
              <a:buNone/>
              <a:defRPr sz="1000">
                <a:solidFill>
                  <a:schemeClr val="accent2"/>
                </a:solidFill>
              </a:defRPr>
            </a:lvl4pPr>
          </a:lstStyle>
          <a:p>
            <a:pPr lvl="0"/>
            <a:r>
              <a:rPr lang="de-DE"/>
              <a:t>#Vorname, #Nachname</a:t>
            </a:r>
          </a:p>
        </p:txBody>
      </p:sp>
      <p:sp>
        <p:nvSpPr>
          <p:cNvPr id="10" name="Textplatzhalter 12">
            <a:extLst>
              <a:ext uri="{FF2B5EF4-FFF2-40B4-BE49-F238E27FC236}">
                <a16:creationId xmlns:a16="http://schemas.microsoft.com/office/drawing/2014/main" id="{22F8206E-0AF4-FD49-978C-6F620EFFF0DD}"/>
              </a:ext>
            </a:extLst>
          </p:cNvPr>
          <p:cNvSpPr>
            <a:spLocks noGrp="1"/>
          </p:cNvSpPr>
          <p:nvPr>
            <p:ph type="body" sz="quarter" idx="11" hasCustomPrompt="1"/>
          </p:nvPr>
        </p:nvSpPr>
        <p:spPr>
          <a:xfrm>
            <a:off x="1019980" y="5353806"/>
            <a:ext cx="4986671" cy="288763"/>
          </a:xfrm>
        </p:spPr>
        <p:txBody>
          <a:bodyPr anchor="ctr">
            <a:noAutofit/>
          </a:bodyPr>
          <a:lstStyle>
            <a:lvl1pPr marL="0" indent="0">
              <a:buFontTx/>
              <a:buNone/>
              <a:defRPr sz="1200">
                <a:solidFill>
                  <a:schemeClr val="accent2"/>
                </a:solidFill>
              </a:defRPr>
            </a:lvl1pPr>
            <a:lvl2pPr marL="457200" indent="0">
              <a:buFontTx/>
              <a:buNone/>
              <a:defRPr sz="1000">
                <a:solidFill>
                  <a:schemeClr val="accent2"/>
                </a:solidFill>
              </a:defRPr>
            </a:lvl2pPr>
            <a:lvl3pPr marL="914400" indent="0">
              <a:buFontTx/>
              <a:buNone/>
              <a:defRPr sz="1000">
                <a:solidFill>
                  <a:schemeClr val="accent2"/>
                </a:solidFill>
              </a:defRPr>
            </a:lvl3pPr>
            <a:lvl4pPr marL="1371600" indent="0">
              <a:buFontTx/>
              <a:buNone/>
              <a:defRPr sz="1000">
                <a:solidFill>
                  <a:schemeClr val="accent2"/>
                </a:solidFill>
              </a:defRPr>
            </a:lvl4pPr>
          </a:lstStyle>
          <a:p>
            <a:pPr lvl="0"/>
            <a:r>
              <a:rPr lang="de-DE" err="1"/>
              <a:t>Veranstaltangsformat</a:t>
            </a:r>
            <a:endParaRPr lang="de-DE"/>
          </a:p>
        </p:txBody>
      </p:sp>
    </p:spTree>
    <p:extLst>
      <p:ext uri="{BB962C8B-B14F-4D97-AF65-F5344CB8AC3E}">
        <p14:creationId xmlns:p14="http://schemas.microsoft.com/office/powerpoint/2010/main" val="35634667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396470F0-EAC2-6646-9887-38C4B61F2D01}"/>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7" name="Datumsplatzhalter 4">
            <a:extLst>
              <a:ext uri="{FF2B5EF4-FFF2-40B4-BE49-F238E27FC236}">
                <a16:creationId xmlns:a16="http://schemas.microsoft.com/office/drawing/2014/main" id="{59CEB14F-7896-1B42-BB5D-F90457FF321D}"/>
              </a:ext>
            </a:extLst>
          </p:cNvPr>
          <p:cNvSpPr>
            <a:spLocks noGrp="1"/>
          </p:cNvSpPr>
          <p:nvPr>
            <p:ph type="dt" sz="half" idx="10"/>
          </p:nvPr>
        </p:nvSpPr>
        <p:spPr>
          <a:xfrm>
            <a:off x="1460474" y="226629"/>
            <a:ext cx="769471" cy="272549"/>
          </a:xfrm>
        </p:spPr>
        <p:txBody>
          <a:bodyPr/>
          <a:lstStyle/>
          <a:p>
            <a:r>
              <a:rPr lang="de-DE"/>
              <a:t>17.06.2026</a:t>
            </a:r>
          </a:p>
        </p:txBody>
      </p:sp>
      <p:sp>
        <p:nvSpPr>
          <p:cNvPr id="8" name="Fußzeilenplatzhalter 5">
            <a:extLst>
              <a:ext uri="{FF2B5EF4-FFF2-40B4-BE49-F238E27FC236}">
                <a16:creationId xmlns:a16="http://schemas.microsoft.com/office/drawing/2014/main" id="{A52095C8-C823-904B-9DF7-96893F756219}"/>
              </a:ext>
            </a:extLst>
          </p:cNvPr>
          <p:cNvSpPr>
            <a:spLocks noGrp="1"/>
          </p:cNvSpPr>
          <p:nvPr>
            <p:ph type="ftr" sz="quarter" idx="11"/>
          </p:nvPr>
        </p:nvSpPr>
        <p:spPr>
          <a:xfrm>
            <a:off x="2413898" y="226629"/>
            <a:ext cx="5359333" cy="272549"/>
          </a:xfrm>
        </p:spPr>
        <p:txBody>
          <a:bodyPr/>
          <a:lstStyle/>
          <a:p>
            <a:r>
              <a:rPr lang="de-DE"/>
              <a:t>Transparenz, Digitalisierung und Co.</a:t>
            </a:r>
          </a:p>
        </p:txBody>
      </p:sp>
      <p:sp>
        <p:nvSpPr>
          <p:cNvPr id="9" name="Freihandform 8">
            <a:extLst>
              <a:ext uri="{FF2B5EF4-FFF2-40B4-BE49-F238E27FC236}">
                <a16:creationId xmlns:a16="http://schemas.microsoft.com/office/drawing/2014/main" id="{95303564-E09A-0F4E-9A71-2457A6BE02C9}"/>
              </a:ext>
            </a:extLst>
          </p:cNvPr>
          <p:cNvSpPr/>
          <p:nvPr userDrawn="1"/>
        </p:nvSpPr>
        <p:spPr>
          <a:xfrm>
            <a:off x="406910" y="572400"/>
            <a:ext cx="11981939" cy="5939041"/>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10438171 w 10938425"/>
              <a:gd name="connsiteY0" fmla="*/ 0 h 4977636"/>
              <a:gd name="connsiteX1" fmla="*/ 0 w 10938425"/>
              <a:gd name="connsiteY1" fmla="*/ 0 h 4977636"/>
              <a:gd name="connsiteX2" fmla="*/ 0 w 10938425"/>
              <a:gd name="connsiteY2" fmla="*/ 4977636 h 4977636"/>
              <a:gd name="connsiteX3" fmla="*/ 10938425 w 10938425"/>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38425" h="4977636">
                <a:moveTo>
                  <a:pt x="10438171" y="0"/>
                </a:moveTo>
                <a:lnTo>
                  <a:pt x="0" y="0"/>
                </a:lnTo>
                <a:lnTo>
                  <a:pt x="0" y="4977636"/>
                </a:lnTo>
                <a:lnTo>
                  <a:pt x="10938425" y="4977636"/>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50CBBA61-E7AA-614F-81AE-B549F415049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055526" y="-107094"/>
            <a:ext cx="2136473" cy="1034144"/>
          </a:xfrm>
          <a:prstGeom prst="rect">
            <a:avLst/>
          </a:prstGeom>
        </p:spPr>
      </p:pic>
      <p:sp>
        <p:nvSpPr>
          <p:cNvPr id="11" name="Titel 1">
            <a:extLst>
              <a:ext uri="{FF2B5EF4-FFF2-40B4-BE49-F238E27FC236}">
                <a16:creationId xmlns:a16="http://schemas.microsoft.com/office/drawing/2014/main" id="{8EF84613-8C5C-4436-9B10-6105E240BA11}"/>
              </a:ext>
            </a:extLst>
          </p:cNvPr>
          <p:cNvSpPr>
            <a:spLocks noGrp="1"/>
          </p:cNvSpPr>
          <p:nvPr>
            <p:ph type="title" hasCustomPrompt="1"/>
          </p:nvPr>
        </p:nvSpPr>
        <p:spPr>
          <a:xfrm>
            <a:off x="838200" y="1160462"/>
            <a:ext cx="10515600" cy="776756"/>
          </a:xfrm>
        </p:spPr>
        <p:txBody>
          <a:bodyPr anchor="t">
            <a:noAutofit/>
          </a:bodyPr>
          <a:lstStyle>
            <a:lvl1pPr>
              <a:defRPr sz="4400" b="1">
                <a:solidFill>
                  <a:schemeClr val="accent1"/>
                </a:solidFill>
              </a:defRPr>
            </a:lvl1pPr>
          </a:lstStyle>
          <a:p>
            <a:r>
              <a:rPr lang="de-DE"/>
              <a:t>Agenda</a:t>
            </a:r>
          </a:p>
        </p:txBody>
      </p:sp>
      <p:sp>
        <p:nvSpPr>
          <p:cNvPr id="12" name="Inhaltsplatzhalter 2">
            <a:extLst>
              <a:ext uri="{FF2B5EF4-FFF2-40B4-BE49-F238E27FC236}">
                <a16:creationId xmlns:a16="http://schemas.microsoft.com/office/drawing/2014/main" id="{A9A6B82C-B641-4D61-84B0-D3A21B670189}"/>
              </a:ext>
            </a:extLst>
          </p:cNvPr>
          <p:cNvSpPr>
            <a:spLocks noGrp="1"/>
          </p:cNvSpPr>
          <p:nvPr>
            <p:ph idx="1"/>
          </p:nvPr>
        </p:nvSpPr>
        <p:spPr>
          <a:xfrm>
            <a:off x="838200" y="1937218"/>
            <a:ext cx="10515600" cy="4552482"/>
          </a:xfrm>
        </p:spPr>
        <p:txBody>
          <a:bodyPr>
            <a:noAutofit/>
          </a:bodyPr>
          <a:lstStyle>
            <a:lvl1pPr marL="355600" indent="-355600">
              <a:tabLst/>
              <a:defRPr/>
            </a:lvl1pPr>
          </a:lstStyle>
          <a:p>
            <a:pPr lvl="0"/>
            <a:r>
              <a:rPr lang="de-DE"/>
              <a:t>Mastertextformat bearbeiten</a:t>
            </a:r>
          </a:p>
        </p:txBody>
      </p:sp>
    </p:spTree>
    <p:extLst>
      <p:ext uri="{BB962C8B-B14F-4D97-AF65-F5344CB8AC3E}">
        <p14:creationId xmlns:p14="http://schemas.microsoft.com/office/powerpoint/2010/main" val="5674475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Kapiteltrenner ">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7EF2FC7-D5E7-164F-B1B7-5CFD5DEE16D4}"/>
              </a:ext>
            </a:extLst>
          </p:cNvPr>
          <p:cNvSpPr/>
          <p:nvPr userDrawn="1"/>
        </p:nvSpPr>
        <p:spPr>
          <a:xfrm>
            <a:off x="-65741" y="3429000"/>
            <a:ext cx="12257741" cy="34857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CF2D5E41-8390-5845-91E5-1A48F528C44C}"/>
              </a:ext>
            </a:extLst>
          </p:cNvPr>
          <p:cNvSpPr>
            <a:spLocks noGrp="1"/>
          </p:cNvSpPr>
          <p:nvPr>
            <p:ph type="ctrTitle" hasCustomPrompt="1"/>
          </p:nvPr>
        </p:nvSpPr>
        <p:spPr>
          <a:xfrm>
            <a:off x="836483" y="3674803"/>
            <a:ext cx="9144000" cy="2015941"/>
          </a:xfrm>
        </p:spPr>
        <p:txBody>
          <a:bodyPr anchor="b">
            <a:noAutofit/>
          </a:bodyPr>
          <a:lstStyle>
            <a:lvl1pPr algn="l">
              <a:defRPr sz="4800">
                <a:solidFill>
                  <a:schemeClr val="bg1"/>
                </a:solidFill>
              </a:defRPr>
            </a:lvl1pPr>
          </a:lstStyle>
          <a:p>
            <a:r>
              <a:rPr lang="de-DE" err="1"/>
              <a:t>Kapiteltrenner</a:t>
            </a:r>
            <a:endParaRPr lang="de-DE"/>
          </a:p>
        </p:txBody>
      </p:sp>
      <p:sp>
        <p:nvSpPr>
          <p:cNvPr id="3" name="Untertitel 2">
            <a:extLst>
              <a:ext uri="{FF2B5EF4-FFF2-40B4-BE49-F238E27FC236}">
                <a16:creationId xmlns:a16="http://schemas.microsoft.com/office/drawing/2014/main" id="{3405D381-F7BE-CA4A-BF4A-EFA4ACC6E752}"/>
              </a:ext>
            </a:extLst>
          </p:cNvPr>
          <p:cNvSpPr>
            <a:spLocks noGrp="1"/>
          </p:cNvSpPr>
          <p:nvPr>
            <p:ph type="subTitle" idx="1"/>
          </p:nvPr>
        </p:nvSpPr>
        <p:spPr>
          <a:xfrm>
            <a:off x="836482" y="5782821"/>
            <a:ext cx="9144001" cy="583342"/>
          </a:xfrm>
        </p:spPr>
        <p:txBody>
          <a:bodyPr>
            <a:no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6" name="Foliennummernplatzhalter 5">
            <a:extLst>
              <a:ext uri="{FF2B5EF4-FFF2-40B4-BE49-F238E27FC236}">
                <a16:creationId xmlns:a16="http://schemas.microsoft.com/office/drawing/2014/main" id="{396470F0-EAC2-6646-9887-38C4B61F2D01}"/>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7" name="Datumsplatzhalter 4">
            <a:extLst>
              <a:ext uri="{FF2B5EF4-FFF2-40B4-BE49-F238E27FC236}">
                <a16:creationId xmlns:a16="http://schemas.microsoft.com/office/drawing/2014/main" id="{59CEB14F-7896-1B42-BB5D-F90457FF321D}"/>
              </a:ext>
            </a:extLst>
          </p:cNvPr>
          <p:cNvSpPr>
            <a:spLocks noGrp="1"/>
          </p:cNvSpPr>
          <p:nvPr>
            <p:ph type="dt" sz="half" idx="10"/>
          </p:nvPr>
        </p:nvSpPr>
        <p:spPr>
          <a:xfrm>
            <a:off x="1460474" y="226629"/>
            <a:ext cx="769471" cy="272549"/>
          </a:xfrm>
        </p:spPr>
        <p:txBody>
          <a:bodyPr/>
          <a:lstStyle/>
          <a:p>
            <a:r>
              <a:rPr lang="de-DE"/>
              <a:t>17.06.2026</a:t>
            </a:r>
          </a:p>
        </p:txBody>
      </p:sp>
      <p:sp>
        <p:nvSpPr>
          <p:cNvPr id="8" name="Fußzeilenplatzhalter 5">
            <a:extLst>
              <a:ext uri="{FF2B5EF4-FFF2-40B4-BE49-F238E27FC236}">
                <a16:creationId xmlns:a16="http://schemas.microsoft.com/office/drawing/2014/main" id="{A52095C8-C823-904B-9DF7-96893F756219}"/>
              </a:ext>
            </a:extLst>
          </p:cNvPr>
          <p:cNvSpPr>
            <a:spLocks noGrp="1"/>
          </p:cNvSpPr>
          <p:nvPr>
            <p:ph type="ftr" sz="quarter" idx="11"/>
          </p:nvPr>
        </p:nvSpPr>
        <p:spPr>
          <a:xfrm>
            <a:off x="2413898" y="226629"/>
            <a:ext cx="5359333" cy="272549"/>
          </a:xfrm>
        </p:spPr>
        <p:txBody>
          <a:bodyPr/>
          <a:lstStyle/>
          <a:p>
            <a:r>
              <a:rPr lang="de-DE"/>
              <a:t>Transparenz, Digitalisierung und Co.</a:t>
            </a:r>
          </a:p>
        </p:txBody>
      </p:sp>
      <p:pic>
        <p:nvPicPr>
          <p:cNvPr id="9" name="Grafik 8">
            <a:extLst>
              <a:ext uri="{FF2B5EF4-FFF2-40B4-BE49-F238E27FC236}">
                <a16:creationId xmlns:a16="http://schemas.microsoft.com/office/drawing/2014/main" id="{A3266346-EE4F-3047-AAC4-85A9754220B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055526" y="-107094"/>
            <a:ext cx="2136473" cy="1034144"/>
          </a:xfrm>
          <a:prstGeom prst="rect">
            <a:avLst/>
          </a:prstGeom>
        </p:spPr>
      </p:pic>
      <p:sp>
        <p:nvSpPr>
          <p:cNvPr id="11" name="Freihandform 10">
            <a:extLst>
              <a:ext uri="{FF2B5EF4-FFF2-40B4-BE49-F238E27FC236}">
                <a16:creationId xmlns:a16="http://schemas.microsoft.com/office/drawing/2014/main" id="{60E1401D-699C-BB43-9681-F3B55BA184C8}"/>
              </a:ext>
            </a:extLst>
          </p:cNvPr>
          <p:cNvSpPr/>
          <p:nvPr userDrawn="1"/>
        </p:nvSpPr>
        <p:spPr>
          <a:xfrm>
            <a:off x="406399" y="571500"/>
            <a:ext cx="11430001" cy="5935866"/>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45300" h="4977636">
                <a:moveTo>
                  <a:pt x="10945300" y="0"/>
                </a:moveTo>
                <a:lnTo>
                  <a:pt x="0" y="0"/>
                </a:lnTo>
                <a:lnTo>
                  <a:pt x="0" y="4977636"/>
                </a:lnTo>
                <a:lnTo>
                  <a:pt x="10938425" y="4977636"/>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Freihandform 11">
            <a:extLst>
              <a:ext uri="{FF2B5EF4-FFF2-40B4-BE49-F238E27FC236}">
                <a16:creationId xmlns:a16="http://schemas.microsoft.com/office/drawing/2014/main" id="{A73FFD23-550F-D34B-A8EE-101F01EA6698}"/>
              </a:ext>
            </a:extLst>
          </p:cNvPr>
          <p:cNvSpPr/>
          <p:nvPr userDrawn="1"/>
        </p:nvSpPr>
        <p:spPr>
          <a:xfrm>
            <a:off x="406399" y="3429001"/>
            <a:ext cx="11894594" cy="3078365"/>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0 w 10938493"/>
              <a:gd name="connsiteY0" fmla="*/ 0 h 5581140"/>
              <a:gd name="connsiteX1" fmla="*/ 68 w 10938493"/>
              <a:gd name="connsiteY1" fmla="*/ 60350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768096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87782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4471416 h 5581140"/>
              <a:gd name="connsiteX2" fmla="*/ 68 w 10938493"/>
              <a:gd name="connsiteY2" fmla="*/ 5581140 h 5581140"/>
              <a:gd name="connsiteX3" fmla="*/ 10938493 w 10938493"/>
              <a:gd name="connsiteY3" fmla="*/ 5581140 h 5581140"/>
              <a:gd name="connsiteX0" fmla="*/ 0 w 10938493"/>
              <a:gd name="connsiteY0" fmla="*/ 0 h 1356612"/>
              <a:gd name="connsiteX1" fmla="*/ 68 w 10938493"/>
              <a:gd name="connsiteY1" fmla="*/ 246888 h 1356612"/>
              <a:gd name="connsiteX2" fmla="*/ 68 w 10938493"/>
              <a:gd name="connsiteY2" fmla="*/ 1356612 h 1356612"/>
              <a:gd name="connsiteX3" fmla="*/ 10938493 w 10938493"/>
              <a:gd name="connsiteY3" fmla="*/ 1356612 h 1356612"/>
              <a:gd name="connsiteX0" fmla="*/ 0 w 10938493"/>
              <a:gd name="connsiteY0" fmla="*/ 0 h 1356612"/>
              <a:gd name="connsiteX1" fmla="*/ 68 w 10938493"/>
              <a:gd name="connsiteY1" fmla="*/ 667512 h 1356612"/>
              <a:gd name="connsiteX2" fmla="*/ 68 w 10938493"/>
              <a:gd name="connsiteY2" fmla="*/ 1356612 h 1356612"/>
              <a:gd name="connsiteX3" fmla="*/ 10938493 w 10938493"/>
              <a:gd name="connsiteY3" fmla="*/ 1356612 h 1356612"/>
              <a:gd name="connsiteX0" fmla="*/ 0 w 10938493"/>
              <a:gd name="connsiteY0" fmla="*/ 0 h 1292604"/>
              <a:gd name="connsiteX1" fmla="*/ 68 w 10938493"/>
              <a:gd name="connsiteY1" fmla="*/ 603504 h 1292604"/>
              <a:gd name="connsiteX2" fmla="*/ 68 w 10938493"/>
              <a:gd name="connsiteY2" fmla="*/ 1292604 h 1292604"/>
              <a:gd name="connsiteX3" fmla="*/ 10938493 w 10938493"/>
              <a:gd name="connsiteY3" fmla="*/ 1292604 h 1292604"/>
              <a:gd name="connsiteX0" fmla="*/ 0 w 10938493"/>
              <a:gd name="connsiteY0" fmla="*/ 0 h 1324449"/>
              <a:gd name="connsiteX1" fmla="*/ 68 w 10938493"/>
              <a:gd name="connsiteY1" fmla="*/ 635349 h 1324449"/>
              <a:gd name="connsiteX2" fmla="*/ 68 w 10938493"/>
              <a:gd name="connsiteY2" fmla="*/ 1324449 h 1324449"/>
              <a:gd name="connsiteX3" fmla="*/ 10938493 w 10938493"/>
              <a:gd name="connsiteY3" fmla="*/ 1324449 h 1324449"/>
              <a:gd name="connsiteX0" fmla="*/ 0 w 11894082"/>
              <a:gd name="connsiteY0" fmla="*/ 0 h 1324449"/>
              <a:gd name="connsiteX1" fmla="*/ 68 w 11894082"/>
              <a:gd name="connsiteY1" fmla="*/ 635349 h 1324449"/>
              <a:gd name="connsiteX2" fmla="*/ 68 w 11894082"/>
              <a:gd name="connsiteY2" fmla="*/ 1324449 h 1324449"/>
              <a:gd name="connsiteX3" fmla="*/ 11894082 w 11894082"/>
              <a:gd name="connsiteY3" fmla="*/ 1324449 h 1324449"/>
            </a:gdLst>
            <a:ahLst/>
            <a:cxnLst>
              <a:cxn ang="0">
                <a:pos x="connsiteX0" y="connsiteY0"/>
              </a:cxn>
              <a:cxn ang="0">
                <a:pos x="connsiteX1" y="connsiteY1"/>
              </a:cxn>
              <a:cxn ang="0">
                <a:pos x="connsiteX2" y="connsiteY2"/>
              </a:cxn>
              <a:cxn ang="0">
                <a:pos x="connsiteX3" y="connsiteY3"/>
              </a:cxn>
            </a:cxnLst>
            <a:rect l="l" t="t" r="r" b="b"/>
            <a:pathLst>
              <a:path w="11894082" h="1324449">
                <a:moveTo>
                  <a:pt x="0" y="0"/>
                </a:moveTo>
                <a:cubicBezTo>
                  <a:pt x="23" y="201168"/>
                  <a:pt x="45" y="434181"/>
                  <a:pt x="68" y="635349"/>
                </a:cubicBezTo>
                <a:lnTo>
                  <a:pt x="68" y="1324449"/>
                </a:lnTo>
                <a:lnTo>
                  <a:pt x="11894082" y="1324449"/>
                </a:lnTo>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Bildplatzhalter 9">
            <a:extLst>
              <a:ext uri="{FF2B5EF4-FFF2-40B4-BE49-F238E27FC236}">
                <a16:creationId xmlns:a16="http://schemas.microsoft.com/office/drawing/2014/main" id="{E40514AB-EC2B-6240-B151-70A5FAA23412}"/>
              </a:ext>
            </a:extLst>
          </p:cNvPr>
          <p:cNvSpPr>
            <a:spLocks noGrp="1"/>
          </p:cNvSpPr>
          <p:nvPr>
            <p:ph type="pic" sz="quarter" idx="13" hasCustomPrompt="1"/>
          </p:nvPr>
        </p:nvSpPr>
        <p:spPr>
          <a:xfrm>
            <a:off x="6154929" y="744980"/>
            <a:ext cx="5200588" cy="3256434"/>
          </a:xfrm>
        </p:spPr>
        <p:txBody>
          <a:bodyPr/>
          <a:lstStyle>
            <a:lvl1pPr marL="0" indent="0">
              <a:buNone/>
              <a:defRPr/>
            </a:lvl1pPr>
          </a:lstStyle>
          <a:p>
            <a:r>
              <a:rPr lang="de-DE"/>
              <a:t>Isometrische Grafik durch Klicken auf Symbol hinzufügen</a:t>
            </a:r>
          </a:p>
        </p:txBody>
      </p:sp>
    </p:spTree>
    <p:extLst>
      <p:ext uri="{BB962C8B-B14F-4D97-AF65-F5344CB8AC3E}">
        <p14:creationId xmlns:p14="http://schemas.microsoft.com/office/powerpoint/2010/main" val="3359414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nhalt mit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04ADE5-C1E0-6441-9B9B-147550F200FC}"/>
              </a:ext>
            </a:extLst>
          </p:cNvPr>
          <p:cNvSpPr>
            <a:spLocks noGrp="1"/>
          </p:cNvSpPr>
          <p:nvPr>
            <p:ph type="title"/>
          </p:nvPr>
        </p:nvSpPr>
        <p:spPr>
          <a:xfrm>
            <a:off x="838200" y="1160462"/>
            <a:ext cx="10515600" cy="776756"/>
          </a:xfrm>
        </p:spPr>
        <p:txBody>
          <a:bodyPr anchor="t">
            <a:noAutofit/>
          </a:bodyPr>
          <a:lstStyle>
            <a:lvl1pPr>
              <a:defRPr sz="2400" b="1">
                <a:solidFill>
                  <a:schemeClr val="accent1"/>
                </a:solidFill>
              </a:defRPr>
            </a:lvl1pPr>
          </a:lstStyle>
          <a:p>
            <a:r>
              <a:rPr lang="de-DE"/>
              <a:t>Mastertitelformat bearbeiten</a:t>
            </a:r>
          </a:p>
        </p:txBody>
      </p:sp>
      <p:sp>
        <p:nvSpPr>
          <p:cNvPr id="3" name="Inhaltsplatzhalter 2">
            <a:extLst>
              <a:ext uri="{FF2B5EF4-FFF2-40B4-BE49-F238E27FC236}">
                <a16:creationId xmlns:a16="http://schemas.microsoft.com/office/drawing/2014/main" id="{8BCD7C9C-742B-CC4A-9381-EA9D5579B5F6}"/>
              </a:ext>
            </a:extLst>
          </p:cNvPr>
          <p:cNvSpPr>
            <a:spLocks noGrp="1"/>
          </p:cNvSpPr>
          <p:nvPr>
            <p:ph idx="1"/>
          </p:nvPr>
        </p:nvSpPr>
        <p:spPr>
          <a:xfrm>
            <a:off x="838200" y="1937218"/>
            <a:ext cx="10515600" cy="4552482"/>
          </a:xfrm>
        </p:spPr>
        <p:txBody>
          <a:bodyPr>
            <a:noAutofit/>
          </a:bodyPr>
          <a:lstStyle>
            <a:lvl1pPr marL="355600" indent="-355600">
              <a:tabLst/>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2058F60-A21D-BD45-A67A-F1F69C3A6141}"/>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D7D720CC-42F3-FC46-B2D9-6DB8717BF5B5}"/>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3C0E15E2-0944-1146-9EFD-6F57E38BB39E}"/>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10" name="Textplatzhalter 9">
            <a:extLst>
              <a:ext uri="{FF2B5EF4-FFF2-40B4-BE49-F238E27FC236}">
                <a16:creationId xmlns:a16="http://schemas.microsoft.com/office/drawing/2014/main" id="{8DCCD738-6790-204A-AD7D-952754BB1E50}"/>
              </a:ext>
            </a:extLst>
          </p:cNvPr>
          <p:cNvSpPr>
            <a:spLocks noGrp="1"/>
          </p:cNvSpPr>
          <p:nvPr>
            <p:ph type="body" sz="quarter" idx="13" hasCustomPrompt="1"/>
          </p:nvPr>
        </p:nvSpPr>
        <p:spPr>
          <a:xfrm>
            <a:off x="836613" y="6489700"/>
            <a:ext cx="10515600" cy="368300"/>
          </a:xfrm>
        </p:spPr>
        <p:txBody>
          <a:bodyPr/>
          <a:lstStyle>
            <a:lvl1pPr marL="0" indent="0" algn="r">
              <a:lnSpc>
                <a:spcPct val="100000"/>
              </a:lnSpc>
              <a:spcBef>
                <a:spcPts val="0"/>
              </a:spcBef>
              <a:buNone/>
              <a:defRPr sz="800">
                <a:solidFill>
                  <a:schemeClr val="accent2"/>
                </a:solidFill>
              </a:defRPr>
            </a:lvl1pPr>
          </a:lstStyle>
          <a:p>
            <a:pPr lvl="0"/>
            <a:r>
              <a:rPr lang="de-DE"/>
              <a:t>Quelle: </a:t>
            </a:r>
            <a:r>
              <a:rPr lang="de-DE" err="1"/>
              <a:t>Lorem</a:t>
            </a:r>
            <a:r>
              <a:rPr lang="de-DE"/>
              <a:t> </a:t>
            </a:r>
            <a:r>
              <a:rPr lang="de-DE" err="1"/>
              <a:t>Ipsum</a:t>
            </a:r>
            <a:r>
              <a:rPr lang="de-DE"/>
              <a:t>-Verlag</a:t>
            </a:r>
          </a:p>
          <a:p>
            <a:pPr lvl="0"/>
            <a:r>
              <a:rPr lang="de-DE"/>
              <a:t>Auch zweizeilig </a:t>
            </a:r>
          </a:p>
        </p:txBody>
      </p:sp>
    </p:spTree>
    <p:extLst>
      <p:ext uri="{BB962C8B-B14F-4D97-AF65-F5344CB8AC3E}">
        <p14:creationId xmlns:p14="http://schemas.microsoft.com/office/powerpoint/2010/main" val="14081220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nhalt mit Zitat">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70CF727E-DF87-3646-8FC9-FE129DD49A8F}"/>
              </a:ext>
            </a:extLst>
          </p:cNvPr>
          <p:cNvSpPr>
            <a:spLocks noGrp="1"/>
          </p:cNvSpPr>
          <p:nvPr>
            <p:ph sz="half" idx="1"/>
          </p:nvPr>
        </p:nvSpPr>
        <p:spPr>
          <a:xfrm>
            <a:off x="838200" y="1147603"/>
            <a:ext cx="5181600" cy="5484973"/>
          </a:xfrm>
        </p:spPr>
        <p:txBody>
          <a:bodyPr>
            <a:noAutofit/>
          </a:bodyPr>
          <a:lstStyle>
            <a:lvl1pPr marL="312738" indent="-312738">
              <a:tabLst/>
              <a:defRPr/>
            </a:lvl1pPr>
            <a:lvl2pPr marL="711200" indent="-254000">
              <a:tabLst/>
              <a:defRPr/>
            </a:lvl2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62ED0D15-B00C-1A45-9634-64B30F240882}"/>
              </a:ext>
            </a:extLst>
          </p:cNvPr>
          <p:cNvSpPr>
            <a:spLocks noGrp="1"/>
          </p:cNvSpPr>
          <p:nvPr>
            <p:ph sz="half" idx="2" hasCustomPrompt="1"/>
          </p:nvPr>
        </p:nvSpPr>
        <p:spPr>
          <a:xfrm>
            <a:off x="7043530" y="1147603"/>
            <a:ext cx="4310270" cy="5483767"/>
          </a:xfrm>
          <a:solidFill>
            <a:schemeClr val="bg2"/>
          </a:solidFill>
          <a:effectLst>
            <a:outerShdw dist="165100" dir="11220000" sx="101000" sy="101000" algn="br" rotWithShape="0">
              <a:schemeClr val="accent3"/>
            </a:outerShdw>
          </a:effectLst>
        </p:spPr>
        <p:txBody>
          <a:bodyPr lIns="360000" tIns="360000" rIns="360000" bIns="360000" anchor="ctr" anchorCtr="0">
            <a:noAutofit/>
          </a:bodyPr>
          <a:lstStyle>
            <a:lvl1pPr marL="177800" indent="-177800">
              <a:buClr>
                <a:schemeClr val="bg1"/>
              </a:buClr>
              <a:buNone/>
              <a:tabLst/>
              <a:defRPr b="1">
                <a:solidFill>
                  <a:schemeClr val="accent3"/>
                </a:solidFill>
              </a:defRPr>
            </a:lvl1pPr>
            <a:lvl2pPr marL="457200" indent="0">
              <a:buClr>
                <a:schemeClr val="bg1"/>
              </a:buClr>
              <a:buNone/>
              <a:defRPr>
                <a:solidFill>
                  <a:schemeClr val="bg1"/>
                </a:solidFill>
              </a:defRPr>
            </a:lvl2pPr>
            <a:lvl3pPr marL="914400" indent="0">
              <a:buClr>
                <a:schemeClr val="bg1"/>
              </a:buClr>
              <a:buNone/>
              <a:defRPr>
                <a:solidFill>
                  <a:schemeClr val="bg1"/>
                </a:solidFill>
              </a:defRPr>
            </a:lvl3pPr>
            <a:lvl4pPr marL="1371600" indent="0">
              <a:buClr>
                <a:schemeClr val="bg1"/>
              </a:buClr>
              <a:buNone/>
              <a:defRPr>
                <a:solidFill>
                  <a:schemeClr val="bg1"/>
                </a:solidFill>
              </a:defRPr>
            </a:lvl4pPr>
            <a:lvl5pPr marL="1828800" indent="0">
              <a:buClr>
                <a:schemeClr val="bg1"/>
              </a:buClr>
              <a:buNone/>
              <a:defRPr>
                <a:solidFill>
                  <a:schemeClr val="bg1"/>
                </a:solidFill>
              </a:defRPr>
            </a:lvl5pPr>
          </a:lstStyle>
          <a:p>
            <a:pPr lvl="0"/>
            <a:r>
              <a:rPr lang="de-DE"/>
              <a:t>„Hier an dieser Stelle ist ein Zitat möglich.“</a:t>
            </a:r>
          </a:p>
        </p:txBody>
      </p:sp>
      <p:sp>
        <p:nvSpPr>
          <p:cNvPr id="5" name="Datumsplatzhalter 4">
            <a:extLst>
              <a:ext uri="{FF2B5EF4-FFF2-40B4-BE49-F238E27FC236}">
                <a16:creationId xmlns:a16="http://schemas.microsoft.com/office/drawing/2014/main" id="{822D1273-1E27-4B4E-B429-5FA8B70B5D6F}"/>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01B7F675-1AEA-1A42-9DD6-EBB786D080B1}"/>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159C913A-CBB1-FD4E-95BC-054DB8C085FA}"/>
              </a:ext>
            </a:extLst>
          </p:cNvPr>
          <p:cNvSpPr>
            <a:spLocks noGrp="1"/>
          </p:cNvSpPr>
          <p:nvPr>
            <p:ph type="sldNum" sz="quarter" idx="12"/>
          </p:nvPr>
        </p:nvSpPr>
        <p:spPr/>
        <p:txBody>
          <a:bodyPr/>
          <a:lstStyle/>
          <a:p>
            <a:fld id="{BB5D5A41-9DD1-F24E-9E26-15668BB14167}" type="slidenum">
              <a:rPr lang="de-DE" smtClean="0"/>
              <a:t>‹Nr.›</a:t>
            </a:fld>
            <a:endParaRPr lang="de-DE"/>
          </a:p>
        </p:txBody>
      </p:sp>
    </p:spTree>
    <p:extLst>
      <p:ext uri="{BB962C8B-B14F-4D97-AF65-F5344CB8AC3E}">
        <p14:creationId xmlns:p14="http://schemas.microsoft.com/office/powerpoint/2010/main" val="2477993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nhalt 2 Spalten">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70CF727E-DF87-3646-8FC9-FE129DD49A8F}"/>
              </a:ext>
            </a:extLst>
          </p:cNvPr>
          <p:cNvSpPr>
            <a:spLocks noGrp="1"/>
          </p:cNvSpPr>
          <p:nvPr>
            <p:ph sz="half" idx="1" hasCustomPrompt="1"/>
          </p:nvPr>
        </p:nvSpPr>
        <p:spPr>
          <a:xfrm>
            <a:off x="838200" y="1160463"/>
            <a:ext cx="5181600" cy="5329238"/>
          </a:xfrm>
        </p:spPr>
        <p:txBody>
          <a:bodyPr>
            <a:noAutofit/>
          </a:bodyPr>
          <a:lstStyle>
            <a:lvl1pPr marL="312738" indent="-312738">
              <a:tabLst/>
              <a:defRPr/>
            </a:lvl1pPr>
          </a:lstStyle>
          <a:p>
            <a:pPr lvl="0"/>
            <a:r>
              <a:rPr lang="de-DE"/>
              <a:t>Zwei Spalten Text und/oder Bild</a:t>
            </a:r>
          </a:p>
        </p:txBody>
      </p:sp>
      <p:sp>
        <p:nvSpPr>
          <p:cNvPr id="4" name="Inhaltsplatzhalter 3">
            <a:extLst>
              <a:ext uri="{FF2B5EF4-FFF2-40B4-BE49-F238E27FC236}">
                <a16:creationId xmlns:a16="http://schemas.microsoft.com/office/drawing/2014/main" id="{62ED0D15-B00C-1A45-9634-64B30F240882}"/>
              </a:ext>
            </a:extLst>
          </p:cNvPr>
          <p:cNvSpPr>
            <a:spLocks noGrp="1"/>
          </p:cNvSpPr>
          <p:nvPr>
            <p:ph sz="half" idx="2"/>
          </p:nvPr>
        </p:nvSpPr>
        <p:spPr>
          <a:xfrm>
            <a:off x="6172200" y="1160463"/>
            <a:ext cx="5181600" cy="5329238"/>
          </a:xfrm>
        </p:spPr>
        <p:txBody>
          <a:bodyPr>
            <a:noAutofit/>
          </a:bodyPr>
          <a:lstStyle>
            <a:lvl1pPr marL="355600" indent="-355600">
              <a:tabLst/>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22D1273-1E27-4B4E-B429-5FA8B70B5D6F}"/>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01B7F675-1AEA-1A42-9DD6-EBB786D080B1}"/>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159C913A-CBB1-FD4E-95BC-054DB8C085FA}"/>
              </a:ext>
            </a:extLst>
          </p:cNvPr>
          <p:cNvSpPr>
            <a:spLocks noGrp="1"/>
          </p:cNvSpPr>
          <p:nvPr>
            <p:ph type="sldNum" sz="quarter" idx="12"/>
          </p:nvPr>
        </p:nvSpPr>
        <p:spPr/>
        <p:txBody>
          <a:bodyPr/>
          <a:lstStyle/>
          <a:p>
            <a:fld id="{BB5D5A41-9DD1-F24E-9E26-15668BB14167}" type="slidenum">
              <a:rPr lang="de-DE" smtClean="0"/>
              <a:t>‹Nr.›</a:t>
            </a:fld>
            <a:endParaRPr lang="de-DE"/>
          </a:p>
        </p:txBody>
      </p:sp>
    </p:spTree>
    <p:extLst>
      <p:ext uri="{BB962C8B-B14F-4D97-AF65-F5344CB8AC3E}">
        <p14:creationId xmlns:p14="http://schemas.microsoft.com/office/powerpoint/2010/main" val="28145378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nhalt mit Überschrift 2 Spalt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102552-20EF-C740-931C-CB590FD849AF}"/>
              </a:ext>
            </a:extLst>
          </p:cNvPr>
          <p:cNvSpPr>
            <a:spLocks noGrp="1"/>
          </p:cNvSpPr>
          <p:nvPr>
            <p:ph type="title"/>
          </p:nvPr>
        </p:nvSpPr>
        <p:spPr>
          <a:xfrm>
            <a:off x="839788" y="1160463"/>
            <a:ext cx="10515600" cy="891560"/>
          </a:xfrm>
        </p:spPr>
        <p:txBody>
          <a:bodyPr>
            <a:noAutofit/>
          </a:bodyPr>
          <a:lstStyle/>
          <a:p>
            <a:r>
              <a:rPr lang="de-DE"/>
              <a:t>Mastertitelformat bearbeiten</a:t>
            </a:r>
          </a:p>
        </p:txBody>
      </p:sp>
      <p:sp>
        <p:nvSpPr>
          <p:cNvPr id="3" name="Textplatzhalter 2">
            <a:extLst>
              <a:ext uri="{FF2B5EF4-FFF2-40B4-BE49-F238E27FC236}">
                <a16:creationId xmlns:a16="http://schemas.microsoft.com/office/drawing/2014/main" id="{39B2206B-16BB-E945-8016-216AEEA6DCE8}"/>
              </a:ext>
            </a:extLst>
          </p:cNvPr>
          <p:cNvSpPr>
            <a:spLocks noGrp="1"/>
          </p:cNvSpPr>
          <p:nvPr>
            <p:ph type="body" idx="1"/>
          </p:nvPr>
        </p:nvSpPr>
        <p:spPr>
          <a:xfrm>
            <a:off x="839788" y="2212975"/>
            <a:ext cx="5157787" cy="82391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B880958-9306-8A4F-836B-DF221BC6A226}"/>
              </a:ext>
            </a:extLst>
          </p:cNvPr>
          <p:cNvSpPr>
            <a:spLocks noGrp="1"/>
          </p:cNvSpPr>
          <p:nvPr>
            <p:ph sz="half" idx="2"/>
          </p:nvPr>
        </p:nvSpPr>
        <p:spPr>
          <a:xfrm>
            <a:off x="839788" y="3036887"/>
            <a:ext cx="5157787" cy="3452813"/>
          </a:xfrm>
        </p:spPr>
        <p:txBody>
          <a:bodyPr>
            <a:noAutofit/>
          </a:bodyPr>
          <a:lstStyle>
            <a:lvl1pPr marL="312738" indent="-312738">
              <a:tabLst/>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E97C14B9-6156-DD4E-B2C1-87A0E6CD175D}"/>
              </a:ext>
            </a:extLst>
          </p:cNvPr>
          <p:cNvSpPr>
            <a:spLocks noGrp="1"/>
          </p:cNvSpPr>
          <p:nvPr>
            <p:ph type="body" sz="quarter" idx="3"/>
          </p:nvPr>
        </p:nvSpPr>
        <p:spPr>
          <a:xfrm>
            <a:off x="6172200" y="2212975"/>
            <a:ext cx="5183188" cy="82391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3F3589D1-8AE9-2E43-9768-711A8044F001}"/>
              </a:ext>
            </a:extLst>
          </p:cNvPr>
          <p:cNvSpPr>
            <a:spLocks noGrp="1"/>
          </p:cNvSpPr>
          <p:nvPr>
            <p:ph sz="quarter" idx="4"/>
          </p:nvPr>
        </p:nvSpPr>
        <p:spPr>
          <a:xfrm>
            <a:off x="6172200" y="3036887"/>
            <a:ext cx="5183188" cy="3452813"/>
          </a:xfrm>
        </p:spPr>
        <p:txBody>
          <a:bodyPr>
            <a:noAutofit/>
          </a:bodyPr>
          <a:lstStyle>
            <a:lvl1pPr marL="312738" indent="-312738">
              <a:tabLst/>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23A11A51-7775-1B4C-A22E-CC865613C5E2}"/>
              </a:ext>
            </a:extLst>
          </p:cNvPr>
          <p:cNvSpPr>
            <a:spLocks noGrp="1"/>
          </p:cNvSpPr>
          <p:nvPr>
            <p:ph type="dt" sz="half" idx="10"/>
          </p:nvPr>
        </p:nvSpPr>
        <p:spPr/>
        <p:txBody>
          <a:bodyPr/>
          <a:lstStyle/>
          <a:p>
            <a:r>
              <a:rPr lang="de-DE"/>
              <a:t>17.06.2026</a:t>
            </a:r>
          </a:p>
        </p:txBody>
      </p:sp>
      <p:sp>
        <p:nvSpPr>
          <p:cNvPr id="8" name="Fußzeilenplatzhalter 7">
            <a:extLst>
              <a:ext uri="{FF2B5EF4-FFF2-40B4-BE49-F238E27FC236}">
                <a16:creationId xmlns:a16="http://schemas.microsoft.com/office/drawing/2014/main" id="{69B8763A-043E-F342-988C-A9D57470A9B2}"/>
              </a:ext>
            </a:extLst>
          </p:cNvPr>
          <p:cNvSpPr>
            <a:spLocks noGrp="1"/>
          </p:cNvSpPr>
          <p:nvPr>
            <p:ph type="ftr" sz="quarter" idx="11"/>
          </p:nvPr>
        </p:nvSpPr>
        <p:spPr/>
        <p:txBody>
          <a:bodyPr/>
          <a:lstStyle/>
          <a:p>
            <a:r>
              <a:rPr lang="de-DE"/>
              <a:t>Transparenz, Digitalisierung und Co.</a:t>
            </a:r>
          </a:p>
        </p:txBody>
      </p:sp>
      <p:sp>
        <p:nvSpPr>
          <p:cNvPr id="9" name="Foliennummernplatzhalter 8">
            <a:extLst>
              <a:ext uri="{FF2B5EF4-FFF2-40B4-BE49-F238E27FC236}">
                <a16:creationId xmlns:a16="http://schemas.microsoft.com/office/drawing/2014/main" id="{53028D24-58B8-1644-AF44-724381149F91}"/>
              </a:ext>
            </a:extLst>
          </p:cNvPr>
          <p:cNvSpPr>
            <a:spLocks noGrp="1"/>
          </p:cNvSpPr>
          <p:nvPr>
            <p:ph type="sldNum" sz="quarter" idx="12"/>
          </p:nvPr>
        </p:nvSpPr>
        <p:spPr/>
        <p:txBody>
          <a:bodyPr/>
          <a:lstStyle/>
          <a:p>
            <a:fld id="{BB5D5A41-9DD1-F24E-9E26-15668BB14167}" type="slidenum">
              <a:rPr lang="de-DE" smtClean="0"/>
              <a:t>‹Nr.›</a:t>
            </a:fld>
            <a:endParaRPr lang="de-DE"/>
          </a:p>
        </p:txBody>
      </p:sp>
    </p:spTree>
    <p:extLst>
      <p:ext uri="{BB962C8B-B14F-4D97-AF65-F5344CB8AC3E}">
        <p14:creationId xmlns:p14="http://schemas.microsoft.com/office/powerpoint/2010/main" val="34336763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Vollflächiges Bi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08BEFFC-ED27-4A4A-B2A2-B66C2C4894A5}"/>
              </a:ext>
            </a:extLst>
          </p:cNvPr>
          <p:cNvSpPr>
            <a:spLocks noGrp="1"/>
          </p:cNvSpPr>
          <p:nvPr>
            <p:ph type="dt" sz="half" idx="10"/>
          </p:nvPr>
        </p:nvSpPr>
        <p:spPr/>
        <p:txBody>
          <a:bodyPr/>
          <a:lstStyle/>
          <a:p>
            <a:r>
              <a:rPr lang="de-DE"/>
              <a:t>17.06.2026</a:t>
            </a:r>
          </a:p>
        </p:txBody>
      </p:sp>
      <p:sp>
        <p:nvSpPr>
          <p:cNvPr id="4" name="Fußzeilenplatzhalter 3">
            <a:extLst>
              <a:ext uri="{FF2B5EF4-FFF2-40B4-BE49-F238E27FC236}">
                <a16:creationId xmlns:a16="http://schemas.microsoft.com/office/drawing/2014/main" id="{75DAB573-6211-4F4B-8024-27E23B38CCBB}"/>
              </a:ext>
            </a:extLst>
          </p:cNvPr>
          <p:cNvSpPr>
            <a:spLocks noGrp="1"/>
          </p:cNvSpPr>
          <p:nvPr>
            <p:ph type="ftr" sz="quarter" idx="11"/>
          </p:nvPr>
        </p:nvSpPr>
        <p:spPr/>
        <p:txBody>
          <a:bodyPr/>
          <a:lstStyle/>
          <a:p>
            <a:r>
              <a:rPr lang="de-DE"/>
              <a:t>Transparenz, Digitalisierung und Co.</a:t>
            </a:r>
          </a:p>
        </p:txBody>
      </p:sp>
      <p:sp>
        <p:nvSpPr>
          <p:cNvPr id="5" name="Foliennummernplatzhalter 4">
            <a:extLst>
              <a:ext uri="{FF2B5EF4-FFF2-40B4-BE49-F238E27FC236}">
                <a16:creationId xmlns:a16="http://schemas.microsoft.com/office/drawing/2014/main" id="{8ACA7AC7-0E62-F74C-B68C-130D9C8C4FB2}"/>
              </a:ext>
            </a:extLst>
          </p:cNvPr>
          <p:cNvSpPr>
            <a:spLocks noGrp="1"/>
          </p:cNvSpPr>
          <p:nvPr>
            <p:ph type="sldNum" sz="quarter" idx="12"/>
          </p:nvPr>
        </p:nvSpPr>
        <p:spPr/>
        <p:txBody>
          <a:bodyPr/>
          <a:lstStyle/>
          <a:p>
            <a:fld id="{BB5D5A41-9DD1-F24E-9E26-15668BB14167}" type="slidenum">
              <a:rPr lang="de-DE" smtClean="0"/>
              <a:pPr/>
              <a:t>‹Nr.›</a:t>
            </a:fld>
            <a:endParaRPr lang="de-DE"/>
          </a:p>
        </p:txBody>
      </p:sp>
      <p:sp>
        <p:nvSpPr>
          <p:cNvPr id="7" name="Bildplatzhalter 6">
            <a:extLst>
              <a:ext uri="{FF2B5EF4-FFF2-40B4-BE49-F238E27FC236}">
                <a16:creationId xmlns:a16="http://schemas.microsoft.com/office/drawing/2014/main" id="{103E6973-E0D7-164A-95CA-E0AB1D29DC2C}"/>
              </a:ext>
            </a:extLst>
          </p:cNvPr>
          <p:cNvSpPr>
            <a:spLocks noGrp="1"/>
          </p:cNvSpPr>
          <p:nvPr>
            <p:ph type="pic" sz="quarter" idx="13"/>
          </p:nvPr>
        </p:nvSpPr>
        <p:spPr>
          <a:xfrm>
            <a:off x="0" y="800100"/>
            <a:ext cx="12192000" cy="6057900"/>
          </a:xfrm>
        </p:spPr>
        <p:txBody>
          <a:bodyPr/>
          <a:lstStyle/>
          <a:p>
            <a:r>
              <a:rPr lang="de-DE"/>
              <a:t>Bild durch Klicken auf Symbol hinzufügen</a:t>
            </a:r>
          </a:p>
        </p:txBody>
      </p:sp>
    </p:spTree>
    <p:extLst>
      <p:ext uri="{BB962C8B-B14F-4D97-AF65-F5344CB8AC3E}">
        <p14:creationId xmlns:p14="http://schemas.microsoft.com/office/powerpoint/2010/main" val="3892926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 mit Zitat">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70CF727E-DF87-3646-8FC9-FE129DD49A8F}"/>
              </a:ext>
            </a:extLst>
          </p:cNvPr>
          <p:cNvSpPr>
            <a:spLocks noGrp="1"/>
          </p:cNvSpPr>
          <p:nvPr>
            <p:ph sz="half" idx="1"/>
          </p:nvPr>
        </p:nvSpPr>
        <p:spPr>
          <a:xfrm>
            <a:off x="838200" y="1147603"/>
            <a:ext cx="5181600" cy="5484973"/>
          </a:xfrm>
        </p:spPr>
        <p:txBody>
          <a:bodyPr>
            <a:noAutofit/>
          </a:bodyPr>
          <a:lstStyle>
            <a:lvl1pPr marL="312738" indent="-312738">
              <a:tabLst/>
              <a:defRPr/>
            </a:lvl1pPr>
            <a:lvl2pPr marL="711200" indent="-254000">
              <a:tabLst/>
              <a:defRPr/>
            </a:lvl2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62ED0D15-B00C-1A45-9634-64B30F240882}"/>
              </a:ext>
            </a:extLst>
          </p:cNvPr>
          <p:cNvSpPr>
            <a:spLocks noGrp="1"/>
          </p:cNvSpPr>
          <p:nvPr>
            <p:ph sz="half" idx="2" hasCustomPrompt="1"/>
          </p:nvPr>
        </p:nvSpPr>
        <p:spPr>
          <a:xfrm>
            <a:off x="7043530" y="1147603"/>
            <a:ext cx="4310270" cy="5483767"/>
          </a:xfrm>
          <a:solidFill>
            <a:schemeClr val="bg2"/>
          </a:solidFill>
          <a:effectLst>
            <a:outerShdw dist="165100" dir="11220000" sx="101000" sy="101000" algn="br" rotWithShape="0">
              <a:schemeClr val="accent3"/>
            </a:outerShdw>
          </a:effectLst>
        </p:spPr>
        <p:txBody>
          <a:bodyPr lIns="360000" tIns="360000" rIns="360000" bIns="360000" anchor="ctr" anchorCtr="0">
            <a:noAutofit/>
          </a:bodyPr>
          <a:lstStyle>
            <a:lvl1pPr marL="177800" indent="-177800">
              <a:buClr>
                <a:schemeClr val="bg1"/>
              </a:buClr>
              <a:buNone/>
              <a:tabLst/>
              <a:defRPr b="1">
                <a:solidFill>
                  <a:schemeClr val="accent3"/>
                </a:solidFill>
              </a:defRPr>
            </a:lvl1pPr>
            <a:lvl2pPr marL="457200" indent="0">
              <a:buClr>
                <a:schemeClr val="bg1"/>
              </a:buClr>
              <a:buNone/>
              <a:defRPr>
                <a:solidFill>
                  <a:schemeClr val="bg1"/>
                </a:solidFill>
              </a:defRPr>
            </a:lvl2pPr>
            <a:lvl3pPr marL="914400" indent="0">
              <a:buClr>
                <a:schemeClr val="bg1"/>
              </a:buClr>
              <a:buNone/>
              <a:defRPr>
                <a:solidFill>
                  <a:schemeClr val="bg1"/>
                </a:solidFill>
              </a:defRPr>
            </a:lvl3pPr>
            <a:lvl4pPr marL="1371600" indent="0">
              <a:buClr>
                <a:schemeClr val="bg1"/>
              </a:buClr>
              <a:buNone/>
              <a:defRPr>
                <a:solidFill>
                  <a:schemeClr val="bg1"/>
                </a:solidFill>
              </a:defRPr>
            </a:lvl4pPr>
            <a:lvl5pPr marL="1828800" indent="0">
              <a:buClr>
                <a:schemeClr val="bg1"/>
              </a:buClr>
              <a:buNone/>
              <a:defRPr>
                <a:solidFill>
                  <a:schemeClr val="bg1"/>
                </a:solidFill>
              </a:defRPr>
            </a:lvl5pPr>
          </a:lstStyle>
          <a:p>
            <a:pPr lvl="0"/>
            <a:r>
              <a:rPr lang="de-DE"/>
              <a:t>„Hier an dieser Stelle ist ein Zitat möglich.“</a:t>
            </a:r>
          </a:p>
        </p:txBody>
      </p:sp>
      <p:sp>
        <p:nvSpPr>
          <p:cNvPr id="5" name="Datumsplatzhalter 4">
            <a:extLst>
              <a:ext uri="{FF2B5EF4-FFF2-40B4-BE49-F238E27FC236}">
                <a16:creationId xmlns:a16="http://schemas.microsoft.com/office/drawing/2014/main" id="{822D1273-1E27-4B4E-B429-5FA8B70B5D6F}"/>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01B7F675-1AEA-1A42-9DD6-EBB786D080B1}"/>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159C913A-CBB1-FD4E-95BC-054DB8C085FA}"/>
              </a:ext>
            </a:extLst>
          </p:cNvPr>
          <p:cNvSpPr>
            <a:spLocks noGrp="1"/>
          </p:cNvSpPr>
          <p:nvPr>
            <p:ph type="sldNum" sz="quarter" idx="12"/>
          </p:nvPr>
        </p:nvSpPr>
        <p:spPr/>
        <p:txBody>
          <a:bodyPr/>
          <a:lstStyle/>
          <a:p>
            <a:fld id="{BB5D5A41-9DD1-F24E-9E26-15668BB14167}" type="slidenum">
              <a:rPr lang="de-DE" smtClean="0"/>
              <a:t>‹Nr.›</a:t>
            </a:fld>
            <a:endParaRPr lang="de-DE"/>
          </a:p>
        </p:txBody>
      </p:sp>
    </p:spTree>
    <p:extLst>
      <p:ext uri="{BB962C8B-B14F-4D97-AF65-F5344CB8AC3E}">
        <p14:creationId xmlns:p14="http://schemas.microsoft.com/office/powerpoint/2010/main" val="23663873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ild mit Beschreibu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698D02-E2FA-DB4F-B58A-DB871C143A57}"/>
              </a:ext>
            </a:extLst>
          </p:cNvPr>
          <p:cNvSpPr>
            <a:spLocks noGrp="1"/>
          </p:cNvSpPr>
          <p:nvPr>
            <p:ph type="title" hasCustomPrompt="1"/>
          </p:nvPr>
        </p:nvSpPr>
        <p:spPr>
          <a:xfrm>
            <a:off x="839788" y="4806949"/>
            <a:ext cx="3932237" cy="841375"/>
          </a:xfrm>
        </p:spPr>
        <p:txBody>
          <a:bodyPr anchor="b">
            <a:noAutofit/>
          </a:bodyPr>
          <a:lstStyle>
            <a:lvl1pPr>
              <a:defRPr sz="2400" b="1">
                <a:solidFill>
                  <a:schemeClr val="accent1"/>
                </a:solidFill>
              </a:defRPr>
            </a:lvl1pPr>
          </a:lstStyle>
          <a:p>
            <a:r>
              <a:rPr lang="de-DE"/>
              <a:t>Bildunterschrift</a:t>
            </a:r>
            <a:br>
              <a:rPr lang="de-DE"/>
            </a:br>
            <a:r>
              <a:rPr lang="de-DE"/>
              <a:t>(falls überhaupt nötig)</a:t>
            </a:r>
          </a:p>
        </p:txBody>
      </p:sp>
      <p:sp>
        <p:nvSpPr>
          <p:cNvPr id="3" name="Bildplatzhalter 2">
            <a:extLst>
              <a:ext uri="{FF2B5EF4-FFF2-40B4-BE49-F238E27FC236}">
                <a16:creationId xmlns:a16="http://schemas.microsoft.com/office/drawing/2014/main" id="{C626A4AA-C686-FE40-9793-0DFD7714943A}"/>
              </a:ext>
            </a:extLst>
          </p:cNvPr>
          <p:cNvSpPr>
            <a:spLocks noGrp="1"/>
          </p:cNvSpPr>
          <p:nvPr>
            <p:ph type="pic" idx="1"/>
          </p:nvPr>
        </p:nvSpPr>
        <p:spPr>
          <a:xfrm>
            <a:off x="5183188" y="1160463"/>
            <a:ext cx="6169024" cy="53292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5AD67B07-D92F-E64A-8FF0-599BBF3B7FA8}"/>
              </a:ext>
            </a:extLst>
          </p:cNvPr>
          <p:cNvSpPr>
            <a:spLocks noGrp="1"/>
          </p:cNvSpPr>
          <p:nvPr>
            <p:ph type="body" sz="half" idx="2" hasCustomPrompt="1"/>
          </p:nvPr>
        </p:nvSpPr>
        <p:spPr>
          <a:xfrm>
            <a:off x="839788" y="5648325"/>
            <a:ext cx="3932237" cy="841375"/>
          </a:xfrm>
        </p:spPr>
        <p:txBody>
          <a:bodyPr>
            <a:noAutofit/>
          </a:bodyPr>
          <a:lstStyle>
            <a:lvl1pPr marL="0" indent="0">
              <a:lnSpc>
                <a:spcPct val="120000"/>
              </a:lnSpc>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Kurze Beschreibung von maximal drei Zeilen. Bitte präsentieren Sie und lesen Sie nicht ab.</a:t>
            </a:r>
          </a:p>
        </p:txBody>
      </p:sp>
      <p:sp>
        <p:nvSpPr>
          <p:cNvPr id="5" name="Datumsplatzhalter 4">
            <a:extLst>
              <a:ext uri="{FF2B5EF4-FFF2-40B4-BE49-F238E27FC236}">
                <a16:creationId xmlns:a16="http://schemas.microsoft.com/office/drawing/2014/main" id="{8F5A6D99-67F5-F749-8C6F-6685CC59CBE9}"/>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72D3CADC-F812-0B41-AD51-D7A1D01998E7}"/>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8A8B4F31-39B2-B644-89E8-E585D6AC8FA6}"/>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8" name="Textplatzhalter 9">
            <a:extLst>
              <a:ext uri="{FF2B5EF4-FFF2-40B4-BE49-F238E27FC236}">
                <a16:creationId xmlns:a16="http://schemas.microsoft.com/office/drawing/2014/main" id="{E0DFD17B-BDEB-A347-B754-95A2066B7D1C}"/>
              </a:ext>
            </a:extLst>
          </p:cNvPr>
          <p:cNvSpPr>
            <a:spLocks noGrp="1"/>
          </p:cNvSpPr>
          <p:nvPr>
            <p:ph type="body" sz="quarter" idx="13" hasCustomPrompt="1"/>
          </p:nvPr>
        </p:nvSpPr>
        <p:spPr>
          <a:xfrm>
            <a:off x="836613" y="6489700"/>
            <a:ext cx="10515600" cy="368300"/>
          </a:xfrm>
        </p:spPr>
        <p:txBody>
          <a:bodyPr/>
          <a:lstStyle>
            <a:lvl1pPr marL="0" indent="0" algn="r">
              <a:lnSpc>
                <a:spcPct val="100000"/>
              </a:lnSpc>
              <a:spcBef>
                <a:spcPts val="0"/>
              </a:spcBef>
              <a:buNone/>
              <a:defRPr sz="800">
                <a:solidFill>
                  <a:schemeClr val="accent2"/>
                </a:solidFill>
              </a:defRPr>
            </a:lvl1pPr>
          </a:lstStyle>
          <a:p>
            <a:pPr lvl="0"/>
            <a:r>
              <a:rPr lang="de-DE"/>
              <a:t>Quelle: </a:t>
            </a:r>
            <a:r>
              <a:rPr lang="de-DE" err="1"/>
              <a:t>Lorem</a:t>
            </a:r>
            <a:r>
              <a:rPr lang="de-DE"/>
              <a:t> </a:t>
            </a:r>
            <a:r>
              <a:rPr lang="de-DE" err="1"/>
              <a:t>Ipsum</a:t>
            </a:r>
            <a:r>
              <a:rPr lang="de-DE"/>
              <a:t>-Verlag</a:t>
            </a:r>
          </a:p>
          <a:p>
            <a:pPr lvl="0"/>
            <a:r>
              <a:rPr lang="de-DE"/>
              <a:t>Auch zweizeilig </a:t>
            </a:r>
          </a:p>
        </p:txBody>
      </p:sp>
    </p:spTree>
    <p:extLst>
      <p:ext uri="{BB962C8B-B14F-4D97-AF65-F5344CB8AC3E}">
        <p14:creationId xmlns:p14="http://schemas.microsoft.com/office/powerpoint/2010/main" val="289469417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93F51051-3199-A24B-B1CD-B7842F61354D}"/>
              </a:ext>
            </a:extLst>
          </p:cNvPr>
          <p:cNvSpPr>
            <a:spLocks noGrp="1"/>
          </p:cNvSpPr>
          <p:nvPr>
            <p:ph type="dt" sz="half" idx="10"/>
          </p:nvPr>
        </p:nvSpPr>
        <p:spPr/>
        <p:txBody>
          <a:bodyPr/>
          <a:lstStyle/>
          <a:p>
            <a:r>
              <a:rPr lang="de-DE"/>
              <a:t>17.06.2026</a:t>
            </a:r>
          </a:p>
        </p:txBody>
      </p:sp>
      <p:sp>
        <p:nvSpPr>
          <p:cNvPr id="4" name="Fußzeilenplatzhalter 3">
            <a:extLst>
              <a:ext uri="{FF2B5EF4-FFF2-40B4-BE49-F238E27FC236}">
                <a16:creationId xmlns:a16="http://schemas.microsoft.com/office/drawing/2014/main" id="{A82D0658-7EB3-BA4A-B744-F4C17799157A}"/>
              </a:ext>
            </a:extLst>
          </p:cNvPr>
          <p:cNvSpPr>
            <a:spLocks noGrp="1"/>
          </p:cNvSpPr>
          <p:nvPr>
            <p:ph type="ftr" sz="quarter" idx="11"/>
          </p:nvPr>
        </p:nvSpPr>
        <p:spPr/>
        <p:txBody>
          <a:bodyPr/>
          <a:lstStyle/>
          <a:p>
            <a:r>
              <a:rPr lang="de-DE"/>
              <a:t>Transparenz, Digitalisierung und Co.</a:t>
            </a:r>
          </a:p>
        </p:txBody>
      </p:sp>
      <p:sp>
        <p:nvSpPr>
          <p:cNvPr id="5" name="Foliennummernplatzhalter 4">
            <a:extLst>
              <a:ext uri="{FF2B5EF4-FFF2-40B4-BE49-F238E27FC236}">
                <a16:creationId xmlns:a16="http://schemas.microsoft.com/office/drawing/2014/main" id="{A86C46B3-3DFF-F649-BBB6-F69949E9AF3D}"/>
              </a:ext>
            </a:extLst>
          </p:cNvPr>
          <p:cNvSpPr>
            <a:spLocks noGrp="1"/>
          </p:cNvSpPr>
          <p:nvPr>
            <p:ph type="sldNum" sz="quarter" idx="12"/>
          </p:nvPr>
        </p:nvSpPr>
        <p:spPr/>
        <p:txBody>
          <a:bodyPr/>
          <a:lstStyle/>
          <a:p>
            <a:fld id="{BB5D5A41-9DD1-F24E-9E26-15668BB14167}" type="slidenum">
              <a:rPr lang="de-DE" smtClean="0"/>
              <a:pPr/>
              <a:t>‹Nr.›</a:t>
            </a:fld>
            <a:endParaRPr lang="de-DE"/>
          </a:p>
        </p:txBody>
      </p:sp>
      <p:sp>
        <p:nvSpPr>
          <p:cNvPr id="8" name="Tabellenplatzhalter 7">
            <a:extLst>
              <a:ext uri="{FF2B5EF4-FFF2-40B4-BE49-F238E27FC236}">
                <a16:creationId xmlns:a16="http://schemas.microsoft.com/office/drawing/2014/main" id="{2E7CF542-03D0-7441-AA03-6F2930D943F1}"/>
              </a:ext>
            </a:extLst>
          </p:cNvPr>
          <p:cNvSpPr>
            <a:spLocks noGrp="1"/>
          </p:cNvSpPr>
          <p:nvPr>
            <p:ph type="tbl" sz="quarter" idx="13"/>
          </p:nvPr>
        </p:nvSpPr>
        <p:spPr>
          <a:xfrm>
            <a:off x="839788" y="1160463"/>
            <a:ext cx="10512425" cy="5329237"/>
          </a:xfrm>
        </p:spPr>
        <p:txBody>
          <a:bodyPr/>
          <a:lstStyle/>
          <a:p>
            <a:r>
              <a:rPr lang="de-DE"/>
              <a:t>Tabelle durch Klicken auf Symbol hinzufügen</a:t>
            </a:r>
          </a:p>
        </p:txBody>
      </p:sp>
      <p:sp>
        <p:nvSpPr>
          <p:cNvPr id="6" name="Textplatzhalter 9">
            <a:extLst>
              <a:ext uri="{FF2B5EF4-FFF2-40B4-BE49-F238E27FC236}">
                <a16:creationId xmlns:a16="http://schemas.microsoft.com/office/drawing/2014/main" id="{1A037F56-82D0-174F-96A8-E82565C0749A}"/>
              </a:ext>
            </a:extLst>
          </p:cNvPr>
          <p:cNvSpPr>
            <a:spLocks noGrp="1"/>
          </p:cNvSpPr>
          <p:nvPr>
            <p:ph type="body" sz="quarter" idx="14" hasCustomPrompt="1"/>
          </p:nvPr>
        </p:nvSpPr>
        <p:spPr>
          <a:xfrm>
            <a:off x="836613" y="6489700"/>
            <a:ext cx="10515600" cy="368300"/>
          </a:xfrm>
        </p:spPr>
        <p:txBody>
          <a:bodyPr/>
          <a:lstStyle>
            <a:lvl1pPr marL="0" indent="0" algn="r">
              <a:lnSpc>
                <a:spcPct val="100000"/>
              </a:lnSpc>
              <a:spcBef>
                <a:spcPts val="0"/>
              </a:spcBef>
              <a:buNone/>
              <a:defRPr sz="800">
                <a:solidFill>
                  <a:schemeClr val="accent2"/>
                </a:solidFill>
              </a:defRPr>
            </a:lvl1pPr>
          </a:lstStyle>
          <a:p>
            <a:pPr lvl="0"/>
            <a:r>
              <a:rPr lang="de-DE"/>
              <a:t>Quelle: </a:t>
            </a:r>
            <a:r>
              <a:rPr lang="de-DE" err="1"/>
              <a:t>Lorem</a:t>
            </a:r>
            <a:r>
              <a:rPr lang="de-DE"/>
              <a:t> </a:t>
            </a:r>
            <a:r>
              <a:rPr lang="de-DE" err="1"/>
              <a:t>Ipsum</a:t>
            </a:r>
            <a:r>
              <a:rPr lang="de-DE"/>
              <a:t>-Verlag</a:t>
            </a:r>
          </a:p>
          <a:p>
            <a:pPr lvl="0"/>
            <a:r>
              <a:rPr lang="de-DE"/>
              <a:t>Auch zweizeilig </a:t>
            </a:r>
          </a:p>
        </p:txBody>
      </p:sp>
    </p:spTree>
    <p:extLst>
      <p:ext uri="{BB962C8B-B14F-4D97-AF65-F5344CB8AC3E}">
        <p14:creationId xmlns:p14="http://schemas.microsoft.com/office/powerpoint/2010/main" val="7849260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eiben Sie auf dem Laufenden">
    <p:spTree>
      <p:nvGrpSpPr>
        <p:cNvPr id="1" name=""/>
        <p:cNvGrpSpPr/>
        <p:nvPr/>
      </p:nvGrpSpPr>
      <p:grpSpPr>
        <a:xfrm>
          <a:off x="0" y="0"/>
          <a:ext cx="0" cy="0"/>
          <a:chOff x="0" y="0"/>
          <a:chExt cx="0" cy="0"/>
        </a:xfrm>
      </p:grpSpPr>
      <p:sp>
        <p:nvSpPr>
          <p:cNvPr id="5" name="Datumsplatzhalter 4">
            <a:extLst>
              <a:ext uri="{FF2B5EF4-FFF2-40B4-BE49-F238E27FC236}">
                <a16:creationId xmlns:a16="http://schemas.microsoft.com/office/drawing/2014/main" id="{822D1273-1E27-4B4E-B429-5FA8B70B5D6F}"/>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01B7F675-1AEA-1A42-9DD6-EBB786D080B1}"/>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159C913A-CBB1-FD4E-95BC-054DB8C085FA}"/>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2" name="Textfeld 1">
            <a:extLst>
              <a:ext uri="{FF2B5EF4-FFF2-40B4-BE49-F238E27FC236}">
                <a16:creationId xmlns:a16="http://schemas.microsoft.com/office/drawing/2014/main" id="{93E9C5A0-D080-A84E-A84A-37609E1DCDBD}"/>
              </a:ext>
            </a:extLst>
          </p:cNvPr>
          <p:cNvSpPr txBox="1"/>
          <p:nvPr userDrawn="1"/>
        </p:nvSpPr>
        <p:spPr>
          <a:xfrm>
            <a:off x="839789" y="1158828"/>
            <a:ext cx="6047044" cy="400110"/>
          </a:xfrm>
          <a:prstGeom prst="rect">
            <a:avLst/>
          </a:prstGeom>
          <a:noFill/>
        </p:spPr>
        <p:txBody>
          <a:bodyPr wrap="square" rtlCol="0">
            <a:spAutoFit/>
          </a:bodyPr>
          <a:lstStyle/>
          <a:p>
            <a:r>
              <a:rPr lang="de-DE" sz="2400" b="1">
                <a:solidFill>
                  <a:schemeClr val="accent1"/>
                </a:solidFill>
                <a:latin typeface="Montserrat" pitchFamily="2" charset="77"/>
              </a:rPr>
              <a:t>Bleiben Sie auf dem Laufenden</a:t>
            </a:r>
          </a:p>
        </p:txBody>
      </p:sp>
      <p:sp>
        <p:nvSpPr>
          <p:cNvPr id="4" name="Textfeld 3">
            <a:extLst>
              <a:ext uri="{FF2B5EF4-FFF2-40B4-BE49-F238E27FC236}">
                <a16:creationId xmlns:a16="http://schemas.microsoft.com/office/drawing/2014/main" id="{F21F5A99-5C55-CC42-8657-9BD75CDDC765}"/>
              </a:ext>
            </a:extLst>
          </p:cNvPr>
          <p:cNvSpPr txBox="1"/>
          <p:nvPr userDrawn="1"/>
        </p:nvSpPr>
        <p:spPr>
          <a:xfrm>
            <a:off x="3550508" y="1927654"/>
            <a:ext cx="4687330" cy="1077218"/>
          </a:xfrm>
          <a:prstGeom prst="rect">
            <a:avLst/>
          </a:prstGeom>
          <a:noFill/>
        </p:spPr>
        <p:txBody>
          <a:bodyPr wrap="square" rtlCol="0">
            <a:spAutoFit/>
          </a:bodyPr>
          <a:lstStyle/>
          <a:p>
            <a:r>
              <a:rPr lang="de-DE" sz="1600" b="1">
                <a:solidFill>
                  <a:schemeClr val="accent1"/>
                </a:solidFill>
                <a:latin typeface="Montserrat" pitchFamily="2" charset="77"/>
              </a:rPr>
              <a:t>Newsletter</a:t>
            </a:r>
            <a:br>
              <a:rPr lang="de-DE" sz="1600">
                <a:latin typeface="Montserrat" pitchFamily="2" charset="77"/>
              </a:rPr>
            </a:br>
            <a:r>
              <a:rPr lang="de-DE" sz="1600">
                <a:latin typeface="Montserrat" pitchFamily="2" charset="77"/>
              </a:rPr>
              <a:t>Info | Stiftung Umweltenergierecht</a:t>
            </a:r>
            <a:br>
              <a:rPr lang="de-DE" sz="1600">
                <a:latin typeface="Montserrat" pitchFamily="2" charset="77"/>
              </a:rPr>
            </a:br>
            <a:r>
              <a:rPr lang="de-DE" sz="1600">
                <a:latin typeface="Montserrat" pitchFamily="2" charset="77"/>
              </a:rPr>
              <a:t>informiert periodisch über die </a:t>
            </a:r>
            <a:br>
              <a:rPr lang="de-DE" sz="1600">
                <a:latin typeface="Montserrat" pitchFamily="2" charset="77"/>
              </a:rPr>
            </a:br>
            <a:r>
              <a:rPr lang="de-DE" sz="1600">
                <a:latin typeface="Montserrat" pitchFamily="2" charset="77"/>
              </a:rPr>
              <a:t>aktuellen Entwicklungen</a:t>
            </a:r>
          </a:p>
        </p:txBody>
      </p:sp>
      <p:sp>
        <p:nvSpPr>
          <p:cNvPr id="9" name="Textfeld 8">
            <a:extLst>
              <a:ext uri="{FF2B5EF4-FFF2-40B4-BE49-F238E27FC236}">
                <a16:creationId xmlns:a16="http://schemas.microsoft.com/office/drawing/2014/main" id="{44ACE052-2451-064C-971F-DDA703FC9EC3}"/>
              </a:ext>
            </a:extLst>
          </p:cNvPr>
          <p:cNvSpPr txBox="1"/>
          <p:nvPr userDrawn="1"/>
        </p:nvSpPr>
        <p:spPr>
          <a:xfrm>
            <a:off x="3550508" y="3725365"/>
            <a:ext cx="4687330" cy="830997"/>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b="1" kern="1200" noProof="0">
                <a:solidFill>
                  <a:schemeClr val="accent1"/>
                </a:solidFill>
                <a:latin typeface="Montserrat" pitchFamily="2" charset="77"/>
                <a:ea typeface="+mn-ea"/>
                <a:cs typeface="+mn-cs"/>
              </a:rPr>
              <a:t>Webseite</a:t>
            </a:r>
            <a:br>
              <a:rPr lang="de-DE" sz="1600">
                <a:latin typeface="Montserrat" pitchFamily="2" charset="77"/>
              </a:rPr>
            </a:br>
            <a:r>
              <a:rPr lang="de-DE" sz="1600" kern="1200">
                <a:solidFill>
                  <a:schemeClr val="tx1"/>
                </a:solidFill>
                <a:latin typeface="Montserrat" pitchFamily="2" charset="77"/>
                <a:ea typeface="+mn-ea"/>
                <a:cs typeface="+mn-cs"/>
                <a:hlinkClick r:id="rId2">
                  <a:extLst>
                    <a:ext uri="{A12FA001-AC4F-418D-AE19-62706E023703}">
                      <ahyp:hlinkClr xmlns:ahyp="http://schemas.microsoft.com/office/drawing/2018/hyperlinkcolor" val="tx"/>
                    </a:ext>
                  </a:extLst>
                </a:hlinkClick>
              </a:rPr>
              <a:t>www.umweltenergierecht.de</a:t>
            </a:r>
            <a:r>
              <a:rPr lang="de-DE" sz="1600" kern="1200">
                <a:solidFill>
                  <a:schemeClr val="tx1"/>
                </a:solidFill>
                <a:latin typeface="Montserrat" pitchFamily="2" charset="77"/>
                <a:ea typeface="+mn-ea"/>
                <a:cs typeface="+mn-cs"/>
              </a:rPr>
              <a:t> als </a:t>
            </a:r>
            <a:br>
              <a:rPr lang="de-DE" sz="1600" kern="1200">
                <a:solidFill>
                  <a:schemeClr val="tx1"/>
                </a:solidFill>
                <a:latin typeface="Montserrat" pitchFamily="2" charset="77"/>
                <a:ea typeface="+mn-ea"/>
                <a:cs typeface="+mn-cs"/>
              </a:rPr>
            </a:br>
            <a:r>
              <a:rPr lang="de-DE" sz="1600" kern="1200">
                <a:solidFill>
                  <a:schemeClr val="tx1"/>
                </a:solidFill>
                <a:latin typeface="Montserrat" pitchFamily="2" charset="77"/>
                <a:ea typeface="+mn-ea"/>
                <a:cs typeface="+mn-cs"/>
              </a:rPr>
              <a:t>Informationsportal</a:t>
            </a:r>
          </a:p>
        </p:txBody>
      </p:sp>
      <p:sp>
        <p:nvSpPr>
          <p:cNvPr id="10" name="Textfeld 9">
            <a:extLst>
              <a:ext uri="{FF2B5EF4-FFF2-40B4-BE49-F238E27FC236}">
                <a16:creationId xmlns:a16="http://schemas.microsoft.com/office/drawing/2014/main" id="{7AD07DAD-67E7-6B4C-B6AB-AED8BE37CF3E}"/>
              </a:ext>
            </a:extLst>
          </p:cNvPr>
          <p:cNvSpPr txBox="1"/>
          <p:nvPr userDrawn="1"/>
        </p:nvSpPr>
        <p:spPr>
          <a:xfrm>
            <a:off x="3550508" y="5246077"/>
            <a:ext cx="468733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kern="1200" noProof="0" err="1">
                <a:solidFill>
                  <a:schemeClr val="accent1"/>
                </a:solidFill>
                <a:latin typeface="Montserrat" pitchFamily="2" charset="77"/>
                <a:ea typeface="+mn-ea"/>
                <a:cs typeface="+mn-cs"/>
              </a:rPr>
              <a:t>Social</a:t>
            </a:r>
            <a:r>
              <a:rPr lang="de-DE" sz="1600" b="1" kern="1200" noProof="0">
                <a:solidFill>
                  <a:schemeClr val="accent1"/>
                </a:solidFill>
                <a:latin typeface="Montserrat" pitchFamily="2" charset="77"/>
                <a:ea typeface="+mn-ea"/>
                <a:cs typeface="+mn-cs"/>
              </a:rPr>
              <a:t> Media</a:t>
            </a:r>
            <a:br>
              <a:rPr lang="de-DE" sz="1600">
                <a:latin typeface="Montserrat" pitchFamily="2" charset="77"/>
              </a:rPr>
            </a:br>
            <a:r>
              <a:rPr kumimoji="0" lang="de-DE" sz="1600" b="0" i="0" u="none" strike="noStrike" kern="1200" cap="none" spc="0" normalizeH="0" baseline="0" noProof="0">
                <a:ln>
                  <a:noFill/>
                </a:ln>
                <a:solidFill>
                  <a:prstClr val="black"/>
                </a:solidFill>
                <a:effectLst/>
                <a:uLnTx/>
                <a:uFillTx/>
                <a:latin typeface="Montserrat" pitchFamily="2" charset="77"/>
                <a:ea typeface="+mn-ea"/>
                <a:cs typeface="+mn-cs"/>
              </a:rPr>
              <a:t>aktuelle Informationen auf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a:ln>
                  <a:noFill/>
                </a:ln>
                <a:solidFill>
                  <a:prstClr val="black"/>
                </a:solidFill>
                <a:effectLst/>
                <a:uLnTx/>
                <a:uFillTx/>
                <a:latin typeface="Montserrat" pitchFamily="2" charset="77"/>
                <a:ea typeface="+mn-ea"/>
                <a:cs typeface="+mn-cs"/>
              </a:rPr>
              <a:t>X und LinkedIn</a:t>
            </a:r>
          </a:p>
        </p:txBody>
      </p:sp>
      <p:pic>
        <p:nvPicPr>
          <p:cNvPr id="11" name="Grafik 10">
            <a:extLst>
              <a:ext uri="{FF2B5EF4-FFF2-40B4-BE49-F238E27FC236}">
                <a16:creationId xmlns:a16="http://schemas.microsoft.com/office/drawing/2014/main" id="{2BB5F2B9-F08E-544D-A14C-F474DCE6ADA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715368" y="2074840"/>
            <a:ext cx="1397060" cy="959315"/>
          </a:xfrm>
          <a:prstGeom prst="rect">
            <a:avLst/>
          </a:prstGeom>
        </p:spPr>
      </p:pic>
      <p:pic>
        <p:nvPicPr>
          <p:cNvPr id="12" name="Grafik 11">
            <a:extLst>
              <a:ext uri="{FF2B5EF4-FFF2-40B4-BE49-F238E27FC236}">
                <a16:creationId xmlns:a16="http://schemas.microsoft.com/office/drawing/2014/main" id="{1562D7C3-9C8E-734E-8D60-21D7E0F70845}"/>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838727" y="5341804"/>
            <a:ext cx="1336399" cy="858380"/>
          </a:xfrm>
          <a:prstGeom prst="rect">
            <a:avLst/>
          </a:prstGeom>
        </p:spPr>
      </p:pic>
      <p:pic>
        <p:nvPicPr>
          <p:cNvPr id="13" name="Grafik 12">
            <a:extLst>
              <a:ext uri="{FF2B5EF4-FFF2-40B4-BE49-F238E27FC236}">
                <a16:creationId xmlns:a16="http://schemas.microsoft.com/office/drawing/2014/main" id="{0E521F28-1751-D742-BFE9-FAB133145BF5}"/>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866718" y="3864749"/>
            <a:ext cx="1354713" cy="767671"/>
          </a:xfrm>
          <a:prstGeom prst="rect">
            <a:avLst/>
          </a:prstGeom>
        </p:spPr>
      </p:pic>
      <p:pic>
        <p:nvPicPr>
          <p:cNvPr id="16" name="Grafik 15" descr="Ein Bild, das Text, draußen, Natur, Frühling enthält.&#10;&#10;Automatisch generierte Beschreibung">
            <a:extLst>
              <a:ext uri="{FF2B5EF4-FFF2-40B4-BE49-F238E27FC236}">
                <a16:creationId xmlns:a16="http://schemas.microsoft.com/office/drawing/2014/main" id="{950C3CE8-A5FB-3A46-8BAC-715032D9F5D8}"/>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436318" y="1160463"/>
            <a:ext cx="3363823" cy="4754305"/>
          </a:xfrm>
          <a:prstGeom prst="rect">
            <a:avLst/>
          </a:prstGeom>
        </p:spPr>
      </p:pic>
    </p:spTree>
    <p:extLst>
      <p:ext uri="{BB962C8B-B14F-4D97-AF65-F5344CB8AC3E}">
        <p14:creationId xmlns:p14="http://schemas.microsoft.com/office/powerpoint/2010/main" val="3328609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Unterstützen Sie unsere Forschung">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0EDF8521-02EA-A247-A1C1-273AA84149DD}"/>
              </a:ext>
            </a:extLst>
          </p:cNvPr>
          <p:cNvSpPr>
            <a:spLocks noGrp="1"/>
          </p:cNvSpPr>
          <p:nvPr>
            <p:ph type="dt" sz="half" idx="10"/>
          </p:nvPr>
        </p:nvSpPr>
        <p:spPr/>
        <p:txBody>
          <a:bodyPr/>
          <a:lstStyle/>
          <a:p>
            <a:r>
              <a:rPr lang="de-DE"/>
              <a:t>17.06.2026</a:t>
            </a:r>
          </a:p>
        </p:txBody>
      </p:sp>
      <p:sp>
        <p:nvSpPr>
          <p:cNvPr id="4" name="Fußzeilenplatzhalter 3">
            <a:extLst>
              <a:ext uri="{FF2B5EF4-FFF2-40B4-BE49-F238E27FC236}">
                <a16:creationId xmlns:a16="http://schemas.microsoft.com/office/drawing/2014/main" id="{A7823989-F766-714D-9334-253670EFD5BC}"/>
              </a:ext>
            </a:extLst>
          </p:cNvPr>
          <p:cNvSpPr>
            <a:spLocks noGrp="1"/>
          </p:cNvSpPr>
          <p:nvPr>
            <p:ph type="ftr" sz="quarter" idx="11"/>
          </p:nvPr>
        </p:nvSpPr>
        <p:spPr/>
        <p:txBody>
          <a:bodyPr/>
          <a:lstStyle/>
          <a:p>
            <a:r>
              <a:rPr lang="de-DE"/>
              <a:t>Transparenz, Digitalisierung und Co.</a:t>
            </a:r>
          </a:p>
        </p:txBody>
      </p:sp>
      <p:sp>
        <p:nvSpPr>
          <p:cNvPr id="5" name="Foliennummernplatzhalter 4">
            <a:extLst>
              <a:ext uri="{FF2B5EF4-FFF2-40B4-BE49-F238E27FC236}">
                <a16:creationId xmlns:a16="http://schemas.microsoft.com/office/drawing/2014/main" id="{75753ADD-B4C1-284A-968E-3154F6254F5F}"/>
              </a:ext>
            </a:extLst>
          </p:cNvPr>
          <p:cNvSpPr>
            <a:spLocks noGrp="1"/>
          </p:cNvSpPr>
          <p:nvPr>
            <p:ph type="sldNum" sz="quarter" idx="12"/>
          </p:nvPr>
        </p:nvSpPr>
        <p:spPr/>
        <p:txBody>
          <a:bodyPr/>
          <a:lstStyle/>
          <a:p>
            <a:fld id="{BB5D5A41-9DD1-F24E-9E26-15668BB14167}" type="slidenum">
              <a:rPr lang="de-DE" smtClean="0"/>
              <a:pPr/>
              <a:t>‹Nr.›</a:t>
            </a:fld>
            <a:endParaRPr lang="de-DE"/>
          </a:p>
        </p:txBody>
      </p:sp>
      <p:sp>
        <p:nvSpPr>
          <p:cNvPr id="9" name="Rechteck 8">
            <a:extLst>
              <a:ext uri="{FF2B5EF4-FFF2-40B4-BE49-F238E27FC236}">
                <a16:creationId xmlns:a16="http://schemas.microsoft.com/office/drawing/2014/main" id="{83B3455A-3C63-6245-B428-0F84726FEE7E}"/>
              </a:ext>
            </a:extLst>
          </p:cNvPr>
          <p:cNvSpPr/>
          <p:nvPr userDrawn="1"/>
        </p:nvSpPr>
        <p:spPr>
          <a:xfrm>
            <a:off x="836484" y="1160463"/>
            <a:ext cx="6832944" cy="400110"/>
          </a:xfrm>
          <a:prstGeom prst="rect">
            <a:avLst/>
          </a:prstGeom>
        </p:spPr>
        <p:txBody>
          <a:bodyPr wrap="square">
            <a:spAutoFit/>
          </a:bodyPr>
          <a:lstStyle/>
          <a:p>
            <a:r>
              <a:rPr lang="de-DE" sz="2400" b="1">
                <a:solidFill>
                  <a:schemeClr val="accent1"/>
                </a:solidFill>
                <a:latin typeface="Montserrat" pitchFamily="2" charset="77"/>
              </a:rPr>
              <a:t>Unterstützen Sie unsere Forschung</a:t>
            </a:r>
          </a:p>
        </p:txBody>
      </p:sp>
      <p:sp>
        <p:nvSpPr>
          <p:cNvPr id="10" name="Textfeld 9">
            <a:extLst>
              <a:ext uri="{FF2B5EF4-FFF2-40B4-BE49-F238E27FC236}">
                <a16:creationId xmlns:a16="http://schemas.microsoft.com/office/drawing/2014/main" id="{73B6721D-7BF1-304B-ABFE-930F3C756D40}"/>
              </a:ext>
            </a:extLst>
          </p:cNvPr>
          <p:cNvSpPr txBox="1"/>
          <p:nvPr userDrawn="1"/>
        </p:nvSpPr>
        <p:spPr>
          <a:xfrm>
            <a:off x="4893276" y="2215464"/>
            <a:ext cx="6458934" cy="1569660"/>
          </a:xfrm>
          <a:prstGeom prst="rect">
            <a:avLst/>
          </a:prstGeom>
          <a:noFill/>
        </p:spPr>
        <p:txBody>
          <a:bodyPr wrap="square" rtlCol="0">
            <a:spAutoFit/>
          </a:bodyPr>
          <a:lstStyle/>
          <a:p>
            <a:r>
              <a:rPr lang="de-DE" sz="1600" b="1">
                <a:solidFill>
                  <a:schemeClr val="accent1"/>
                </a:solidFill>
                <a:latin typeface="Montserrat" pitchFamily="2" charset="77"/>
              </a:rPr>
              <a:t>Forschung fördern und gemeinsam mehr bewirken</a:t>
            </a:r>
            <a:br>
              <a:rPr lang="de-DE" sz="1600">
                <a:latin typeface="Montserrat" pitchFamily="2" charset="77"/>
              </a:rPr>
            </a:br>
            <a:r>
              <a:rPr lang="de-DE" sz="1600">
                <a:latin typeface="Montserrat" pitchFamily="2" charset="77"/>
              </a:rPr>
              <a:t>Mit Ihrer Spende unterstützen Sie zweckgebunden die Forschung der Stiftung Umweltenergierecht über die Grundfinanzierung hinaus und leisten damit einen wichtigen Beitrag für das zukünftige Recht der Erneuerbaren Energien und eine nachhaltige Energieversorgung.</a:t>
            </a:r>
          </a:p>
        </p:txBody>
      </p:sp>
      <p:sp>
        <p:nvSpPr>
          <p:cNvPr id="11" name="Textfeld 10">
            <a:extLst>
              <a:ext uri="{FF2B5EF4-FFF2-40B4-BE49-F238E27FC236}">
                <a16:creationId xmlns:a16="http://schemas.microsoft.com/office/drawing/2014/main" id="{6D2E4B1B-C582-E640-A596-9E3D74DB5499}"/>
              </a:ext>
            </a:extLst>
          </p:cNvPr>
          <p:cNvSpPr txBox="1"/>
          <p:nvPr userDrawn="1"/>
        </p:nvSpPr>
        <p:spPr>
          <a:xfrm>
            <a:off x="4893276" y="3937083"/>
            <a:ext cx="6458934" cy="1569660"/>
          </a:xfrm>
          <a:prstGeom prst="rect">
            <a:avLst/>
          </a:prstGeom>
          <a:noFill/>
        </p:spPr>
        <p:txBody>
          <a:bodyPr wrap="square" rtlCol="0">
            <a:spAutoFit/>
          </a:bodyPr>
          <a:lstStyle/>
          <a:p>
            <a:r>
              <a:rPr lang="de-DE" sz="1600" b="1">
                <a:solidFill>
                  <a:schemeClr val="accent1"/>
                </a:solidFill>
                <a:latin typeface="Montserrat" pitchFamily="2" charset="77"/>
              </a:rPr>
              <a:t>Kontakt</a:t>
            </a:r>
            <a:br>
              <a:rPr lang="de-DE" sz="1600">
                <a:latin typeface="Montserrat" pitchFamily="2" charset="77"/>
              </a:rPr>
            </a:br>
            <a:r>
              <a:rPr lang="de-DE" sz="1600">
                <a:latin typeface="Montserrat" pitchFamily="2" charset="77"/>
              </a:rPr>
              <a:t>Christiane Mitsch</a:t>
            </a:r>
          </a:p>
          <a:p>
            <a:r>
              <a:rPr lang="de-DE" sz="1600">
                <a:latin typeface="Montserrat" pitchFamily="2" charset="77"/>
              </a:rPr>
              <a:t>Leitung Fundraising und Stakeholdermanagement</a:t>
            </a:r>
          </a:p>
          <a:p>
            <a:r>
              <a:rPr lang="de-DE" sz="1600">
                <a:latin typeface="Montserrat" pitchFamily="2" charset="77"/>
              </a:rPr>
              <a:t>T: +49 1520 7435953</a:t>
            </a:r>
          </a:p>
          <a:p>
            <a:r>
              <a:rPr lang="de-DE" sz="1600">
                <a:latin typeface="Montserrat" pitchFamily="2" charset="77"/>
              </a:rPr>
              <a:t>M: mitsch@stiftung-umweltenergierecht.de</a:t>
            </a:r>
          </a:p>
          <a:p>
            <a:endParaRPr lang="de-DE" sz="1600">
              <a:latin typeface="Montserrat" pitchFamily="2" charset="77"/>
            </a:endParaRPr>
          </a:p>
        </p:txBody>
      </p:sp>
      <p:sp>
        <p:nvSpPr>
          <p:cNvPr id="12" name="Textfeld 11">
            <a:extLst>
              <a:ext uri="{FF2B5EF4-FFF2-40B4-BE49-F238E27FC236}">
                <a16:creationId xmlns:a16="http://schemas.microsoft.com/office/drawing/2014/main" id="{B95D95C6-01CD-D24C-AB0D-88C319A59B85}"/>
              </a:ext>
            </a:extLst>
          </p:cNvPr>
          <p:cNvSpPr txBox="1"/>
          <p:nvPr userDrawn="1"/>
        </p:nvSpPr>
        <p:spPr>
          <a:xfrm>
            <a:off x="4893276" y="5412482"/>
            <a:ext cx="6458934" cy="1077218"/>
          </a:xfrm>
          <a:prstGeom prst="rect">
            <a:avLst/>
          </a:prstGeom>
          <a:noFill/>
        </p:spPr>
        <p:txBody>
          <a:bodyPr wrap="square" rtlCol="0">
            <a:spAutoFit/>
          </a:bodyPr>
          <a:lstStyle/>
          <a:p>
            <a:r>
              <a:rPr lang="de-DE" sz="1600" b="1">
                <a:solidFill>
                  <a:schemeClr val="accent1"/>
                </a:solidFill>
                <a:latin typeface="Montserrat" pitchFamily="2" charset="77"/>
              </a:rPr>
              <a:t>Spendenkonto</a:t>
            </a:r>
            <a:br>
              <a:rPr lang="de-DE" sz="1600">
                <a:latin typeface="Montserrat" pitchFamily="2" charset="77"/>
              </a:rPr>
            </a:br>
            <a:r>
              <a:rPr lang="de-DE" sz="1600">
                <a:latin typeface="Montserrat" pitchFamily="2" charset="77"/>
              </a:rPr>
              <a:t>Sparkasse Mainfranken</a:t>
            </a:r>
          </a:p>
          <a:p>
            <a:r>
              <a:rPr lang="de-DE" sz="1600">
                <a:latin typeface="Montserrat" pitchFamily="2" charset="77"/>
              </a:rPr>
              <a:t>IBAN: DE16 7905 0000 0046 7431 83</a:t>
            </a:r>
          </a:p>
          <a:p>
            <a:r>
              <a:rPr lang="de-DE" sz="1600">
                <a:latin typeface="Montserrat" pitchFamily="2" charset="77"/>
              </a:rPr>
              <a:t>BIC: BYLADEM1SWU</a:t>
            </a:r>
          </a:p>
        </p:txBody>
      </p:sp>
      <p:pic>
        <p:nvPicPr>
          <p:cNvPr id="13" name="Grafik 12">
            <a:extLst>
              <a:ext uri="{FF2B5EF4-FFF2-40B4-BE49-F238E27FC236}">
                <a16:creationId xmlns:a16="http://schemas.microsoft.com/office/drawing/2014/main" id="{C595311B-6224-0B4E-BDA6-DFA8190CC61D}"/>
              </a:ext>
            </a:extLst>
          </p:cNvPr>
          <p:cNvPicPr>
            <a:picLocks noChangeAspect="1"/>
          </p:cNvPicPr>
          <p:nvPr userDrawn="1"/>
        </p:nvPicPr>
        <p:blipFill>
          <a:blip r:embed="rId2"/>
          <a:srcRect/>
          <a:stretch/>
        </p:blipFill>
        <p:spPr>
          <a:xfrm>
            <a:off x="836483" y="2329232"/>
            <a:ext cx="3624147" cy="4059046"/>
          </a:xfrm>
          <a:prstGeom prst="rect">
            <a:avLst/>
          </a:prstGeom>
        </p:spPr>
      </p:pic>
    </p:spTree>
    <p:extLst>
      <p:ext uri="{BB962C8B-B14F-4D97-AF65-F5344CB8AC3E}">
        <p14:creationId xmlns:p14="http://schemas.microsoft.com/office/powerpoint/2010/main" val="374216341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Schlussfolie für eine*n Referent*in">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EE911ABF-FE81-CB45-B21D-FC7CE60D441D}"/>
              </a:ext>
            </a:extLst>
          </p:cNvPr>
          <p:cNvSpPr/>
          <p:nvPr userDrawn="1"/>
        </p:nvSpPr>
        <p:spPr>
          <a:xfrm>
            <a:off x="0" y="0"/>
            <a:ext cx="12192000" cy="46543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1" name="Grafik 10">
            <a:extLst>
              <a:ext uri="{FF2B5EF4-FFF2-40B4-BE49-F238E27FC236}">
                <a16:creationId xmlns:a16="http://schemas.microsoft.com/office/drawing/2014/main" id="{FAEB988E-2FE1-A046-B604-A24022B4E49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483600" y="0"/>
            <a:ext cx="3708400" cy="1795024"/>
          </a:xfrm>
          <a:prstGeom prst="rect">
            <a:avLst/>
          </a:prstGeom>
        </p:spPr>
      </p:pic>
      <p:sp>
        <p:nvSpPr>
          <p:cNvPr id="13" name="Freihandform 12">
            <a:extLst>
              <a:ext uri="{FF2B5EF4-FFF2-40B4-BE49-F238E27FC236}">
                <a16:creationId xmlns:a16="http://schemas.microsoft.com/office/drawing/2014/main" id="{EC1FB5E3-775C-F548-9030-2E95D670283F}"/>
              </a:ext>
            </a:extLst>
          </p:cNvPr>
          <p:cNvSpPr/>
          <p:nvPr userDrawn="1"/>
        </p:nvSpPr>
        <p:spPr>
          <a:xfrm>
            <a:off x="839788" y="1178012"/>
            <a:ext cx="10512424" cy="5049794"/>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45300" h="4977636">
                <a:moveTo>
                  <a:pt x="10945300" y="0"/>
                </a:moveTo>
                <a:lnTo>
                  <a:pt x="0" y="0"/>
                </a:lnTo>
                <a:lnTo>
                  <a:pt x="0" y="4977636"/>
                </a:lnTo>
                <a:lnTo>
                  <a:pt x="10938425" y="4977636"/>
                </a:lnTo>
              </a:path>
            </a:pathLst>
          </a:cu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8C49854B-0A35-624B-AE74-8A58FE02A26A}"/>
              </a:ext>
            </a:extLst>
          </p:cNvPr>
          <p:cNvSpPr/>
          <p:nvPr userDrawn="1"/>
        </p:nvSpPr>
        <p:spPr>
          <a:xfrm>
            <a:off x="1274359" y="4850794"/>
            <a:ext cx="6640170" cy="1246495"/>
          </a:xfrm>
          <a:prstGeom prst="rect">
            <a:avLst/>
          </a:prstGeom>
        </p:spPr>
        <p:txBody>
          <a:bodyPr wrap="square">
            <a:spAutoFit/>
          </a:bodyPr>
          <a:lstStyle/>
          <a:p>
            <a:pPr marL="1023938" indent="-1016000">
              <a:spcBef>
                <a:spcPts val="600"/>
              </a:spcBef>
              <a:tabLst/>
              <a:defRPr/>
            </a:pPr>
            <a:r>
              <a:rPr lang="de-DE" sz="1000" b="1" err="1">
                <a:solidFill>
                  <a:schemeClr val="accent2"/>
                </a:solidFill>
                <a:latin typeface="Montserrat" pitchFamily="2" charset="77"/>
              </a:rPr>
              <a:t>www.stiftung-umweltenergierecht.de</a:t>
            </a:r>
            <a:endParaRPr lang="de-DE" sz="1000" b="1">
              <a:solidFill>
                <a:schemeClr val="accent2"/>
              </a:solidFill>
              <a:latin typeface="Montserrat" pitchFamily="2" charset="77"/>
            </a:endParaRPr>
          </a:p>
          <a:p>
            <a:pPr marL="1023938" indent="-1016000">
              <a:spcBef>
                <a:spcPts val="600"/>
              </a:spcBef>
              <a:tabLst/>
              <a:defRPr/>
            </a:pPr>
            <a:r>
              <a:rPr lang="de-DE" sz="1000">
                <a:solidFill>
                  <a:schemeClr val="accent2"/>
                </a:solidFill>
                <a:latin typeface="Montserrat" pitchFamily="2" charset="77"/>
              </a:rPr>
              <a:t>Unterstützen Sie unsere Arbeit durch </a:t>
            </a:r>
            <a:r>
              <a:rPr lang="de-DE" sz="1000" err="1">
                <a:solidFill>
                  <a:schemeClr val="accent2"/>
                </a:solidFill>
                <a:latin typeface="Montserrat" pitchFamily="2" charset="77"/>
              </a:rPr>
              <a:t>Zustiftungen</a:t>
            </a:r>
            <a:r>
              <a:rPr lang="de-DE" sz="1000">
                <a:solidFill>
                  <a:schemeClr val="accent2"/>
                </a:solidFill>
                <a:latin typeface="Montserrat" pitchFamily="2" charset="77"/>
              </a:rPr>
              <a:t> und Spenden für laufende Forschungsaufgaben.</a:t>
            </a:r>
          </a:p>
          <a:p>
            <a:pPr marL="1023938" indent="-1016000">
              <a:spcBef>
                <a:spcPts val="600"/>
              </a:spcBef>
              <a:tabLst/>
              <a:defRPr/>
            </a:pPr>
            <a:r>
              <a:rPr lang="de-DE" sz="1000" b="1">
                <a:solidFill>
                  <a:schemeClr val="accent2"/>
                </a:solidFill>
                <a:latin typeface="Montserrat" pitchFamily="2" charset="77"/>
              </a:rPr>
              <a:t>Spenden</a:t>
            </a:r>
            <a:r>
              <a:rPr lang="de-DE" sz="1000">
                <a:solidFill>
                  <a:schemeClr val="accent2"/>
                </a:solidFill>
                <a:latin typeface="Montserrat" pitchFamily="2" charset="77"/>
              </a:rPr>
              <a:t>:	BIC BYLADEM1SWU (Sparkasse Mainfranken Würzburg)</a:t>
            </a:r>
            <a:br>
              <a:rPr lang="de-DE" sz="1000">
                <a:solidFill>
                  <a:schemeClr val="accent2"/>
                </a:solidFill>
                <a:latin typeface="Montserrat" pitchFamily="2" charset="77"/>
              </a:rPr>
            </a:br>
            <a:r>
              <a:rPr lang="de-DE" sz="1000">
                <a:solidFill>
                  <a:schemeClr val="accent2"/>
                </a:solidFill>
                <a:latin typeface="Montserrat" pitchFamily="2" charset="77"/>
              </a:rPr>
              <a:t>IBAN DE16790500000046743183</a:t>
            </a:r>
          </a:p>
          <a:p>
            <a:pPr marL="1023938" indent="-1016000">
              <a:spcBef>
                <a:spcPts val="600"/>
              </a:spcBef>
              <a:tabLst/>
              <a:defRPr/>
            </a:pPr>
            <a:r>
              <a:rPr lang="de-DE" sz="1000" b="1" err="1">
                <a:solidFill>
                  <a:schemeClr val="accent2"/>
                </a:solidFill>
                <a:latin typeface="Montserrat" pitchFamily="2" charset="77"/>
              </a:rPr>
              <a:t>Zustiftungen</a:t>
            </a:r>
            <a:r>
              <a:rPr lang="de-DE" sz="1000">
                <a:solidFill>
                  <a:schemeClr val="accent2"/>
                </a:solidFill>
                <a:latin typeface="Montserrat" pitchFamily="2" charset="77"/>
              </a:rPr>
              <a:t>:	BIC BYLADEM1SWU (Sparkasse Mainfranken Würzburg)</a:t>
            </a:r>
            <a:br>
              <a:rPr lang="de-DE" sz="1000">
                <a:solidFill>
                  <a:schemeClr val="accent2"/>
                </a:solidFill>
                <a:latin typeface="Montserrat" pitchFamily="2" charset="77"/>
              </a:rPr>
            </a:br>
            <a:r>
              <a:rPr lang="de-DE" sz="1000">
                <a:solidFill>
                  <a:schemeClr val="accent2"/>
                </a:solidFill>
                <a:latin typeface="Montserrat" pitchFamily="2" charset="77"/>
              </a:rPr>
              <a:t>IBAN DE83790500000046745469</a:t>
            </a:r>
          </a:p>
        </p:txBody>
      </p:sp>
      <p:sp>
        <p:nvSpPr>
          <p:cNvPr id="15" name="Freihandform 14">
            <a:extLst>
              <a:ext uri="{FF2B5EF4-FFF2-40B4-BE49-F238E27FC236}">
                <a16:creationId xmlns:a16="http://schemas.microsoft.com/office/drawing/2014/main" id="{02A75650-1A2D-884D-B288-15AB97A3031E}"/>
              </a:ext>
            </a:extLst>
          </p:cNvPr>
          <p:cNvSpPr/>
          <p:nvPr userDrawn="1"/>
        </p:nvSpPr>
        <p:spPr>
          <a:xfrm>
            <a:off x="839788" y="4654378"/>
            <a:ext cx="11461138" cy="1639329"/>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0 w 10938493"/>
              <a:gd name="connsiteY0" fmla="*/ 0 h 5581140"/>
              <a:gd name="connsiteX1" fmla="*/ 68 w 10938493"/>
              <a:gd name="connsiteY1" fmla="*/ 60350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768096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87782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4471416 h 5581140"/>
              <a:gd name="connsiteX2" fmla="*/ 68 w 10938493"/>
              <a:gd name="connsiteY2" fmla="*/ 5581140 h 5581140"/>
              <a:gd name="connsiteX3" fmla="*/ 10938493 w 10938493"/>
              <a:gd name="connsiteY3" fmla="*/ 5581140 h 5581140"/>
              <a:gd name="connsiteX0" fmla="*/ 0 w 10938493"/>
              <a:gd name="connsiteY0" fmla="*/ 0 h 1356612"/>
              <a:gd name="connsiteX1" fmla="*/ 68 w 10938493"/>
              <a:gd name="connsiteY1" fmla="*/ 246888 h 1356612"/>
              <a:gd name="connsiteX2" fmla="*/ 68 w 10938493"/>
              <a:gd name="connsiteY2" fmla="*/ 1356612 h 1356612"/>
              <a:gd name="connsiteX3" fmla="*/ 10938493 w 10938493"/>
              <a:gd name="connsiteY3" fmla="*/ 1356612 h 1356612"/>
              <a:gd name="connsiteX0" fmla="*/ 0 w 10938493"/>
              <a:gd name="connsiteY0" fmla="*/ 0 h 1356612"/>
              <a:gd name="connsiteX1" fmla="*/ 68 w 10938493"/>
              <a:gd name="connsiteY1" fmla="*/ 667512 h 1356612"/>
              <a:gd name="connsiteX2" fmla="*/ 68 w 10938493"/>
              <a:gd name="connsiteY2" fmla="*/ 1356612 h 1356612"/>
              <a:gd name="connsiteX3" fmla="*/ 10938493 w 10938493"/>
              <a:gd name="connsiteY3" fmla="*/ 1356612 h 1356612"/>
              <a:gd name="connsiteX0" fmla="*/ 0 w 10938493"/>
              <a:gd name="connsiteY0" fmla="*/ 0 h 1292604"/>
              <a:gd name="connsiteX1" fmla="*/ 68 w 10938493"/>
              <a:gd name="connsiteY1" fmla="*/ 603504 h 1292604"/>
              <a:gd name="connsiteX2" fmla="*/ 68 w 10938493"/>
              <a:gd name="connsiteY2" fmla="*/ 1292604 h 1292604"/>
              <a:gd name="connsiteX3" fmla="*/ 10938493 w 10938493"/>
              <a:gd name="connsiteY3" fmla="*/ 1292604 h 1292604"/>
              <a:gd name="connsiteX0" fmla="*/ 0 w 10938493"/>
              <a:gd name="connsiteY0" fmla="*/ 0 h 1324449"/>
              <a:gd name="connsiteX1" fmla="*/ 68 w 10938493"/>
              <a:gd name="connsiteY1" fmla="*/ 635349 h 1324449"/>
              <a:gd name="connsiteX2" fmla="*/ 68 w 10938493"/>
              <a:gd name="connsiteY2" fmla="*/ 1324449 h 1324449"/>
              <a:gd name="connsiteX3" fmla="*/ 10938493 w 10938493"/>
              <a:gd name="connsiteY3" fmla="*/ 1324449 h 1324449"/>
              <a:gd name="connsiteX0" fmla="*/ 0 w 11894082"/>
              <a:gd name="connsiteY0" fmla="*/ 0 h 1324449"/>
              <a:gd name="connsiteX1" fmla="*/ 68 w 11894082"/>
              <a:gd name="connsiteY1" fmla="*/ 635349 h 1324449"/>
              <a:gd name="connsiteX2" fmla="*/ 68 w 11894082"/>
              <a:gd name="connsiteY2" fmla="*/ 1324449 h 1324449"/>
              <a:gd name="connsiteX3" fmla="*/ 11894082 w 11894082"/>
              <a:gd name="connsiteY3" fmla="*/ 1324449 h 1324449"/>
            </a:gdLst>
            <a:ahLst/>
            <a:cxnLst>
              <a:cxn ang="0">
                <a:pos x="connsiteX0" y="connsiteY0"/>
              </a:cxn>
              <a:cxn ang="0">
                <a:pos x="connsiteX1" y="connsiteY1"/>
              </a:cxn>
              <a:cxn ang="0">
                <a:pos x="connsiteX2" y="connsiteY2"/>
              </a:cxn>
              <a:cxn ang="0">
                <a:pos x="connsiteX3" y="connsiteY3"/>
              </a:cxn>
            </a:cxnLst>
            <a:rect l="l" t="t" r="r" b="b"/>
            <a:pathLst>
              <a:path w="11894082" h="1324449">
                <a:moveTo>
                  <a:pt x="0" y="0"/>
                </a:moveTo>
                <a:cubicBezTo>
                  <a:pt x="23" y="201168"/>
                  <a:pt x="45" y="434181"/>
                  <a:pt x="68" y="635349"/>
                </a:cubicBezTo>
                <a:lnTo>
                  <a:pt x="68" y="1324449"/>
                </a:lnTo>
                <a:lnTo>
                  <a:pt x="11894082" y="1324449"/>
                </a:lnTo>
              </a:path>
            </a:pathLst>
          </a:custGeom>
          <a:no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DA1EC288-428C-8C47-98EA-59E590C401E8}"/>
              </a:ext>
            </a:extLst>
          </p:cNvPr>
          <p:cNvSpPr/>
          <p:nvPr userDrawn="1"/>
        </p:nvSpPr>
        <p:spPr>
          <a:xfrm>
            <a:off x="1291602" y="4246862"/>
            <a:ext cx="3854732" cy="276999"/>
          </a:xfrm>
          <a:prstGeom prst="rect">
            <a:avLst/>
          </a:prstGeom>
        </p:spPr>
        <p:txBody>
          <a:bodyPr wrap="square">
            <a:spAutoFit/>
          </a:bodyPr>
          <a:lstStyle/>
          <a:p>
            <a:pPr marL="1023938" indent="-1016000">
              <a:lnSpc>
                <a:spcPct val="100000"/>
              </a:lnSpc>
              <a:spcBef>
                <a:spcPts val="1000"/>
              </a:spcBef>
              <a:tabLst/>
              <a:defRPr/>
            </a:pPr>
            <a:r>
              <a:rPr lang="de-DE" sz="1200" b="0">
                <a:solidFill>
                  <a:schemeClr val="bg1"/>
                </a:solidFill>
                <a:latin typeface="Montserrat" pitchFamily="2" charset="77"/>
              </a:rPr>
              <a:t>Friedrich-Ebert-Ring 9 | 97072 Würzburg</a:t>
            </a:r>
          </a:p>
        </p:txBody>
      </p:sp>
      <p:sp>
        <p:nvSpPr>
          <p:cNvPr id="19" name="Textplatzhalter 5">
            <a:extLst>
              <a:ext uri="{FF2B5EF4-FFF2-40B4-BE49-F238E27FC236}">
                <a16:creationId xmlns:a16="http://schemas.microsoft.com/office/drawing/2014/main" id="{08C0827B-73DC-3149-9810-408074C356CE}"/>
              </a:ext>
            </a:extLst>
          </p:cNvPr>
          <p:cNvSpPr>
            <a:spLocks noGrp="1"/>
          </p:cNvSpPr>
          <p:nvPr>
            <p:ph type="body" sz="quarter" idx="10" hasCustomPrompt="1"/>
          </p:nvPr>
        </p:nvSpPr>
        <p:spPr>
          <a:xfrm>
            <a:off x="1291602" y="1483200"/>
            <a:ext cx="2867025" cy="661720"/>
          </a:xfrm>
        </p:spPr>
        <p:txBody>
          <a:bodyPr/>
          <a:lstStyle>
            <a:lvl1pPr marL="0" indent="0">
              <a:lnSpc>
                <a:spcPct val="100000"/>
              </a:lnSpc>
              <a:spcBef>
                <a:spcPts val="0"/>
              </a:spcBef>
              <a:buNone/>
              <a:defRPr sz="200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de-DE"/>
              <a:t>Vorname Nachname</a:t>
            </a:r>
          </a:p>
          <a:p>
            <a:pPr lvl="0"/>
            <a:r>
              <a:rPr lang="de-DE"/>
              <a:t>Funktion</a:t>
            </a:r>
          </a:p>
        </p:txBody>
      </p:sp>
      <p:sp>
        <p:nvSpPr>
          <p:cNvPr id="20" name="Textplatzhalter 22">
            <a:extLst>
              <a:ext uri="{FF2B5EF4-FFF2-40B4-BE49-F238E27FC236}">
                <a16:creationId xmlns:a16="http://schemas.microsoft.com/office/drawing/2014/main" id="{5710E3A9-FB83-F143-BE0D-B2F3108B76CA}"/>
              </a:ext>
            </a:extLst>
          </p:cNvPr>
          <p:cNvSpPr>
            <a:spLocks noGrp="1"/>
          </p:cNvSpPr>
          <p:nvPr>
            <p:ph type="body" sz="quarter" idx="11" hasCustomPrompt="1"/>
          </p:nvPr>
        </p:nvSpPr>
        <p:spPr>
          <a:xfrm>
            <a:off x="1291603" y="2992310"/>
            <a:ext cx="5314938" cy="1254551"/>
          </a:xfrm>
        </p:spPr>
        <p:txBody>
          <a:bodyPr/>
          <a:lstStyle>
            <a:lvl1pPr marL="400050" indent="-400050" algn="l">
              <a:lnSpc>
                <a:spcPct val="100000"/>
              </a:lnSpc>
              <a:buNone/>
              <a:tabLst/>
              <a:defRPr sz="1200">
                <a:solidFill>
                  <a:schemeClr val="bg1"/>
                </a:solidFill>
              </a:defRPr>
            </a:lvl1pPr>
            <a:lvl2pPr marL="457200" indent="0" algn="l">
              <a:buNone/>
              <a:defRPr sz="1200">
                <a:solidFill>
                  <a:schemeClr val="bg1"/>
                </a:solidFill>
              </a:defRPr>
            </a:lvl2pPr>
            <a:lvl3pPr marL="914400" indent="0" algn="l">
              <a:buNone/>
              <a:defRPr sz="1200">
                <a:solidFill>
                  <a:schemeClr val="bg1"/>
                </a:solidFill>
              </a:defRPr>
            </a:lvl3pPr>
            <a:lvl4pPr marL="1371600" indent="0" algn="l">
              <a:buNone/>
              <a:defRPr sz="1200">
                <a:solidFill>
                  <a:schemeClr val="bg1"/>
                </a:solidFill>
              </a:defRPr>
            </a:lvl4pPr>
            <a:lvl5pPr marL="1828800" indent="0" algn="l">
              <a:buNone/>
              <a:defRPr sz="1200">
                <a:solidFill>
                  <a:schemeClr val="bg1"/>
                </a:solidFill>
              </a:defRPr>
            </a:lvl5pPr>
          </a:lstStyle>
          <a:p>
            <a:pPr lvl="0"/>
            <a:r>
              <a:rPr lang="de-DE"/>
              <a:t>#</a:t>
            </a:r>
            <a:r>
              <a:rPr lang="de-DE" err="1"/>
              <a:t>nachname@stiftung-umweltenergierecht.de</a:t>
            </a:r>
            <a:endParaRPr lang="de-DE"/>
          </a:p>
          <a:p>
            <a:pPr lvl="0"/>
            <a:r>
              <a:rPr lang="de-DE"/>
              <a:t>Tel:	+49-931-79 40 77-## </a:t>
            </a:r>
          </a:p>
          <a:p>
            <a:pPr lvl="0"/>
            <a:r>
              <a:rPr lang="de-DE"/>
              <a:t>Fax:	+49-931-79 40 77-29</a:t>
            </a:r>
          </a:p>
          <a:p>
            <a:pPr lvl="0"/>
            <a:r>
              <a:rPr lang="de-DE"/>
              <a:t>Twitter: </a:t>
            </a:r>
          </a:p>
        </p:txBody>
      </p:sp>
    </p:spTree>
    <p:extLst>
      <p:ext uri="{BB962C8B-B14F-4D97-AF65-F5344CB8AC3E}">
        <p14:creationId xmlns:p14="http://schemas.microsoft.com/office/powerpoint/2010/main" val="30387726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7E91B611-1CE1-144A-AC65-C4DB6DF9A14A}"/>
              </a:ext>
            </a:extLst>
          </p:cNvPr>
          <p:cNvSpPr/>
          <p:nvPr userDrawn="1"/>
        </p:nvSpPr>
        <p:spPr>
          <a:xfrm>
            <a:off x="0" y="-3079"/>
            <a:ext cx="12192000" cy="51875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CF2D5E41-8390-5845-91E5-1A48F528C44C}"/>
              </a:ext>
            </a:extLst>
          </p:cNvPr>
          <p:cNvSpPr>
            <a:spLocks noGrp="1"/>
          </p:cNvSpPr>
          <p:nvPr>
            <p:ph type="ctrTitle"/>
          </p:nvPr>
        </p:nvSpPr>
        <p:spPr>
          <a:xfrm>
            <a:off x="1004047" y="1855000"/>
            <a:ext cx="8976436" cy="2387600"/>
          </a:xfrm>
        </p:spPr>
        <p:txBody>
          <a:bodyPr anchor="b">
            <a:noAutofit/>
          </a:bodyPr>
          <a:lstStyle>
            <a:lvl1pPr algn="l">
              <a:defRPr sz="4800">
                <a:solidFill>
                  <a:schemeClr val="accent2"/>
                </a:solidFill>
              </a:defRPr>
            </a:lvl1pPr>
          </a:lstStyle>
          <a:p>
            <a:r>
              <a:rPr lang="de-DE"/>
              <a:t>Mastertitelformat bearbeiten</a:t>
            </a:r>
          </a:p>
        </p:txBody>
      </p:sp>
      <p:sp>
        <p:nvSpPr>
          <p:cNvPr id="3" name="Untertitel 2">
            <a:extLst>
              <a:ext uri="{FF2B5EF4-FFF2-40B4-BE49-F238E27FC236}">
                <a16:creationId xmlns:a16="http://schemas.microsoft.com/office/drawing/2014/main" id="{3405D381-F7BE-CA4A-BF4A-EFA4ACC6E752}"/>
              </a:ext>
            </a:extLst>
          </p:cNvPr>
          <p:cNvSpPr>
            <a:spLocks noGrp="1"/>
          </p:cNvSpPr>
          <p:nvPr>
            <p:ph type="subTitle" idx="1"/>
          </p:nvPr>
        </p:nvSpPr>
        <p:spPr>
          <a:xfrm>
            <a:off x="1004047" y="4257299"/>
            <a:ext cx="8976436" cy="642960"/>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pic>
        <p:nvPicPr>
          <p:cNvPr id="7" name="Grafik 6">
            <a:extLst>
              <a:ext uri="{FF2B5EF4-FFF2-40B4-BE49-F238E27FC236}">
                <a16:creationId xmlns:a16="http://schemas.microsoft.com/office/drawing/2014/main" id="{331125A1-B486-0148-A8BC-C64D08CE424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483600" y="0"/>
            <a:ext cx="3708400" cy="1795024"/>
          </a:xfrm>
          <a:prstGeom prst="rect">
            <a:avLst/>
          </a:prstGeom>
        </p:spPr>
      </p:pic>
      <p:sp>
        <p:nvSpPr>
          <p:cNvPr id="16" name="Freihandform 15">
            <a:extLst>
              <a:ext uri="{FF2B5EF4-FFF2-40B4-BE49-F238E27FC236}">
                <a16:creationId xmlns:a16="http://schemas.microsoft.com/office/drawing/2014/main" id="{B371B618-77DD-244E-A471-ED42881DE467}"/>
              </a:ext>
            </a:extLst>
          </p:cNvPr>
          <p:cNvSpPr/>
          <p:nvPr userDrawn="1"/>
        </p:nvSpPr>
        <p:spPr>
          <a:xfrm>
            <a:off x="609599" y="1178011"/>
            <a:ext cx="10972802" cy="5329355"/>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45300" h="4977636">
                <a:moveTo>
                  <a:pt x="10945300" y="0"/>
                </a:moveTo>
                <a:lnTo>
                  <a:pt x="0" y="0"/>
                </a:lnTo>
                <a:lnTo>
                  <a:pt x="0" y="4977636"/>
                </a:lnTo>
                <a:lnTo>
                  <a:pt x="10938425" y="4977636"/>
                </a:lnTo>
              </a:path>
            </a:pathLst>
          </a:cu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Freihandform 19">
            <a:extLst>
              <a:ext uri="{FF2B5EF4-FFF2-40B4-BE49-F238E27FC236}">
                <a16:creationId xmlns:a16="http://schemas.microsoft.com/office/drawing/2014/main" id="{E5AA6A26-EFE4-0E48-B275-B7F8DCD14F02}"/>
              </a:ext>
            </a:extLst>
          </p:cNvPr>
          <p:cNvSpPr/>
          <p:nvPr userDrawn="1"/>
        </p:nvSpPr>
        <p:spPr>
          <a:xfrm>
            <a:off x="609599" y="5182916"/>
            <a:ext cx="11691328" cy="1074449"/>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0 w 10938493"/>
              <a:gd name="connsiteY0" fmla="*/ 0 h 5581140"/>
              <a:gd name="connsiteX1" fmla="*/ 68 w 10938493"/>
              <a:gd name="connsiteY1" fmla="*/ 60350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768096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87782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4471416 h 5581140"/>
              <a:gd name="connsiteX2" fmla="*/ 68 w 10938493"/>
              <a:gd name="connsiteY2" fmla="*/ 5581140 h 5581140"/>
              <a:gd name="connsiteX3" fmla="*/ 10938493 w 10938493"/>
              <a:gd name="connsiteY3" fmla="*/ 5581140 h 5581140"/>
              <a:gd name="connsiteX0" fmla="*/ 0 w 10938493"/>
              <a:gd name="connsiteY0" fmla="*/ 0 h 1356612"/>
              <a:gd name="connsiteX1" fmla="*/ 68 w 10938493"/>
              <a:gd name="connsiteY1" fmla="*/ 246888 h 1356612"/>
              <a:gd name="connsiteX2" fmla="*/ 68 w 10938493"/>
              <a:gd name="connsiteY2" fmla="*/ 1356612 h 1356612"/>
              <a:gd name="connsiteX3" fmla="*/ 10938493 w 10938493"/>
              <a:gd name="connsiteY3" fmla="*/ 1356612 h 1356612"/>
              <a:gd name="connsiteX0" fmla="*/ 0 w 10938493"/>
              <a:gd name="connsiteY0" fmla="*/ 0 h 1356612"/>
              <a:gd name="connsiteX1" fmla="*/ 68 w 10938493"/>
              <a:gd name="connsiteY1" fmla="*/ 667512 h 1356612"/>
              <a:gd name="connsiteX2" fmla="*/ 68 w 10938493"/>
              <a:gd name="connsiteY2" fmla="*/ 1356612 h 1356612"/>
              <a:gd name="connsiteX3" fmla="*/ 10938493 w 10938493"/>
              <a:gd name="connsiteY3" fmla="*/ 1356612 h 1356612"/>
              <a:gd name="connsiteX0" fmla="*/ 0 w 10938493"/>
              <a:gd name="connsiteY0" fmla="*/ 0 h 1292604"/>
              <a:gd name="connsiteX1" fmla="*/ 68 w 10938493"/>
              <a:gd name="connsiteY1" fmla="*/ 603504 h 1292604"/>
              <a:gd name="connsiteX2" fmla="*/ 68 w 10938493"/>
              <a:gd name="connsiteY2" fmla="*/ 1292604 h 1292604"/>
              <a:gd name="connsiteX3" fmla="*/ 10938493 w 10938493"/>
              <a:gd name="connsiteY3" fmla="*/ 1292604 h 1292604"/>
              <a:gd name="connsiteX0" fmla="*/ 0 w 10938493"/>
              <a:gd name="connsiteY0" fmla="*/ 0 h 1324449"/>
              <a:gd name="connsiteX1" fmla="*/ 68 w 10938493"/>
              <a:gd name="connsiteY1" fmla="*/ 635349 h 1324449"/>
              <a:gd name="connsiteX2" fmla="*/ 68 w 10938493"/>
              <a:gd name="connsiteY2" fmla="*/ 1324449 h 1324449"/>
              <a:gd name="connsiteX3" fmla="*/ 10938493 w 10938493"/>
              <a:gd name="connsiteY3" fmla="*/ 1324449 h 1324449"/>
              <a:gd name="connsiteX0" fmla="*/ 0 w 11894082"/>
              <a:gd name="connsiteY0" fmla="*/ 0 h 1324449"/>
              <a:gd name="connsiteX1" fmla="*/ 68 w 11894082"/>
              <a:gd name="connsiteY1" fmla="*/ 635349 h 1324449"/>
              <a:gd name="connsiteX2" fmla="*/ 68 w 11894082"/>
              <a:gd name="connsiteY2" fmla="*/ 1324449 h 1324449"/>
              <a:gd name="connsiteX3" fmla="*/ 11894082 w 11894082"/>
              <a:gd name="connsiteY3" fmla="*/ 1324449 h 1324449"/>
            </a:gdLst>
            <a:ahLst/>
            <a:cxnLst>
              <a:cxn ang="0">
                <a:pos x="connsiteX0" y="connsiteY0"/>
              </a:cxn>
              <a:cxn ang="0">
                <a:pos x="connsiteX1" y="connsiteY1"/>
              </a:cxn>
              <a:cxn ang="0">
                <a:pos x="connsiteX2" y="connsiteY2"/>
              </a:cxn>
              <a:cxn ang="0">
                <a:pos x="connsiteX3" y="connsiteY3"/>
              </a:cxn>
            </a:cxnLst>
            <a:rect l="l" t="t" r="r" b="b"/>
            <a:pathLst>
              <a:path w="11894082" h="1324449">
                <a:moveTo>
                  <a:pt x="0" y="0"/>
                </a:moveTo>
                <a:cubicBezTo>
                  <a:pt x="23" y="201168"/>
                  <a:pt x="45" y="434181"/>
                  <a:pt x="68" y="635349"/>
                </a:cubicBezTo>
                <a:lnTo>
                  <a:pt x="68" y="1324449"/>
                </a:lnTo>
                <a:lnTo>
                  <a:pt x="11894082" y="1324449"/>
                </a:lnTo>
              </a:path>
            </a:pathLst>
          </a:custGeom>
          <a:noFill/>
          <a:ln w="444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Datumsplatzhalter 3">
            <a:extLst>
              <a:ext uri="{FF2B5EF4-FFF2-40B4-BE49-F238E27FC236}">
                <a16:creationId xmlns:a16="http://schemas.microsoft.com/office/drawing/2014/main" id="{9F7FBF76-A59E-6148-8CA5-710D0F37EC6B}"/>
              </a:ext>
            </a:extLst>
          </p:cNvPr>
          <p:cNvSpPr>
            <a:spLocks noGrp="1"/>
          </p:cNvSpPr>
          <p:nvPr>
            <p:ph type="dt" sz="half" idx="2"/>
          </p:nvPr>
        </p:nvSpPr>
        <p:spPr>
          <a:xfrm>
            <a:off x="1019980" y="5789507"/>
            <a:ext cx="3181640" cy="288763"/>
          </a:xfrm>
          <a:prstGeom prst="rect">
            <a:avLst/>
          </a:prstGeom>
        </p:spPr>
        <p:txBody>
          <a:bodyPr vert="horz" lIns="91440" tIns="45720" rIns="91440" bIns="45720" rtlCol="0" anchor="b"/>
          <a:lstStyle>
            <a:lvl1pPr algn="l">
              <a:defRPr sz="1200">
                <a:solidFill>
                  <a:srgbClr val="002758"/>
                </a:solidFill>
                <a:latin typeface="Montserrat" pitchFamily="2" charset="77"/>
              </a:defRPr>
            </a:lvl1pPr>
          </a:lstStyle>
          <a:p>
            <a:r>
              <a:rPr lang="de-DE"/>
              <a:t>17.06.2026</a:t>
            </a:r>
          </a:p>
        </p:txBody>
      </p:sp>
      <p:sp>
        <p:nvSpPr>
          <p:cNvPr id="12" name="Textplatzhalter 12">
            <a:extLst>
              <a:ext uri="{FF2B5EF4-FFF2-40B4-BE49-F238E27FC236}">
                <a16:creationId xmlns:a16="http://schemas.microsoft.com/office/drawing/2014/main" id="{D73726C8-B953-3A43-B08A-19496309C0B4}"/>
              </a:ext>
            </a:extLst>
          </p:cNvPr>
          <p:cNvSpPr>
            <a:spLocks noGrp="1"/>
          </p:cNvSpPr>
          <p:nvPr>
            <p:ph type="body" sz="quarter" idx="10" hasCustomPrompt="1"/>
          </p:nvPr>
        </p:nvSpPr>
        <p:spPr>
          <a:xfrm>
            <a:off x="1019980" y="5580577"/>
            <a:ext cx="4986671" cy="288763"/>
          </a:xfrm>
        </p:spPr>
        <p:txBody>
          <a:bodyPr anchor="ctr">
            <a:noAutofit/>
          </a:bodyPr>
          <a:lstStyle>
            <a:lvl1pPr marL="0" indent="0">
              <a:buFontTx/>
              <a:buNone/>
              <a:defRPr sz="1200">
                <a:solidFill>
                  <a:schemeClr val="accent2"/>
                </a:solidFill>
              </a:defRPr>
            </a:lvl1pPr>
            <a:lvl2pPr marL="457200" indent="0">
              <a:buFontTx/>
              <a:buNone/>
              <a:defRPr sz="1000">
                <a:solidFill>
                  <a:schemeClr val="accent2"/>
                </a:solidFill>
              </a:defRPr>
            </a:lvl2pPr>
            <a:lvl3pPr marL="914400" indent="0">
              <a:buFontTx/>
              <a:buNone/>
              <a:defRPr sz="1000">
                <a:solidFill>
                  <a:schemeClr val="accent2"/>
                </a:solidFill>
              </a:defRPr>
            </a:lvl3pPr>
            <a:lvl4pPr marL="1371600" indent="0">
              <a:buFontTx/>
              <a:buNone/>
              <a:defRPr sz="1000">
                <a:solidFill>
                  <a:schemeClr val="accent2"/>
                </a:solidFill>
              </a:defRPr>
            </a:lvl4pPr>
          </a:lstStyle>
          <a:p>
            <a:pPr lvl="0"/>
            <a:r>
              <a:rPr lang="de-DE"/>
              <a:t>#Vorname, #Nachname</a:t>
            </a:r>
          </a:p>
        </p:txBody>
      </p:sp>
      <p:sp>
        <p:nvSpPr>
          <p:cNvPr id="10" name="Textplatzhalter 12">
            <a:extLst>
              <a:ext uri="{FF2B5EF4-FFF2-40B4-BE49-F238E27FC236}">
                <a16:creationId xmlns:a16="http://schemas.microsoft.com/office/drawing/2014/main" id="{22F8206E-0AF4-FD49-978C-6F620EFFF0DD}"/>
              </a:ext>
            </a:extLst>
          </p:cNvPr>
          <p:cNvSpPr>
            <a:spLocks noGrp="1"/>
          </p:cNvSpPr>
          <p:nvPr>
            <p:ph type="body" sz="quarter" idx="11" hasCustomPrompt="1"/>
          </p:nvPr>
        </p:nvSpPr>
        <p:spPr>
          <a:xfrm>
            <a:off x="1019980" y="5353806"/>
            <a:ext cx="4986671" cy="288763"/>
          </a:xfrm>
        </p:spPr>
        <p:txBody>
          <a:bodyPr anchor="ctr">
            <a:noAutofit/>
          </a:bodyPr>
          <a:lstStyle>
            <a:lvl1pPr marL="0" indent="0">
              <a:buFontTx/>
              <a:buNone/>
              <a:defRPr sz="1200">
                <a:solidFill>
                  <a:schemeClr val="accent2"/>
                </a:solidFill>
              </a:defRPr>
            </a:lvl1pPr>
            <a:lvl2pPr marL="457200" indent="0">
              <a:buFontTx/>
              <a:buNone/>
              <a:defRPr sz="1000">
                <a:solidFill>
                  <a:schemeClr val="accent2"/>
                </a:solidFill>
              </a:defRPr>
            </a:lvl2pPr>
            <a:lvl3pPr marL="914400" indent="0">
              <a:buFontTx/>
              <a:buNone/>
              <a:defRPr sz="1000">
                <a:solidFill>
                  <a:schemeClr val="accent2"/>
                </a:solidFill>
              </a:defRPr>
            </a:lvl3pPr>
            <a:lvl4pPr marL="1371600" indent="0">
              <a:buFontTx/>
              <a:buNone/>
              <a:defRPr sz="1000">
                <a:solidFill>
                  <a:schemeClr val="accent2"/>
                </a:solidFill>
              </a:defRPr>
            </a:lvl4pPr>
          </a:lstStyle>
          <a:p>
            <a:pPr lvl="0"/>
            <a:r>
              <a:rPr lang="de-DE" err="1"/>
              <a:t>Veranstaltangsformat</a:t>
            </a:r>
            <a:endParaRPr lang="de-DE"/>
          </a:p>
        </p:txBody>
      </p:sp>
    </p:spTree>
    <p:extLst>
      <p:ext uri="{BB962C8B-B14F-4D97-AF65-F5344CB8AC3E}">
        <p14:creationId xmlns:p14="http://schemas.microsoft.com/office/powerpoint/2010/main" val="33925781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396470F0-EAC2-6646-9887-38C4B61F2D01}"/>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7" name="Datumsplatzhalter 4">
            <a:extLst>
              <a:ext uri="{FF2B5EF4-FFF2-40B4-BE49-F238E27FC236}">
                <a16:creationId xmlns:a16="http://schemas.microsoft.com/office/drawing/2014/main" id="{59CEB14F-7896-1B42-BB5D-F90457FF321D}"/>
              </a:ext>
            </a:extLst>
          </p:cNvPr>
          <p:cNvSpPr>
            <a:spLocks noGrp="1"/>
          </p:cNvSpPr>
          <p:nvPr>
            <p:ph type="dt" sz="half" idx="10"/>
          </p:nvPr>
        </p:nvSpPr>
        <p:spPr>
          <a:xfrm>
            <a:off x="1460474" y="226629"/>
            <a:ext cx="769471" cy="272549"/>
          </a:xfrm>
        </p:spPr>
        <p:txBody>
          <a:bodyPr/>
          <a:lstStyle/>
          <a:p>
            <a:r>
              <a:rPr lang="de-DE"/>
              <a:t>17.06.2026</a:t>
            </a:r>
          </a:p>
        </p:txBody>
      </p:sp>
      <p:sp>
        <p:nvSpPr>
          <p:cNvPr id="8" name="Fußzeilenplatzhalter 5">
            <a:extLst>
              <a:ext uri="{FF2B5EF4-FFF2-40B4-BE49-F238E27FC236}">
                <a16:creationId xmlns:a16="http://schemas.microsoft.com/office/drawing/2014/main" id="{A52095C8-C823-904B-9DF7-96893F756219}"/>
              </a:ext>
            </a:extLst>
          </p:cNvPr>
          <p:cNvSpPr>
            <a:spLocks noGrp="1"/>
          </p:cNvSpPr>
          <p:nvPr>
            <p:ph type="ftr" sz="quarter" idx="11"/>
          </p:nvPr>
        </p:nvSpPr>
        <p:spPr>
          <a:xfrm>
            <a:off x="2413898" y="226629"/>
            <a:ext cx="5359333" cy="272549"/>
          </a:xfrm>
        </p:spPr>
        <p:txBody>
          <a:bodyPr/>
          <a:lstStyle/>
          <a:p>
            <a:r>
              <a:rPr lang="de-DE"/>
              <a:t>Transparenz, Digitalisierung und Co.</a:t>
            </a:r>
          </a:p>
        </p:txBody>
      </p:sp>
      <p:sp>
        <p:nvSpPr>
          <p:cNvPr id="9" name="Freihandform 8">
            <a:extLst>
              <a:ext uri="{FF2B5EF4-FFF2-40B4-BE49-F238E27FC236}">
                <a16:creationId xmlns:a16="http://schemas.microsoft.com/office/drawing/2014/main" id="{95303564-E09A-0F4E-9A71-2457A6BE02C9}"/>
              </a:ext>
            </a:extLst>
          </p:cNvPr>
          <p:cNvSpPr/>
          <p:nvPr userDrawn="1"/>
        </p:nvSpPr>
        <p:spPr>
          <a:xfrm>
            <a:off x="406910" y="572400"/>
            <a:ext cx="11981939" cy="5939041"/>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10438171 w 10938425"/>
              <a:gd name="connsiteY0" fmla="*/ 0 h 4977636"/>
              <a:gd name="connsiteX1" fmla="*/ 0 w 10938425"/>
              <a:gd name="connsiteY1" fmla="*/ 0 h 4977636"/>
              <a:gd name="connsiteX2" fmla="*/ 0 w 10938425"/>
              <a:gd name="connsiteY2" fmla="*/ 4977636 h 4977636"/>
              <a:gd name="connsiteX3" fmla="*/ 10938425 w 10938425"/>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38425" h="4977636">
                <a:moveTo>
                  <a:pt x="10438171" y="0"/>
                </a:moveTo>
                <a:lnTo>
                  <a:pt x="0" y="0"/>
                </a:lnTo>
                <a:lnTo>
                  <a:pt x="0" y="4977636"/>
                </a:lnTo>
                <a:lnTo>
                  <a:pt x="10938425" y="4977636"/>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50CBBA61-E7AA-614F-81AE-B549F415049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055526" y="-107094"/>
            <a:ext cx="2136473" cy="1034144"/>
          </a:xfrm>
          <a:prstGeom prst="rect">
            <a:avLst/>
          </a:prstGeom>
        </p:spPr>
      </p:pic>
      <p:sp>
        <p:nvSpPr>
          <p:cNvPr id="11" name="Titel 1">
            <a:extLst>
              <a:ext uri="{FF2B5EF4-FFF2-40B4-BE49-F238E27FC236}">
                <a16:creationId xmlns:a16="http://schemas.microsoft.com/office/drawing/2014/main" id="{8EF84613-8C5C-4436-9B10-6105E240BA11}"/>
              </a:ext>
            </a:extLst>
          </p:cNvPr>
          <p:cNvSpPr>
            <a:spLocks noGrp="1"/>
          </p:cNvSpPr>
          <p:nvPr>
            <p:ph type="title" hasCustomPrompt="1"/>
          </p:nvPr>
        </p:nvSpPr>
        <p:spPr>
          <a:xfrm>
            <a:off x="838200" y="1160462"/>
            <a:ext cx="10515600" cy="776756"/>
          </a:xfrm>
        </p:spPr>
        <p:txBody>
          <a:bodyPr anchor="t">
            <a:noAutofit/>
          </a:bodyPr>
          <a:lstStyle>
            <a:lvl1pPr>
              <a:defRPr sz="4400" b="1">
                <a:solidFill>
                  <a:schemeClr val="accent1"/>
                </a:solidFill>
              </a:defRPr>
            </a:lvl1pPr>
          </a:lstStyle>
          <a:p>
            <a:r>
              <a:rPr lang="de-DE"/>
              <a:t>Agenda</a:t>
            </a:r>
          </a:p>
        </p:txBody>
      </p:sp>
      <p:sp>
        <p:nvSpPr>
          <p:cNvPr id="12" name="Inhaltsplatzhalter 2">
            <a:extLst>
              <a:ext uri="{FF2B5EF4-FFF2-40B4-BE49-F238E27FC236}">
                <a16:creationId xmlns:a16="http://schemas.microsoft.com/office/drawing/2014/main" id="{A9A6B82C-B641-4D61-84B0-D3A21B670189}"/>
              </a:ext>
            </a:extLst>
          </p:cNvPr>
          <p:cNvSpPr>
            <a:spLocks noGrp="1"/>
          </p:cNvSpPr>
          <p:nvPr>
            <p:ph idx="1"/>
          </p:nvPr>
        </p:nvSpPr>
        <p:spPr>
          <a:xfrm>
            <a:off x="838200" y="1937218"/>
            <a:ext cx="10515600" cy="4552482"/>
          </a:xfrm>
        </p:spPr>
        <p:txBody>
          <a:bodyPr>
            <a:noAutofit/>
          </a:bodyPr>
          <a:lstStyle>
            <a:lvl1pPr marL="355600" indent="-355600">
              <a:tabLst/>
              <a:defRPr/>
            </a:lvl1pPr>
          </a:lstStyle>
          <a:p>
            <a:pPr lvl="0"/>
            <a:r>
              <a:rPr lang="de-DE"/>
              <a:t>Mastertextformat bearbeiten</a:t>
            </a:r>
          </a:p>
        </p:txBody>
      </p:sp>
    </p:spTree>
    <p:extLst>
      <p:ext uri="{BB962C8B-B14F-4D97-AF65-F5344CB8AC3E}">
        <p14:creationId xmlns:p14="http://schemas.microsoft.com/office/powerpoint/2010/main" val="9718437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Kapiteltrenner ">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7EF2FC7-D5E7-164F-B1B7-5CFD5DEE16D4}"/>
              </a:ext>
            </a:extLst>
          </p:cNvPr>
          <p:cNvSpPr/>
          <p:nvPr userDrawn="1"/>
        </p:nvSpPr>
        <p:spPr>
          <a:xfrm>
            <a:off x="-65741" y="3429000"/>
            <a:ext cx="12257741" cy="34857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CF2D5E41-8390-5845-91E5-1A48F528C44C}"/>
              </a:ext>
            </a:extLst>
          </p:cNvPr>
          <p:cNvSpPr>
            <a:spLocks noGrp="1"/>
          </p:cNvSpPr>
          <p:nvPr>
            <p:ph type="ctrTitle" hasCustomPrompt="1"/>
          </p:nvPr>
        </p:nvSpPr>
        <p:spPr>
          <a:xfrm>
            <a:off x="836483" y="3674803"/>
            <a:ext cx="9144000" cy="2015941"/>
          </a:xfrm>
        </p:spPr>
        <p:txBody>
          <a:bodyPr anchor="b">
            <a:noAutofit/>
          </a:bodyPr>
          <a:lstStyle>
            <a:lvl1pPr algn="l">
              <a:defRPr sz="4800">
                <a:solidFill>
                  <a:schemeClr val="bg1"/>
                </a:solidFill>
              </a:defRPr>
            </a:lvl1pPr>
          </a:lstStyle>
          <a:p>
            <a:r>
              <a:rPr lang="de-DE" err="1"/>
              <a:t>Kapiteltrenner</a:t>
            </a:r>
            <a:endParaRPr lang="de-DE"/>
          </a:p>
        </p:txBody>
      </p:sp>
      <p:sp>
        <p:nvSpPr>
          <p:cNvPr id="3" name="Untertitel 2">
            <a:extLst>
              <a:ext uri="{FF2B5EF4-FFF2-40B4-BE49-F238E27FC236}">
                <a16:creationId xmlns:a16="http://schemas.microsoft.com/office/drawing/2014/main" id="{3405D381-F7BE-CA4A-BF4A-EFA4ACC6E752}"/>
              </a:ext>
            </a:extLst>
          </p:cNvPr>
          <p:cNvSpPr>
            <a:spLocks noGrp="1"/>
          </p:cNvSpPr>
          <p:nvPr>
            <p:ph type="subTitle" idx="1"/>
          </p:nvPr>
        </p:nvSpPr>
        <p:spPr>
          <a:xfrm>
            <a:off x="836482" y="5782821"/>
            <a:ext cx="9144001" cy="583342"/>
          </a:xfrm>
        </p:spPr>
        <p:txBody>
          <a:bodyPr>
            <a:no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6" name="Foliennummernplatzhalter 5">
            <a:extLst>
              <a:ext uri="{FF2B5EF4-FFF2-40B4-BE49-F238E27FC236}">
                <a16:creationId xmlns:a16="http://schemas.microsoft.com/office/drawing/2014/main" id="{396470F0-EAC2-6646-9887-38C4B61F2D01}"/>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7" name="Datumsplatzhalter 4">
            <a:extLst>
              <a:ext uri="{FF2B5EF4-FFF2-40B4-BE49-F238E27FC236}">
                <a16:creationId xmlns:a16="http://schemas.microsoft.com/office/drawing/2014/main" id="{59CEB14F-7896-1B42-BB5D-F90457FF321D}"/>
              </a:ext>
            </a:extLst>
          </p:cNvPr>
          <p:cNvSpPr>
            <a:spLocks noGrp="1"/>
          </p:cNvSpPr>
          <p:nvPr>
            <p:ph type="dt" sz="half" idx="10"/>
          </p:nvPr>
        </p:nvSpPr>
        <p:spPr>
          <a:xfrm>
            <a:off x="1460474" y="226629"/>
            <a:ext cx="769471" cy="272549"/>
          </a:xfrm>
        </p:spPr>
        <p:txBody>
          <a:bodyPr/>
          <a:lstStyle/>
          <a:p>
            <a:r>
              <a:rPr lang="de-DE"/>
              <a:t>17.06.2026</a:t>
            </a:r>
          </a:p>
        </p:txBody>
      </p:sp>
      <p:sp>
        <p:nvSpPr>
          <p:cNvPr id="8" name="Fußzeilenplatzhalter 5">
            <a:extLst>
              <a:ext uri="{FF2B5EF4-FFF2-40B4-BE49-F238E27FC236}">
                <a16:creationId xmlns:a16="http://schemas.microsoft.com/office/drawing/2014/main" id="{A52095C8-C823-904B-9DF7-96893F756219}"/>
              </a:ext>
            </a:extLst>
          </p:cNvPr>
          <p:cNvSpPr>
            <a:spLocks noGrp="1"/>
          </p:cNvSpPr>
          <p:nvPr>
            <p:ph type="ftr" sz="quarter" idx="11"/>
          </p:nvPr>
        </p:nvSpPr>
        <p:spPr>
          <a:xfrm>
            <a:off x="2413898" y="226629"/>
            <a:ext cx="5359333" cy="272549"/>
          </a:xfrm>
        </p:spPr>
        <p:txBody>
          <a:bodyPr/>
          <a:lstStyle/>
          <a:p>
            <a:r>
              <a:rPr lang="de-DE"/>
              <a:t>Transparenz, Digitalisierung und Co.</a:t>
            </a:r>
          </a:p>
        </p:txBody>
      </p:sp>
      <p:pic>
        <p:nvPicPr>
          <p:cNvPr id="9" name="Grafik 8">
            <a:extLst>
              <a:ext uri="{FF2B5EF4-FFF2-40B4-BE49-F238E27FC236}">
                <a16:creationId xmlns:a16="http://schemas.microsoft.com/office/drawing/2014/main" id="{A3266346-EE4F-3047-AAC4-85A9754220B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055526" y="-107094"/>
            <a:ext cx="2136473" cy="1034144"/>
          </a:xfrm>
          <a:prstGeom prst="rect">
            <a:avLst/>
          </a:prstGeom>
        </p:spPr>
      </p:pic>
      <p:sp>
        <p:nvSpPr>
          <p:cNvPr id="11" name="Freihandform 10">
            <a:extLst>
              <a:ext uri="{FF2B5EF4-FFF2-40B4-BE49-F238E27FC236}">
                <a16:creationId xmlns:a16="http://schemas.microsoft.com/office/drawing/2014/main" id="{60E1401D-699C-BB43-9681-F3B55BA184C8}"/>
              </a:ext>
            </a:extLst>
          </p:cNvPr>
          <p:cNvSpPr/>
          <p:nvPr userDrawn="1"/>
        </p:nvSpPr>
        <p:spPr>
          <a:xfrm>
            <a:off x="406399" y="571500"/>
            <a:ext cx="11430001" cy="5935866"/>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45300" h="4977636">
                <a:moveTo>
                  <a:pt x="10945300" y="0"/>
                </a:moveTo>
                <a:lnTo>
                  <a:pt x="0" y="0"/>
                </a:lnTo>
                <a:lnTo>
                  <a:pt x="0" y="4977636"/>
                </a:lnTo>
                <a:lnTo>
                  <a:pt x="10938425" y="4977636"/>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Freihandform 11">
            <a:extLst>
              <a:ext uri="{FF2B5EF4-FFF2-40B4-BE49-F238E27FC236}">
                <a16:creationId xmlns:a16="http://schemas.microsoft.com/office/drawing/2014/main" id="{A73FFD23-550F-D34B-A8EE-101F01EA6698}"/>
              </a:ext>
            </a:extLst>
          </p:cNvPr>
          <p:cNvSpPr/>
          <p:nvPr userDrawn="1"/>
        </p:nvSpPr>
        <p:spPr>
          <a:xfrm>
            <a:off x="406399" y="3429001"/>
            <a:ext cx="11894594" cy="3078365"/>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0 w 10938493"/>
              <a:gd name="connsiteY0" fmla="*/ 0 h 5581140"/>
              <a:gd name="connsiteX1" fmla="*/ 68 w 10938493"/>
              <a:gd name="connsiteY1" fmla="*/ 60350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768096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87782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4471416 h 5581140"/>
              <a:gd name="connsiteX2" fmla="*/ 68 w 10938493"/>
              <a:gd name="connsiteY2" fmla="*/ 5581140 h 5581140"/>
              <a:gd name="connsiteX3" fmla="*/ 10938493 w 10938493"/>
              <a:gd name="connsiteY3" fmla="*/ 5581140 h 5581140"/>
              <a:gd name="connsiteX0" fmla="*/ 0 w 10938493"/>
              <a:gd name="connsiteY0" fmla="*/ 0 h 1356612"/>
              <a:gd name="connsiteX1" fmla="*/ 68 w 10938493"/>
              <a:gd name="connsiteY1" fmla="*/ 246888 h 1356612"/>
              <a:gd name="connsiteX2" fmla="*/ 68 w 10938493"/>
              <a:gd name="connsiteY2" fmla="*/ 1356612 h 1356612"/>
              <a:gd name="connsiteX3" fmla="*/ 10938493 w 10938493"/>
              <a:gd name="connsiteY3" fmla="*/ 1356612 h 1356612"/>
              <a:gd name="connsiteX0" fmla="*/ 0 w 10938493"/>
              <a:gd name="connsiteY0" fmla="*/ 0 h 1356612"/>
              <a:gd name="connsiteX1" fmla="*/ 68 w 10938493"/>
              <a:gd name="connsiteY1" fmla="*/ 667512 h 1356612"/>
              <a:gd name="connsiteX2" fmla="*/ 68 w 10938493"/>
              <a:gd name="connsiteY2" fmla="*/ 1356612 h 1356612"/>
              <a:gd name="connsiteX3" fmla="*/ 10938493 w 10938493"/>
              <a:gd name="connsiteY3" fmla="*/ 1356612 h 1356612"/>
              <a:gd name="connsiteX0" fmla="*/ 0 w 10938493"/>
              <a:gd name="connsiteY0" fmla="*/ 0 h 1292604"/>
              <a:gd name="connsiteX1" fmla="*/ 68 w 10938493"/>
              <a:gd name="connsiteY1" fmla="*/ 603504 h 1292604"/>
              <a:gd name="connsiteX2" fmla="*/ 68 w 10938493"/>
              <a:gd name="connsiteY2" fmla="*/ 1292604 h 1292604"/>
              <a:gd name="connsiteX3" fmla="*/ 10938493 w 10938493"/>
              <a:gd name="connsiteY3" fmla="*/ 1292604 h 1292604"/>
              <a:gd name="connsiteX0" fmla="*/ 0 w 10938493"/>
              <a:gd name="connsiteY0" fmla="*/ 0 h 1324449"/>
              <a:gd name="connsiteX1" fmla="*/ 68 w 10938493"/>
              <a:gd name="connsiteY1" fmla="*/ 635349 h 1324449"/>
              <a:gd name="connsiteX2" fmla="*/ 68 w 10938493"/>
              <a:gd name="connsiteY2" fmla="*/ 1324449 h 1324449"/>
              <a:gd name="connsiteX3" fmla="*/ 10938493 w 10938493"/>
              <a:gd name="connsiteY3" fmla="*/ 1324449 h 1324449"/>
              <a:gd name="connsiteX0" fmla="*/ 0 w 11894082"/>
              <a:gd name="connsiteY0" fmla="*/ 0 h 1324449"/>
              <a:gd name="connsiteX1" fmla="*/ 68 w 11894082"/>
              <a:gd name="connsiteY1" fmla="*/ 635349 h 1324449"/>
              <a:gd name="connsiteX2" fmla="*/ 68 w 11894082"/>
              <a:gd name="connsiteY2" fmla="*/ 1324449 h 1324449"/>
              <a:gd name="connsiteX3" fmla="*/ 11894082 w 11894082"/>
              <a:gd name="connsiteY3" fmla="*/ 1324449 h 1324449"/>
            </a:gdLst>
            <a:ahLst/>
            <a:cxnLst>
              <a:cxn ang="0">
                <a:pos x="connsiteX0" y="connsiteY0"/>
              </a:cxn>
              <a:cxn ang="0">
                <a:pos x="connsiteX1" y="connsiteY1"/>
              </a:cxn>
              <a:cxn ang="0">
                <a:pos x="connsiteX2" y="connsiteY2"/>
              </a:cxn>
              <a:cxn ang="0">
                <a:pos x="connsiteX3" y="connsiteY3"/>
              </a:cxn>
            </a:cxnLst>
            <a:rect l="l" t="t" r="r" b="b"/>
            <a:pathLst>
              <a:path w="11894082" h="1324449">
                <a:moveTo>
                  <a:pt x="0" y="0"/>
                </a:moveTo>
                <a:cubicBezTo>
                  <a:pt x="23" y="201168"/>
                  <a:pt x="45" y="434181"/>
                  <a:pt x="68" y="635349"/>
                </a:cubicBezTo>
                <a:lnTo>
                  <a:pt x="68" y="1324449"/>
                </a:lnTo>
                <a:lnTo>
                  <a:pt x="11894082" y="1324449"/>
                </a:lnTo>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Bildplatzhalter 9">
            <a:extLst>
              <a:ext uri="{FF2B5EF4-FFF2-40B4-BE49-F238E27FC236}">
                <a16:creationId xmlns:a16="http://schemas.microsoft.com/office/drawing/2014/main" id="{E40514AB-EC2B-6240-B151-70A5FAA23412}"/>
              </a:ext>
            </a:extLst>
          </p:cNvPr>
          <p:cNvSpPr>
            <a:spLocks noGrp="1"/>
          </p:cNvSpPr>
          <p:nvPr>
            <p:ph type="pic" sz="quarter" idx="13" hasCustomPrompt="1"/>
          </p:nvPr>
        </p:nvSpPr>
        <p:spPr>
          <a:xfrm>
            <a:off x="6154929" y="744980"/>
            <a:ext cx="5200588" cy="3256434"/>
          </a:xfrm>
        </p:spPr>
        <p:txBody>
          <a:bodyPr/>
          <a:lstStyle>
            <a:lvl1pPr marL="0" indent="0">
              <a:buNone/>
              <a:defRPr/>
            </a:lvl1pPr>
          </a:lstStyle>
          <a:p>
            <a:r>
              <a:rPr lang="de-DE"/>
              <a:t>Isometrische Grafik durch Klicken auf Symbol hinzufügen</a:t>
            </a:r>
          </a:p>
        </p:txBody>
      </p:sp>
    </p:spTree>
    <p:extLst>
      <p:ext uri="{BB962C8B-B14F-4D97-AF65-F5344CB8AC3E}">
        <p14:creationId xmlns:p14="http://schemas.microsoft.com/office/powerpoint/2010/main" val="28169692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Inhalt mit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04ADE5-C1E0-6441-9B9B-147550F200FC}"/>
              </a:ext>
            </a:extLst>
          </p:cNvPr>
          <p:cNvSpPr>
            <a:spLocks noGrp="1"/>
          </p:cNvSpPr>
          <p:nvPr>
            <p:ph type="title"/>
          </p:nvPr>
        </p:nvSpPr>
        <p:spPr>
          <a:xfrm>
            <a:off x="838200" y="1160462"/>
            <a:ext cx="10515600" cy="776756"/>
          </a:xfrm>
        </p:spPr>
        <p:txBody>
          <a:bodyPr anchor="t">
            <a:noAutofit/>
          </a:bodyPr>
          <a:lstStyle>
            <a:lvl1pPr>
              <a:defRPr sz="2400" b="1">
                <a:solidFill>
                  <a:schemeClr val="accent1"/>
                </a:solidFill>
              </a:defRPr>
            </a:lvl1pPr>
          </a:lstStyle>
          <a:p>
            <a:r>
              <a:rPr lang="de-DE"/>
              <a:t>Mastertitelformat bearbeiten</a:t>
            </a:r>
          </a:p>
        </p:txBody>
      </p:sp>
      <p:sp>
        <p:nvSpPr>
          <p:cNvPr id="3" name="Inhaltsplatzhalter 2">
            <a:extLst>
              <a:ext uri="{FF2B5EF4-FFF2-40B4-BE49-F238E27FC236}">
                <a16:creationId xmlns:a16="http://schemas.microsoft.com/office/drawing/2014/main" id="{8BCD7C9C-742B-CC4A-9381-EA9D5579B5F6}"/>
              </a:ext>
            </a:extLst>
          </p:cNvPr>
          <p:cNvSpPr>
            <a:spLocks noGrp="1"/>
          </p:cNvSpPr>
          <p:nvPr>
            <p:ph idx="1"/>
          </p:nvPr>
        </p:nvSpPr>
        <p:spPr>
          <a:xfrm>
            <a:off x="838200" y="1937218"/>
            <a:ext cx="10515600" cy="4552482"/>
          </a:xfrm>
        </p:spPr>
        <p:txBody>
          <a:bodyPr>
            <a:noAutofit/>
          </a:bodyPr>
          <a:lstStyle>
            <a:lvl1pPr marL="355600" indent="-355600">
              <a:tabLst/>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2058F60-A21D-BD45-A67A-F1F69C3A6141}"/>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D7D720CC-42F3-FC46-B2D9-6DB8717BF5B5}"/>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3C0E15E2-0944-1146-9EFD-6F57E38BB39E}"/>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10" name="Textplatzhalter 9">
            <a:extLst>
              <a:ext uri="{FF2B5EF4-FFF2-40B4-BE49-F238E27FC236}">
                <a16:creationId xmlns:a16="http://schemas.microsoft.com/office/drawing/2014/main" id="{8DCCD738-6790-204A-AD7D-952754BB1E50}"/>
              </a:ext>
            </a:extLst>
          </p:cNvPr>
          <p:cNvSpPr>
            <a:spLocks noGrp="1"/>
          </p:cNvSpPr>
          <p:nvPr>
            <p:ph type="body" sz="quarter" idx="13" hasCustomPrompt="1"/>
          </p:nvPr>
        </p:nvSpPr>
        <p:spPr>
          <a:xfrm>
            <a:off x="836613" y="6489700"/>
            <a:ext cx="10515600" cy="368300"/>
          </a:xfrm>
        </p:spPr>
        <p:txBody>
          <a:bodyPr/>
          <a:lstStyle>
            <a:lvl1pPr marL="0" indent="0" algn="r">
              <a:lnSpc>
                <a:spcPct val="100000"/>
              </a:lnSpc>
              <a:spcBef>
                <a:spcPts val="0"/>
              </a:spcBef>
              <a:buNone/>
              <a:defRPr sz="800">
                <a:solidFill>
                  <a:schemeClr val="accent2"/>
                </a:solidFill>
              </a:defRPr>
            </a:lvl1pPr>
          </a:lstStyle>
          <a:p>
            <a:pPr lvl="0"/>
            <a:r>
              <a:rPr lang="de-DE"/>
              <a:t>Quelle: </a:t>
            </a:r>
            <a:r>
              <a:rPr lang="de-DE" err="1"/>
              <a:t>Lorem</a:t>
            </a:r>
            <a:r>
              <a:rPr lang="de-DE"/>
              <a:t> </a:t>
            </a:r>
            <a:r>
              <a:rPr lang="de-DE" err="1"/>
              <a:t>Ipsum</a:t>
            </a:r>
            <a:r>
              <a:rPr lang="de-DE"/>
              <a:t>-Verlag</a:t>
            </a:r>
          </a:p>
          <a:p>
            <a:pPr lvl="0"/>
            <a:r>
              <a:rPr lang="de-DE"/>
              <a:t>Auch zweizeilig </a:t>
            </a:r>
          </a:p>
        </p:txBody>
      </p:sp>
    </p:spTree>
    <p:extLst>
      <p:ext uri="{BB962C8B-B14F-4D97-AF65-F5344CB8AC3E}">
        <p14:creationId xmlns:p14="http://schemas.microsoft.com/office/powerpoint/2010/main" val="27611458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Inhalt mit Zitat">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70CF727E-DF87-3646-8FC9-FE129DD49A8F}"/>
              </a:ext>
            </a:extLst>
          </p:cNvPr>
          <p:cNvSpPr>
            <a:spLocks noGrp="1"/>
          </p:cNvSpPr>
          <p:nvPr>
            <p:ph sz="half" idx="1"/>
          </p:nvPr>
        </p:nvSpPr>
        <p:spPr>
          <a:xfrm>
            <a:off x="838200" y="1147603"/>
            <a:ext cx="5181600" cy="5484973"/>
          </a:xfrm>
        </p:spPr>
        <p:txBody>
          <a:bodyPr>
            <a:noAutofit/>
          </a:bodyPr>
          <a:lstStyle>
            <a:lvl1pPr marL="312738" indent="-312738">
              <a:tabLst/>
              <a:defRPr/>
            </a:lvl1pPr>
            <a:lvl2pPr marL="711200" indent="-254000">
              <a:tabLst/>
              <a:defRPr/>
            </a:lvl2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62ED0D15-B00C-1A45-9634-64B30F240882}"/>
              </a:ext>
            </a:extLst>
          </p:cNvPr>
          <p:cNvSpPr>
            <a:spLocks noGrp="1"/>
          </p:cNvSpPr>
          <p:nvPr>
            <p:ph sz="half" idx="2" hasCustomPrompt="1"/>
          </p:nvPr>
        </p:nvSpPr>
        <p:spPr>
          <a:xfrm>
            <a:off x="7043530" y="1147603"/>
            <a:ext cx="4310270" cy="5483767"/>
          </a:xfrm>
          <a:solidFill>
            <a:schemeClr val="bg2"/>
          </a:solidFill>
          <a:effectLst>
            <a:outerShdw dist="165100" dir="11220000" sx="101000" sy="101000" algn="br" rotWithShape="0">
              <a:schemeClr val="accent3"/>
            </a:outerShdw>
          </a:effectLst>
        </p:spPr>
        <p:txBody>
          <a:bodyPr lIns="360000" tIns="360000" rIns="360000" bIns="360000" anchor="ctr" anchorCtr="0">
            <a:noAutofit/>
          </a:bodyPr>
          <a:lstStyle>
            <a:lvl1pPr marL="177800" indent="-177800">
              <a:buClr>
                <a:schemeClr val="bg1"/>
              </a:buClr>
              <a:buNone/>
              <a:tabLst/>
              <a:defRPr b="1">
                <a:solidFill>
                  <a:schemeClr val="accent3"/>
                </a:solidFill>
              </a:defRPr>
            </a:lvl1pPr>
            <a:lvl2pPr marL="457200" indent="0">
              <a:buClr>
                <a:schemeClr val="bg1"/>
              </a:buClr>
              <a:buNone/>
              <a:defRPr>
                <a:solidFill>
                  <a:schemeClr val="bg1"/>
                </a:solidFill>
              </a:defRPr>
            </a:lvl2pPr>
            <a:lvl3pPr marL="914400" indent="0">
              <a:buClr>
                <a:schemeClr val="bg1"/>
              </a:buClr>
              <a:buNone/>
              <a:defRPr>
                <a:solidFill>
                  <a:schemeClr val="bg1"/>
                </a:solidFill>
              </a:defRPr>
            </a:lvl3pPr>
            <a:lvl4pPr marL="1371600" indent="0">
              <a:buClr>
                <a:schemeClr val="bg1"/>
              </a:buClr>
              <a:buNone/>
              <a:defRPr>
                <a:solidFill>
                  <a:schemeClr val="bg1"/>
                </a:solidFill>
              </a:defRPr>
            </a:lvl4pPr>
            <a:lvl5pPr marL="1828800" indent="0">
              <a:buClr>
                <a:schemeClr val="bg1"/>
              </a:buClr>
              <a:buNone/>
              <a:defRPr>
                <a:solidFill>
                  <a:schemeClr val="bg1"/>
                </a:solidFill>
              </a:defRPr>
            </a:lvl5pPr>
          </a:lstStyle>
          <a:p>
            <a:pPr lvl="0"/>
            <a:r>
              <a:rPr lang="de-DE"/>
              <a:t>„Hier an dieser Stelle ist ein Zitat möglich.“</a:t>
            </a:r>
          </a:p>
        </p:txBody>
      </p:sp>
      <p:sp>
        <p:nvSpPr>
          <p:cNvPr id="5" name="Datumsplatzhalter 4">
            <a:extLst>
              <a:ext uri="{FF2B5EF4-FFF2-40B4-BE49-F238E27FC236}">
                <a16:creationId xmlns:a16="http://schemas.microsoft.com/office/drawing/2014/main" id="{822D1273-1E27-4B4E-B429-5FA8B70B5D6F}"/>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01B7F675-1AEA-1A42-9DD6-EBB786D080B1}"/>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159C913A-CBB1-FD4E-95BC-054DB8C085FA}"/>
              </a:ext>
            </a:extLst>
          </p:cNvPr>
          <p:cNvSpPr>
            <a:spLocks noGrp="1"/>
          </p:cNvSpPr>
          <p:nvPr>
            <p:ph type="sldNum" sz="quarter" idx="12"/>
          </p:nvPr>
        </p:nvSpPr>
        <p:spPr/>
        <p:txBody>
          <a:bodyPr/>
          <a:lstStyle/>
          <a:p>
            <a:fld id="{BB5D5A41-9DD1-F24E-9E26-15668BB14167}" type="slidenum">
              <a:rPr lang="de-DE" smtClean="0"/>
              <a:t>‹Nr.›</a:t>
            </a:fld>
            <a:endParaRPr lang="de-DE"/>
          </a:p>
        </p:txBody>
      </p:sp>
    </p:spTree>
    <p:extLst>
      <p:ext uri="{BB962C8B-B14F-4D97-AF65-F5344CB8AC3E}">
        <p14:creationId xmlns:p14="http://schemas.microsoft.com/office/powerpoint/2010/main" val="3541474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2 Spalten">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70CF727E-DF87-3646-8FC9-FE129DD49A8F}"/>
              </a:ext>
            </a:extLst>
          </p:cNvPr>
          <p:cNvSpPr>
            <a:spLocks noGrp="1"/>
          </p:cNvSpPr>
          <p:nvPr>
            <p:ph sz="half" idx="1" hasCustomPrompt="1"/>
          </p:nvPr>
        </p:nvSpPr>
        <p:spPr>
          <a:xfrm>
            <a:off x="838200" y="1160463"/>
            <a:ext cx="5181600" cy="5329238"/>
          </a:xfrm>
        </p:spPr>
        <p:txBody>
          <a:bodyPr>
            <a:noAutofit/>
          </a:bodyPr>
          <a:lstStyle>
            <a:lvl1pPr marL="312738" indent="-312738">
              <a:tabLst/>
              <a:defRPr/>
            </a:lvl1pPr>
          </a:lstStyle>
          <a:p>
            <a:pPr lvl="0"/>
            <a:r>
              <a:rPr lang="de-DE"/>
              <a:t>Zwei Spalten Text und/oder Bild</a:t>
            </a:r>
          </a:p>
        </p:txBody>
      </p:sp>
      <p:sp>
        <p:nvSpPr>
          <p:cNvPr id="4" name="Inhaltsplatzhalter 3">
            <a:extLst>
              <a:ext uri="{FF2B5EF4-FFF2-40B4-BE49-F238E27FC236}">
                <a16:creationId xmlns:a16="http://schemas.microsoft.com/office/drawing/2014/main" id="{62ED0D15-B00C-1A45-9634-64B30F240882}"/>
              </a:ext>
            </a:extLst>
          </p:cNvPr>
          <p:cNvSpPr>
            <a:spLocks noGrp="1"/>
          </p:cNvSpPr>
          <p:nvPr>
            <p:ph sz="half" idx="2"/>
          </p:nvPr>
        </p:nvSpPr>
        <p:spPr>
          <a:xfrm>
            <a:off x="6172200" y="1160463"/>
            <a:ext cx="5181600" cy="5329238"/>
          </a:xfrm>
        </p:spPr>
        <p:txBody>
          <a:bodyPr>
            <a:noAutofit/>
          </a:bodyPr>
          <a:lstStyle>
            <a:lvl1pPr marL="355600" indent="-355600">
              <a:tabLst/>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22D1273-1E27-4B4E-B429-5FA8B70B5D6F}"/>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01B7F675-1AEA-1A42-9DD6-EBB786D080B1}"/>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159C913A-CBB1-FD4E-95BC-054DB8C085FA}"/>
              </a:ext>
            </a:extLst>
          </p:cNvPr>
          <p:cNvSpPr>
            <a:spLocks noGrp="1"/>
          </p:cNvSpPr>
          <p:nvPr>
            <p:ph type="sldNum" sz="quarter" idx="12"/>
          </p:nvPr>
        </p:nvSpPr>
        <p:spPr/>
        <p:txBody>
          <a:bodyPr/>
          <a:lstStyle/>
          <a:p>
            <a:fld id="{BB5D5A41-9DD1-F24E-9E26-15668BB14167}" type="slidenum">
              <a:rPr lang="de-DE" smtClean="0"/>
              <a:t>‹Nr.›</a:t>
            </a:fld>
            <a:endParaRPr lang="de-DE"/>
          </a:p>
        </p:txBody>
      </p:sp>
    </p:spTree>
    <p:extLst>
      <p:ext uri="{BB962C8B-B14F-4D97-AF65-F5344CB8AC3E}">
        <p14:creationId xmlns:p14="http://schemas.microsoft.com/office/powerpoint/2010/main" val="12997022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nhalt 2 Spalten">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70CF727E-DF87-3646-8FC9-FE129DD49A8F}"/>
              </a:ext>
            </a:extLst>
          </p:cNvPr>
          <p:cNvSpPr>
            <a:spLocks noGrp="1"/>
          </p:cNvSpPr>
          <p:nvPr>
            <p:ph sz="half" idx="1" hasCustomPrompt="1"/>
          </p:nvPr>
        </p:nvSpPr>
        <p:spPr>
          <a:xfrm>
            <a:off x="838200" y="1160463"/>
            <a:ext cx="5181600" cy="5329238"/>
          </a:xfrm>
        </p:spPr>
        <p:txBody>
          <a:bodyPr>
            <a:noAutofit/>
          </a:bodyPr>
          <a:lstStyle>
            <a:lvl1pPr marL="312738" indent="-312738">
              <a:tabLst/>
              <a:defRPr/>
            </a:lvl1pPr>
          </a:lstStyle>
          <a:p>
            <a:pPr lvl="0"/>
            <a:r>
              <a:rPr lang="de-DE"/>
              <a:t>Zwei Spalten Text und/oder Bild</a:t>
            </a:r>
          </a:p>
        </p:txBody>
      </p:sp>
      <p:sp>
        <p:nvSpPr>
          <p:cNvPr id="4" name="Inhaltsplatzhalter 3">
            <a:extLst>
              <a:ext uri="{FF2B5EF4-FFF2-40B4-BE49-F238E27FC236}">
                <a16:creationId xmlns:a16="http://schemas.microsoft.com/office/drawing/2014/main" id="{62ED0D15-B00C-1A45-9634-64B30F240882}"/>
              </a:ext>
            </a:extLst>
          </p:cNvPr>
          <p:cNvSpPr>
            <a:spLocks noGrp="1"/>
          </p:cNvSpPr>
          <p:nvPr>
            <p:ph sz="half" idx="2"/>
          </p:nvPr>
        </p:nvSpPr>
        <p:spPr>
          <a:xfrm>
            <a:off x="6172200" y="1160463"/>
            <a:ext cx="5181600" cy="5329238"/>
          </a:xfrm>
        </p:spPr>
        <p:txBody>
          <a:bodyPr>
            <a:noAutofit/>
          </a:bodyPr>
          <a:lstStyle>
            <a:lvl1pPr marL="355600" indent="-355600">
              <a:tabLst/>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22D1273-1E27-4B4E-B429-5FA8B70B5D6F}"/>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01B7F675-1AEA-1A42-9DD6-EBB786D080B1}"/>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159C913A-CBB1-FD4E-95BC-054DB8C085FA}"/>
              </a:ext>
            </a:extLst>
          </p:cNvPr>
          <p:cNvSpPr>
            <a:spLocks noGrp="1"/>
          </p:cNvSpPr>
          <p:nvPr>
            <p:ph type="sldNum" sz="quarter" idx="12"/>
          </p:nvPr>
        </p:nvSpPr>
        <p:spPr/>
        <p:txBody>
          <a:bodyPr/>
          <a:lstStyle/>
          <a:p>
            <a:fld id="{BB5D5A41-9DD1-F24E-9E26-15668BB14167}" type="slidenum">
              <a:rPr lang="de-DE" smtClean="0"/>
              <a:t>‹Nr.›</a:t>
            </a:fld>
            <a:endParaRPr lang="de-DE"/>
          </a:p>
        </p:txBody>
      </p:sp>
    </p:spTree>
    <p:extLst>
      <p:ext uri="{BB962C8B-B14F-4D97-AF65-F5344CB8AC3E}">
        <p14:creationId xmlns:p14="http://schemas.microsoft.com/office/powerpoint/2010/main" val="207277315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Inhalt mit Überschrift 2 Spalt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102552-20EF-C740-931C-CB590FD849AF}"/>
              </a:ext>
            </a:extLst>
          </p:cNvPr>
          <p:cNvSpPr>
            <a:spLocks noGrp="1"/>
          </p:cNvSpPr>
          <p:nvPr>
            <p:ph type="title"/>
          </p:nvPr>
        </p:nvSpPr>
        <p:spPr>
          <a:xfrm>
            <a:off x="839788" y="1160463"/>
            <a:ext cx="10515600" cy="891560"/>
          </a:xfrm>
        </p:spPr>
        <p:txBody>
          <a:bodyPr>
            <a:noAutofit/>
          </a:bodyPr>
          <a:lstStyle/>
          <a:p>
            <a:r>
              <a:rPr lang="de-DE"/>
              <a:t>Mastertitelformat bearbeiten</a:t>
            </a:r>
          </a:p>
        </p:txBody>
      </p:sp>
      <p:sp>
        <p:nvSpPr>
          <p:cNvPr id="3" name="Textplatzhalter 2">
            <a:extLst>
              <a:ext uri="{FF2B5EF4-FFF2-40B4-BE49-F238E27FC236}">
                <a16:creationId xmlns:a16="http://schemas.microsoft.com/office/drawing/2014/main" id="{39B2206B-16BB-E945-8016-216AEEA6DCE8}"/>
              </a:ext>
            </a:extLst>
          </p:cNvPr>
          <p:cNvSpPr>
            <a:spLocks noGrp="1"/>
          </p:cNvSpPr>
          <p:nvPr>
            <p:ph type="body" idx="1"/>
          </p:nvPr>
        </p:nvSpPr>
        <p:spPr>
          <a:xfrm>
            <a:off x="839788" y="2212975"/>
            <a:ext cx="5157787" cy="82391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B880958-9306-8A4F-836B-DF221BC6A226}"/>
              </a:ext>
            </a:extLst>
          </p:cNvPr>
          <p:cNvSpPr>
            <a:spLocks noGrp="1"/>
          </p:cNvSpPr>
          <p:nvPr>
            <p:ph sz="half" idx="2"/>
          </p:nvPr>
        </p:nvSpPr>
        <p:spPr>
          <a:xfrm>
            <a:off x="839788" y="3036887"/>
            <a:ext cx="5157787" cy="3452813"/>
          </a:xfrm>
        </p:spPr>
        <p:txBody>
          <a:bodyPr>
            <a:noAutofit/>
          </a:bodyPr>
          <a:lstStyle>
            <a:lvl1pPr marL="312738" indent="-312738">
              <a:tabLst/>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E97C14B9-6156-DD4E-B2C1-87A0E6CD175D}"/>
              </a:ext>
            </a:extLst>
          </p:cNvPr>
          <p:cNvSpPr>
            <a:spLocks noGrp="1"/>
          </p:cNvSpPr>
          <p:nvPr>
            <p:ph type="body" sz="quarter" idx="3"/>
          </p:nvPr>
        </p:nvSpPr>
        <p:spPr>
          <a:xfrm>
            <a:off x="6172200" y="2212975"/>
            <a:ext cx="5183188" cy="82391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3F3589D1-8AE9-2E43-9768-711A8044F001}"/>
              </a:ext>
            </a:extLst>
          </p:cNvPr>
          <p:cNvSpPr>
            <a:spLocks noGrp="1"/>
          </p:cNvSpPr>
          <p:nvPr>
            <p:ph sz="quarter" idx="4"/>
          </p:nvPr>
        </p:nvSpPr>
        <p:spPr>
          <a:xfrm>
            <a:off x="6172200" y="3036887"/>
            <a:ext cx="5183188" cy="3452813"/>
          </a:xfrm>
        </p:spPr>
        <p:txBody>
          <a:bodyPr>
            <a:noAutofit/>
          </a:bodyPr>
          <a:lstStyle>
            <a:lvl1pPr marL="312738" indent="-312738">
              <a:tabLst/>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23A11A51-7775-1B4C-A22E-CC865613C5E2}"/>
              </a:ext>
            </a:extLst>
          </p:cNvPr>
          <p:cNvSpPr>
            <a:spLocks noGrp="1"/>
          </p:cNvSpPr>
          <p:nvPr>
            <p:ph type="dt" sz="half" idx="10"/>
          </p:nvPr>
        </p:nvSpPr>
        <p:spPr/>
        <p:txBody>
          <a:bodyPr/>
          <a:lstStyle/>
          <a:p>
            <a:r>
              <a:rPr lang="de-DE"/>
              <a:t>17.06.2026</a:t>
            </a:r>
          </a:p>
        </p:txBody>
      </p:sp>
      <p:sp>
        <p:nvSpPr>
          <p:cNvPr id="8" name="Fußzeilenplatzhalter 7">
            <a:extLst>
              <a:ext uri="{FF2B5EF4-FFF2-40B4-BE49-F238E27FC236}">
                <a16:creationId xmlns:a16="http://schemas.microsoft.com/office/drawing/2014/main" id="{69B8763A-043E-F342-988C-A9D57470A9B2}"/>
              </a:ext>
            </a:extLst>
          </p:cNvPr>
          <p:cNvSpPr>
            <a:spLocks noGrp="1"/>
          </p:cNvSpPr>
          <p:nvPr>
            <p:ph type="ftr" sz="quarter" idx="11"/>
          </p:nvPr>
        </p:nvSpPr>
        <p:spPr/>
        <p:txBody>
          <a:bodyPr/>
          <a:lstStyle/>
          <a:p>
            <a:r>
              <a:rPr lang="de-DE"/>
              <a:t>Transparenz, Digitalisierung und Co.</a:t>
            </a:r>
          </a:p>
        </p:txBody>
      </p:sp>
      <p:sp>
        <p:nvSpPr>
          <p:cNvPr id="9" name="Foliennummernplatzhalter 8">
            <a:extLst>
              <a:ext uri="{FF2B5EF4-FFF2-40B4-BE49-F238E27FC236}">
                <a16:creationId xmlns:a16="http://schemas.microsoft.com/office/drawing/2014/main" id="{53028D24-58B8-1644-AF44-724381149F91}"/>
              </a:ext>
            </a:extLst>
          </p:cNvPr>
          <p:cNvSpPr>
            <a:spLocks noGrp="1"/>
          </p:cNvSpPr>
          <p:nvPr>
            <p:ph type="sldNum" sz="quarter" idx="12"/>
          </p:nvPr>
        </p:nvSpPr>
        <p:spPr/>
        <p:txBody>
          <a:bodyPr/>
          <a:lstStyle/>
          <a:p>
            <a:fld id="{BB5D5A41-9DD1-F24E-9E26-15668BB14167}" type="slidenum">
              <a:rPr lang="de-DE" smtClean="0"/>
              <a:t>‹Nr.›</a:t>
            </a:fld>
            <a:endParaRPr lang="de-DE"/>
          </a:p>
        </p:txBody>
      </p:sp>
    </p:spTree>
    <p:extLst>
      <p:ext uri="{BB962C8B-B14F-4D97-AF65-F5344CB8AC3E}">
        <p14:creationId xmlns:p14="http://schemas.microsoft.com/office/powerpoint/2010/main" val="106890214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Vollflächiges Bi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08BEFFC-ED27-4A4A-B2A2-B66C2C4894A5}"/>
              </a:ext>
            </a:extLst>
          </p:cNvPr>
          <p:cNvSpPr>
            <a:spLocks noGrp="1"/>
          </p:cNvSpPr>
          <p:nvPr>
            <p:ph type="dt" sz="half" idx="10"/>
          </p:nvPr>
        </p:nvSpPr>
        <p:spPr/>
        <p:txBody>
          <a:bodyPr/>
          <a:lstStyle/>
          <a:p>
            <a:r>
              <a:rPr lang="de-DE"/>
              <a:t>17.06.2026</a:t>
            </a:r>
          </a:p>
        </p:txBody>
      </p:sp>
      <p:sp>
        <p:nvSpPr>
          <p:cNvPr id="4" name="Fußzeilenplatzhalter 3">
            <a:extLst>
              <a:ext uri="{FF2B5EF4-FFF2-40B4-BE49-F238E27FC236}">
                <a16:creationId xmlns:a16="http://schemas.microsoft.com/office/drawing/2014/main" id="{75DAB573-6211-4F4B-8024-27E23B38CCBB}"/>
              </a:ext>
            </a:extLst>
          </p:cNvPr>
          <p:cNvSpPr>
            <a:spLocks noGrp="1"/>
          </p:cNvSpPr>
          <p:nvPr>
            <p:ph type="ftr" sz="quarter" idx="11"/>
          </p:nvPr>
        </p:nvSpPr>
        <p:spPr/>
        <p:txBody>
          <a:bodyPr/>
          <a:lstStyle/>
          <a:p>
            <a:r>
              <a:rPr lang="de-DE"/>
              <a:t>Transparenz, Digitalisierung und Co.</a:t>
            </a:r>
          </a:p>
        </p:txBody>
      </p:sp>
      <p:sp>
        <p:nvSpPr>
          <p:cNvPr id="5" name="Foliennummernplatzhalter 4">
            <a:extLst>
              <a:ext uri="{FF2B5EF4-FFF2-40B4-BE49-F238E27FC236}">
                <a16:creationId xmlns:a16="http://schemas.microsoft.com/office/drawing/2014/main" id="{8ACA7AC7-0E62-F74C-B68C-130D9C8C4FB2}"/>
              </a:ext>
            </a:extLst>
          </p:cNvPr>
          <p:cNvSpPr>
            <a:spLocks noGrp="1"/>
          </p:cNvSpPr>
          <p:nvPr>
            <p:ph type="sldNum" sz="quarter" idx="12"/>
          </p:nvPr>
        </p:nvSpPr>
        <p:spPr/>
        <p:txBody>
          <a:bodyPr/>
          <a:lstStyle/>
          <a:p>
            <a:fld id="{BB5D5A41-9DD1-F24E-9E26-15668BB14167}" type="slidenum">
              <a:rPr lang="de-DE" smtClean="0"/>
              <a:pPr/>
              <a:t>‹Nr.›</a:t>
            </a:fld>
            <a:endParaRPr lang="de-DE"/>
          </a:p>
        </p:txBody>
      </p:sp>
      <p:sp>
        <p:nvSpPr>
          <p:cNvPr id="7" name="Bildplatzhalter 6">
            <a:extLst>
              <a:ext uri="{FF2B5EF4-FFF2-40B4-BE49-F238E27FC236}">
                <a16:creationId xmlns:a16="http://schemas.microsoft.com/office/drawing/2014/main" id="{103E6973-E0D7-164A-95CA-E0AB1D29DC2C}"/>
              </a:ext>
            </a:extLst>
          </p:cNvPr>
          <p:cNvSpPr>
            <a:spLocks noGrp="1"/>
          </p:cNvSpPr>
          <p:nvPr>
            <p:ph type="pic" sz="quarter" idx="13"/>
          </p:nvPr>
        </p:nvSpPr>
        <p:spPr>
          <a:xfrm>
            <a:off x="0" y="800100"/>
            <a:ext cx="12192000" cy="6057900"/>
          </a:xfrm>
        </p:spPr>
        <p:txBody>
          <a:bodyPr/>
          <a:lstStyle/>
          <a:p>
            <a:r>
              <a:rPr lang="de-DE"/>
              <a:t>Bild durch Klicken auf Symbol hinzufügen</a:t>
            </a:r>
          </a:p>
        </p:txBody>
      </p:sp>
    </p:spTree>
    <p:extLst>
      <p:ext uri="{BB962C8B-B14F-4D97-AF65-F5344CB8AC3E}">
        <p14:creationId xmlns:p14="http://schemas.microsoft.com/office/powerpoint/2010/main" val="1066431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ild mit Beschreibu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698D02-E2FA-DB4F-B58A-DB871C143A57}"/>
              </a:ext>
            </a:extLst>
          </p:cNvPr>
          <p:cNvSpPr>
            <a:spLocks noGrp="1"/>
          </p:cNvSpPr>
          <p:nvPr>
            <p:ph type="title" hasCustomPrompt="1"/>
          </p:nvPr>
        </p:nvSpPr>
        <p:spPr>
          <a:xfrm>
            <a:off x="839788" y="4806949"/>
            <a:ext cx="3932237" cy="841375"/>
          </a:xfrm>
        </p:spPr>
        <p:txBody>
          <a:bodyPr anchor="b">
            <a:noAutofit/>
          </a:bodyPr>
          <a:lstStyle>
            <a:lvl1pPr>
              <a:defRPr sz="2400" b="1">
                <a:solidFill>
                  <a:schemeClr val="accent1"/>
                </a:solidFill>
              </a:defRPr>
            </a:lvl1pPr>
          </a:lstStyle>
          <a:p>
            <a:r>
              <a:rPr lang="de-DE"/>
              <a:t>Bildunterschrift</a:t>
            </a:r>
            <a:br>
              <a:rPr lang="de-DE"/>
            </a:br>
            <a:r>
              <a:rPr lang="de-DE"/>
              <a:t>(falls überhaupt nötig)</a:t>
            </a:r>
          </a:p>
        </p:txBody>
      </p:sp>
      <p:sp>
        <p:nvSpPr>
          <p:cNvPr id="3" name="Bildplatzhalter 2">
            <a:extLst>
              <a:ext uri="{FF2B5EF4-FFF2-40B4-BE49-F238E27FC236}">
                <a16:creationId xmlns:a16="http://schemas.microsoft.com/office/drawing/2014/main" id="{C626A4AA-C686-FE40-9793-0DFD7714943A}"/>
              </a:ext>
            </a:extLst>
          </p:cNvPr>
          <p:cNvSpPr>
            <a:spLocks noGrp="1"/>
          </p:cNvSpPr>
          <p:nvPr>
            <p:ph type="pic" idx="1"/>
          </p:nvPr>
        </p:nvSpPr>
        <p:spPr>
          <a:xfrm>
            <a:off x="5183188" y="1160463"/>
            <a:ext cx="6169024" cy="53292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5AD67B07-D92F-E64A-8FF0-599BBF3B7FA8}"/>
              </a:ext>
            </a:extLst>
          </p:cNvPr>
          <p:cNvSpPr>
            <a:spLocks noGrp="1"/>
          </p:cNvSpPr>
          <p:nvPr>
            <p:ph type="body" sz="half" idx="2" hasCustomPrompt="1"/>
          </p:nvPr>
        </p:nvSpPr>
        <p:spPr>
          <a:xfrm>
            <a:off x="839788" y="5648325"/>
            <a:ext cx="3932237" cy="841375"/>
          </a:xfrm>
        </p:spPr>
        <p:txBody>
          <a:bodyPr>
            <a:noAutofit/>
          </a:bodyPr>
          <a:lstStyle>
            <a:lvl1pPr marL="0" indent="0">
              <a:lnSpc>
                <a:spcPct val="120000"/>
              </a:lnSpc>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Kurze Beschreibung von maximal drei Zeilen. Bitte präsentieren Sie und lesen Sie nicht ab.</a:t>
            </a:r>
          </a:p>
        </p:txBody>
      </p:sp>
      <p:sp>
        <p:nvSpPr>
          <p:cNvPr id="5" name="Datumsplatzhalter 4">
            <a:extLst>
              <a:ext uri="{FF2B5EF4-FFF2-40B4-BE49-F238E27FC236}">
                <a16:creationId xmlns:a16="http://schemas.microsoft.com/office/drawing/2014/main" id="{8F5A6D99-67F5-F749-8C6F-6685CC59CBE9}"/>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72D3CADC-F812-0B41-AD51-D7A1D01998E7}"/>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8A8B4F31-39B2-B644-89E8-E585D6AC8FA6}"/>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8" name="Textplatzhalter 9">
            <a:extLst>
              <a:ext uri="{FF2B5EF4-FFF2-40B4-BE49-F238E27FC236}">
                <a16:creationId xmlns:a16="http://schemas.microsoft.com/office/drawing/2014/main" id="{E0DFD17B-BDEB-A347-B754-95A2066B7D1C}"/>
              </a:ext>
            </a:extLst>
          </p:cNvPr>
          <p:cNvSpPr>
            <a:spLocks noGrp="1"/>
          </p:cNvSpPr>
          <p:nvPr>
            <p:ph type="body" sz="quarter" idx="13" hasCustomPrompt="1"/>
          </p:nvPr>
        </p:nvSpPr>
        <p:spPr>
          <a:xfrm>
            <a:off x="836613" y="6489700"/>
            <a:ext cx="10515600" cy="368300"/>
          </a:xfrm>
        </p:spPr>
        <p:txBody>
          <a:bodyPr/>
          <a:lstStyle>
            <a:lvl1pPr marL="0" indent="0" algn="r">
              <a:lnSpc>
                <a:spcPct val="100000"/>
              </a:lnSpc>
              <a:spcBef>
                <a:spcPts val="0"/>
              </a:spcBef>
              <a:buNone/>
              <a:defRPr sz="800">
                <a:solidFill>
                  <a:schemeClr val="accent2"/>
                </a:solidFill>
              </a:defRPr>
            </a:lvl1pPr>
          </a:lstStyle>
          <a:p>
            <a:pPr lvl="0"/>
            <a:r>
              <a:rPr lang="de-DE"/>
              <a:t>Quelle: </a:t>
            </a:r>
            <a:r>
              <a:rPr lang="de-DE" err="1"/>
              <a:t>Lorem</a:t>
            </a:r>
            <a:r>
              <a:rPr lang="de-DE"/>
              <a:t> </a:t>
            </a:r>
            <a:r>
              <a:rPr lang="de-DE" err="1"/>
              <a:t>Ipsum</a:t>
            </a:r>
            <a:r>
              <a:rPr lang="de-DE"/>
              <a:t>-Verlag</a:t>
            </a:r>
          </a:p>
          <a:p>
            <a:pPr lvl="0"/>
            <a:r>
              <a:rPr lang="de-DE"/>
              <a:t>Auch zweizeilig </a:t>
            </a:r>
          </a:p>
        </p:txBody>
      </p:sp>
    </p:spTree>
    <p:extLst>
      <p:ext uri="{BB962C8B-B14F-4D97-AF65-F5344CB8AC3E}">
        <p14:creationId xmlns:p14="http://schemas.microsoft.com/office/powerpoint/2010/main" val="40866347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93F51051-3199-A24B-B1CD-B7842F61354D}"/>
              </a:ext>
            </a:extLst>
          </p:cNvPr>
          <p:cNvSpPr>
            <a:spLocks noGrp="1"/>
          </p:cNvSpPr>
          <p:nvPr>
            <p:ph type="dt" sz="half" idx="10"/>
          </p:nvPr>
        </p:nvSpPr>
        <p:spPr/>
        <p:txBody>
          <a:bodyPr/>
          <a:lstStyle/>
          <a:p>
            <a:r>
              <a:rPr lang="de-DE"/>
              <a:t>17.06.2026</a:t>
            </a:r>
          </a:p>
        </p:txBody>
      </p:sp>
      <p:sp>
        <p:nvSpPr>
          <p:cNvPr id="4" name="Fußzeilenplatzhalter 3">
            <a:extLst>
              <a:ext uri="{FF2B5EF4-FFF2-40B4-BE49-F238E27FC236}">
                <a16:creationId xmlns:a16="http://schemas.microsoft.com/office/drawing/2014/main" id="{A82D0658-7EB3-BA4A-B744-F4C17799157A}"/>
              </a:ext>
            </a:extLst>
          </p:cNvPr>
          <p:cNvSpPr>
            <a:spLocks noGrp="1"/>
          </p:cNvSpPr>
          <p:nvPr>
            <p:ph type="ftr" sz="quarter" idx="11"/>
          </p:nvPr>
        </p:nvSpPr>
        <p:spPr/>
        <p:txBody>
          <a:bodyPr/>
          <a:lstStyle/>
          <a:p>
            <a:r>
              <a:rPr lang="de-DE"/>
              <a:t>Transparenz, Digitalisierung und Co.</a:t>
            </a:r>
          </a:p>
        </p:txBody>
      </p:sp>
      <p:sp>
        <p:nvSpPr>
          <p:cNvPr id="5" name="Foliennummernplatzhalter 4">
            <a:extLst>
              <a:ext uri="{FF2B5EF4-FFF2-40B4-BE49-F238E27FC236}">
                <a16:creationId xmlns:a16="http://schemas.microsoft.com/office/drawing/2014/main" id="{A86C46B3-3DFF-F649-BBB6-F69949E9AF3D}"/>
              </a:ext>
            </a:extLst>
          </p:cNvPr>
          <p:cNvSpPr>
            <a:spLocks noGrp="1"/>
          </p:cNvSpPr>
          <p:nvPr>
            <p:ph type="sldNum" sz="quarter" idx="12"/>
          </p:nvPr>
        </p:nvSpPr>
        <p:spPr/>
        <p:txBody>
          <a:bodyPr/>
          <a:lstStyle/>
          <a:p>
            <a:fld id="{BB5D5A41-9DD1-F24E-9E26-15668BB14167}" type="slidenum">
              <a:rPr lang="de-DE" smtClean="0"/>
              <a:pPr/>
              <a:t>‹Nr.›</a:t>
            </a:fld>
            <a:endParaRPr lang="de-DE"/>
          </a:p>
        </p:txBody>
      </p:sp>
      <p:sp>
        <p:nvSpPr>
          <p:cNvPr id="8" name="Tabellenplatzhalter 7">
            <a:extLst>
              <a:ext uri="{FF2B5EF4-FFF2-40B4-BE49-F238E27FC236}">
                <a16:creationId xmlns:a16="http://schemas.microsoft.com/office/drawing/2014/main" id="{2E7CF542-03D0-7441-AA03-6F2930D943F1}"/>
              </a:ext>
            </a:extLst>
          </p:cNvPr>
          <p:cNvSpPr>
            <a:spLocks noGrp="1"/>
          </p:cNvSpPr>
          <p:nvPr>
            <p:ph type="tbl" sz="quarter" idx="13"/>
          </p:nvPr>
        </p:nvSpPr>
        <p:spPr>
          <a:xfrm>
            <a:off x="839788" y="1160463"/>
            <a:ext cx="10512425" cy="5329237"/>
          </a:xfrm>
        </p:spPr>
        <p:txBody>
          <a:bodyPr/>
          <a:lstStyle/>
          <a:p>
            <a:r>
              <a:rPr lang="de-DE"/>
              <a:t>Tabelle durch Klicken auf Symbol hinzufügen</a:t>
            </a:r>
          </a:p>
        </p:txBody>
      </p:sp>
      <p:sp>
        <p:nvSpPr>
          <p:cNvPr id="6" name="Textplatzhalter 9">
            <a:extLst>
              <a:ext uri="{FF2B5EF4-FFF2-40B4-BE49-F238E27FC236}">
                <a16:creationId xmlns:a16="http://schemas.microsoft.com/office/drawing/2014/main" id="{1A037F56-82D0-174F-96A8-E82565C0749A}"/>
              </a:ext>
            </a:extLst>
          </p:cNvPr>
          <p:cNvSpPr>
            <a:spLocks noGrp="1"/>
          </p:cNvSpPr>
          <p:nvPr>
            <p:ph type="body" sz="quarter" idx="14" hasCustomPrompt="1"/>
          </p:nvPr>
        </p:nvSpPr>
        <p:spPr>
          <a:xfrm>
            <a:off x="836613" y="6489700"/>
            <a:ext cx="10515600" cy="368300"/>
          </a:xfrm>
        </p:spPr>
        <p:txBody>
          <a:bodyPr/>
          <a:lstStyle>
            <a:lvl1pPr marL="0" indent="0" algn="r">
              <a:lnSpc>
                <a:spcPct val="100000"/>
              </a:lnSpc>
              <a:spcBef>
                <a:spcPts val="0"/>
              </a:spcBef>
              <a:buNone/>
              <a:defRPr sz="800">
                <a:solidFill>
                  <a:schemeClr val="accent2"/>
                </a:solidFill>
              </a:defRPr>
            </a:lvl1pPr>
          </a:lstStyle>
          <a:p>
            <a:pPr lvl="0"/>
            <a:r>
              <a:rPr lang="de-DE"/>
              <a:t>Quelle: </a:t>
            </a:r>
            <a:r>
              <a:rPr lang="de-DE" err="1"/>
              <a:t>Lorem</a:t>
            </a:r>
            <a:r>
              <a:rPr lang="de-DE"/>
              <a:t> </a:t>
            </a:r>
            <a:r>
              <a:rPr lang="de-DE" err="1"/>
              <a:t>Ipsum</a:t>
            </a:r>
            <a:r>
              <a:rPr lang="de-DE"/>
              <a:t>-Verlag</a:t>
            </a:r>
          </a:p>
          <a:p>
            <a:pPr lvl="0"/>
            <a:r>
              <a:rPr lang="de-DE"/>
              <a:t>Auch zweizeilig </a:t>
            </a:r>
          </a:p>
        </p:txBody>
      </p:sp>
    </p:spTree>
    <p:extLst>
      <p:ext uri="{BB962C8B-B14F-4D97-AF65-F5344CB8AC3E}">
        <p14:creationId xmlns:p14="http://schemas.microsoft.com/office/powerpoint/2010/main" val="29934540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leiben Sie auf dem Laufenden">
    <p:spTree>
      <p:nvGrpSpPr>
        <p:cNvPr id="1" name=""/>
        <p:cNvGrpSpPr/>
        <p:nvPr/>
      </p:nvGrpSpPr>
      <p:grpSpPr>
        <a:xfrm>
          <a:off x="0" y="0"/>
          <a:ext cx="0" cy="0"/>
          <a:chOff x="0" y="0"/>
          <a:chExt cx="0" cy="0"/>
        </a:xfrm>
      </p:grpSpPr>
      <p:sp>
        <p:nvSpPr>
          <p:cNvPr id="5" name="Datumsplatzhalter 4">
            <a:extLst>
              <a:ext uri="{FF2B5EF4-FFF2-40B4-BE49-F238E27FC236}">
                <a16:creationId xmlns:a16="http://schemas.microsoft.com/office/drawing/2014/main" id="{822D1273-1E27-4B4E-B429-5FA8B70B5D6F}"/>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01B7F675-1AEA-1A42-9DD6-EBB786D080B1}"/>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159C913A-CBB1-FD4E-95BC-054DB8C085FA}"/>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2" name="Textfeld 1">
            <a:extLst>
              <a:ext uri="{FF2B5EF4-FFF2-40B4-BE49-F238E27FC236}">
                <a16:creationId xmlns:a16="http://schemas.microsoft.com/office/drawing/2014/main" id="{93E9C5A0-D080-A84E-A84A-37609E1DCDBD}"/>
              </a:ext>
            </a:extLst>
          </p:cNvPr>
          <p:cNvSpPr txBox="1"/>
          <p:nvPr userDrawn="1"/>
        </p:nvSpPr>
        <p:spPr>
          <a:xfrm>
            <a:off x="839789" y="1158828"/>
            <a:ext cx="6047044" cy="400110"/>
          </a:xfrm>
          <a:prstGeom prst="rect">
            <a:avLst/>
          </a:prstGeom>
          <a:noFill/>
        </p:spPr>
        <p:txBody>
          <a:bodyPr wrap="square" rtlCol="0">
            <a:spAutoFit/>
          </a:bodyPr>
          <a:lstStyle/>
          <a:p>
            <a:r>
              <a:rPr lang="de-DE" sz="2400" b="1">
                <a:solidFill>
                  <a:schemeClr val="accent1"/>
                </a:solidFill>
                <a:latin typeface="Montserrat" pitchFamily="2" charset="77"/>
              </a:rPr>
              <a:t>Bleiben Sie auf dem Laufenden</a:t>
            </a:r>
          </a:p>
        </p:txBody>
      </p:sp>
      <p:sp>
        <p:nvSpPr>
          <p:cNvPr id="4" name="Textfeld 3">
            <a:extLst>
              <a:ext uri="{FF2B5EF4-FFF2-40B4-BE49-F238E27FC236}">
                <a16:creationId xmlns:a16="http://schemas.microsoft.com/office/drawing/2014/main" id="{F21F5A99-5C55-CC42-8657-9BD75CDDC765}"/>
              </a:ext>
            </a:extLst>
          </p:cNvPr>
          <p:cNvSpPr txBox="1"/>
          <p:nvPr userDrawn="1"/>
        </p:nvSpPr>
        <p:spPr>
          <a:xfrm>
            <a:off x="3550508" y="1927654"/>
            <a:ext cx="4687330" cy="1077218"/>
          </a:xfrm>
          <a:prstGeom prst="rect">
            <a:avLst/>
          </a:prstGeom>
          <a:noFill/>
        </p:spPr>
        <p:txBody>
          <a:bodyPr wrap="square" rtlCol="0">
            <a:spAutoFit/>
          </a:bodyPr>
          <a:lstStyle/>
          <a:p>
            <a:r>
              <a:rPr lang="de-DE" sz="1600" b="1">
                <a:solidFill>
                  <a:schemeClr val="accent1"/>
                </a:solidFill>
                <a:latin typeface="Montserrat" pitchFamily="2" charset="77"/>
              </a:rPr>
              <a:t>Newsletter</a:t>
            </a:r>
            <a:br>
              <a:rPr lang="de-DE" sz="1600">
                <a:latin typeface="Montserrat" pitchFamily="2" charset="77"/>
              </a:rPr>
            </a:br>
            <a:r>
              <a:rPr lang="de-DE" sz="1600">
                <a:latin typeface="Montserrat" pitchFamily="2" charset="77"/>
              </a:rPr>
              <a:t>Info | Stiftung Umweltenergierecht</a:t>
            </a:r>
            <a:br>
              <a:rPr lang="de-DE" sz="1600">
                <a:latin typeface="Montserrat" pitchFamily="2" charset="77"/>
              </a:rPr>
            </a:br>
            <a:r>
              <a:rPr lang="de-DE" sz="1600">
                <a:latin typeface="Montserrat" pitchFamily="2" charset="77"/>
              </a:rPr>
              <a:t>informiert periodisch über die </a:t>
            </a:r>
            <a:br>
              <a:rPr lang="de-DE" sz="1600">
                <a:latin typeface="Montserrat" pitchFamily="2" charset="77"/>
              </a:rPr>
            </a:br>
            <a:r>
              <a:rPr lang="de-DE" sz="1600">
                <a:latin typeface="Montserrat" pitchFamily="2" charset="77"/>
              </a:rPr>
              <a:t>aktuellen Entwicklungen</a:t>
            </a:r>
          </a:p>
        </p:txBody>
      </p:sp>
      <p:sp>
        <p:nvSpPr>
          <p:cNvPr id="9" name="Textfeld 8">
            <a:extLst>
              <a:ext uri="{FF2B5EF4-FFF2-40B4-BE49-F238E27FC236}">
                <a16:creationId xmlns:a16="http://schemas.microsoft.com/office/drawing/2014/main" id="{44ACE052-2451-064C-971F-DDA703FC9EC3}"/>
              </a:ext>
            </a:extLst>
          </p:cNvPr>
          <p:cNvSpPr txBox="1"/>
          <p:nvPr userDrawn="1"/>
        </p:nvSpPr>
        <p:spPr>
          <a:xfrm>
            <a:off x="3550508" y="3725365"/>
            <a:ext cx="4687330" cy="830997"/>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b="1" kern="1200" noProof="0">
                <a:solidFill>
                  <a:schemeClr val="accent1"/>
                </a:solidFill>
                <a:latin typeface="Montserrat" pitchFamily="2" charset="77"/>
                <a:ea typeface="+mn-ea"/>
                <a:cs typeface="+mn-cs"/>
              </a:rPr>
              <a:t>Webseite</a:t>
            </a:r>
            <a:br>
              <a:rPr lang="de-DE" sz="1600">
                <a:latin typeface="Montserrat" pitchFamily="2" charset="77"/>
              </a:rPr>
            </a:br>
            <a:r>
              <a:rPr lang="de-DE" sz="1600" kern="1200">
                <a:solidFill>
                  <a:schemeClr val="tx1"/>
                </a:solidFill>
                <a:latin typeface="Montserrat" pitchFamily="2" charset="77"/>
                <a:ea typeface="+mn-ea"/>
                <a:cs typeface="+mn-cs"/>
                <a:hlinkClick r:id="rId2">
                  <a:extLst>
                    <a:ext uri="{A12FA001-AC4F-418D-AE19-62706E023703}">
                      <ahyp:hlinkClr xmlns:ahyp="http://schemas.microsoft.com/office/drawing/2018/hyperlinkcolor" val="tx"/>
                    </a:ext>
                  </a:extLst>
                </a:hlinkClick>
              </a:rPr>
              <a:t>www.umweltenergierecht.de</a:t>
            </a:r>
            <a:r>
              <a:rPr lang="de-DE" sz="1600" kern="1200">
                <a:solidFill>
                  <a:schemeClr val="tx1"/>
                </a:solidFill>
                <a:latin typeface="Montserrat" pitchFamily="2" charset="77"/>
                <a:ea typeface="+mn-ea"/>
                <a:cs typeface="+mn-cs"/>
              </a:rPr>
              <a:t> als </a:t>
            </a:r>
            <a:br>
              <a:rPr lang="de-DE" sz="1600" kern="1200">
                <a:solidFill>
                  <a:schemeClr val="tx1"/>
                </a:solidFill>
                <a:latin typeface="Montserrat" pitchFamily="2" charset="77"/>
                <a:ea typeface="+mn-ea"/>
                <a:cs typeface="+mn-cs"/>
              </a:rPr>
            </a:br>
            <a:r>
              <a:rPr lang="de-DE" sz="1600" kern="1200">
                <a:solidFill>
                  <a:schemeClr val="tx1"/>
                </a:solidFill>
                <a:latin typeface="Montserrat" pitchFamily="2" charset="77"/>
                <a:ea typeface="+mn-ea"/>
                <a:cs typeface="+mn-cs"/>
              </a:rPr>
              <a:t>Informationsportal</a:t>
            </a:r>
          </a:p>
        </p:txBody>
      </p:sp>
      <p:sp>
        <p:nvSpPr>
          <p:cNvPr id="10" name="Textfeld 9">
            <a:extLst>
              <a:ext uri="{FF2B5EF4-FFF2-40B4-BE49-F238E27FC236}">
                <a16:creationId xmlns:a16="http://schemas.microsoft.com/office/drawing/2014/main" id="{7AD07DAD-67E7-6B4C-B6AB-AED8BE37CF3E}"/>
              </a:ext>
            </a:extLst>
          </p:cNvPr>
          <p:cNvSpPr txBox="1"/>
          <p:nvPr userDrawn="1"/>
        </p:nvSpPr>
        <p:spPr>
          <a:xfrm>
            <a:off x="3550508" y="5246077"/>
            <a:ext cx="468733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kern="1200" noProof="0" err="1">
                <a:solidFill>
                  <a:schemeClr val="accent1"/>
                </a:solidFill>
                <a:latin typeface="Montserrat" pitchFamily="2" charset="77"/>
                <a:ea typeface="+mn-ea"/>
                <a:cs typeface="+mn-cs"/>
              </a:rPr>
              <a:t>Social</a:t>
            </a:r>
            <a:r>
              <a:rPr lang="de-DE" sz="1600" b="1" kern="1200" noProof="0">
                <a:solidFill>
                  <a:schemeClr val="accent1"/>
                </a:solidFill>
                <a:latin typeface="Montserrat" pitchFamily="2" charset="77"/>
                <a:ea typeface="+mn-ea"/>
                <a:cs typeface="+mn-cs"/>
              </a:rPr>
              <a:t> Media</a:t>
            </a:r>
            <a:br>
              <a:rPr lang="de-DE" sz="1600">
                <a:latin typeface="Montserrat" pitchFamily="2" charset="77"/>
              </a:rPr>
            </a:br>
            <a:r>
              <a:rPr kumimoji="0" lang="de-DE" sz="1600" b="0" i="0" u="none" strike="noStrike" kern="1200" cap="none" spc="0" normalizeH="0" baseline="0" noProof="0">
                <a:ln>
                  <a:noFill/>
                </a:ln>
                <a:solidFill>
                  <a:prstClr val="black"/>
                </a:solidFill>
                <a:effectLst/>
                <a:uLnTx/>
                <a:uFillTx/>
                <a:latin typeface="Montserrat" pitchFamily="2" charset="77"/>
                <a:ea typeface="+mn-ea"/>
                <a:cs typeface="+mn-cs"/>
              </a:rPr>
              <a:t>aktuelle Informationen auf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a:ln>
                  <a:noFill/>
                </a:ln>
                <a:solidFill>
                  <a:prstClr val="black"/>
                </a:solidFill>
                <a:effectLst/>
                <a:uLnTx/>
                <a:uFillTx/>
                <a:latin typeface="Montserrat" pitchFamily="2" charset="77"/>
                <a:ea typeface="+mn-ea"/>
                <a:cs typeface="+mn-cs"/>
              </a:rPr>
              <a:t>X und LinkedIn</a:t>
            </a:r>
          </a:p>
        </p:txBody>
      </p:sp>
      <p:pic>
        <p:nvPicPr>
          <p:cNvPr id="11" name="Grafik 10">
            <a:extLst>
              <a:ext uri="{FF2B5EF4-FFF2-40B4-BE49-F238E27FC236}">
                <a16:creationId xmlns:a16="http://schemas.microsoft.com/office/drawing/2014/main" id="{2BB5F2B9-F08E-544D-A14C-F474DCE6ADA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715368" y="2074840"/>
            <a:ext cx="1397060" cy="959315"/>
          </a:xfrm>
          <a:prstGeom prst="rect">
            <a:avLst/>
          </a:prstGeom>
        </p:spPr>
      </p:pic>
      <p:pic>
        <p:nvPicPr>
          <p:cNvPr id="12" name="Grafik 11">
            <a:extLst>
              <a:ext uri="{FF2B5EF4-FFF2-40B4-BE49-F238E27FC236}">
                <a16:creationId xmlns:a16="http://schemas.microsoft.com/office/drawing/2014/main" id="{1562D7C3-9C8E-734E-8D60-21D7E0F70845}"/>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838727" y="5341804"/>
            <a:ext cx="1336399" cy="858380"/>
          </a:xfrm>
          <a:prstGeom prst="rect">
            <a:avLst/>
          </a:prstGeom>
        </p:spPr>
      </p:pic>
      <p:pic>
        <p:nvPicPr>
          <p:cNvPr id="13" name="Grafik 12">
            <a:extLst>
              <a:ext uri="{FF2B5EF4-FFF2-40B4-BE49-F238E27FC236}">
                <a16:creationId xmlns:a16="http://schemas.microsoft.com/office/drawing/2014/main" id="{0E521F28-1751-D742-BFE9-FAB133145BF5}"/>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866718" y="3864749"/>
            <a:ext cx="1354713" cy="767671"/>
          </a:xfrm>
          <a:prstGeom prst="rect">
            <a:avLst/>
          </a:prstGeom>
        </p:spPr>
      </p:pic>
      <p:pic>
        <p:nvPicPr>
          <p:cNvPr id="16" name="Grafik 15" descr="Ein Bild, das Text, draußen, Natur, Frühling enthält.&#10;&#10;Automatisch generierte Beschreibung">
            <a:extLst>
              <a:ext uri="{FF2B5EF4-FFF2-40B4-BE49-F238E27FC236}">
                <a16:creationId xmlns:a16="http://schemas.microsoft.com/office/drawing/2014/main" id="{950C3CE8-A5FB-3A46-8BAC-715032D9F5D8}"/>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436318" y="1160463"/>
            <a:ext cx="3363823" cy="4754305"/>
          </a:xfrm>
          <a:prstGeom prst="rect">
            <a:avLst/>
          </a:prstGeom>
        </p:spPr>
      </p:pic>
    </p:spTree>
    <p:extLst>
      <p:ext uri="{BB962C8B-B14F-4D97-AF65-F5344CB8AC3E}">
        <p14:creationId xmlns:p14="http://schemas.microsoft.com/office/powerpoint/2010/main" val="10172352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Unterstützen Sie unsere Forschung">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0EDF8521-02EA-A247-A1C1-273AA84149DD}"/>
              </a:ext>
            </a:extLst>
          </p:cNvPr>
          <p:cNvSpPr>
            <a:spLocks noGrp="1"/>
          </p:cNvSpPr>
          <p:nvPr>
            <p:ph type="dt" sz="half" idx="10"/>
          </p:nvPr>
        </p:nvSpPr>
        <p:spPr/>
        <p:txBody>
          <a:bodyPr/>
          <a:lstStyle/>
          <a:p>
            <a:r>
              <a:rPr lang="de-DE"/>
              <a:t>17.06.2026</a:t>
            </a:r>
          </a:p>
        </p:txBody>
      </p:sp>
      <p:sp>
        <p:nvSpPr>
          <p:cNvPr id="4" name="Fußzeilenplatzhalter 3">
            <a:extLst>
              <a:ext uri="{FF2B5EF4-FFF2-40B4-BE49-F238E27FC236}">
                <a16:creationId xmlns:a16="http://schemas.microsoft.com/office/drawing/2014/main" id="{A7823989-F766-714D-9334-253670EFD5BC}"/>
              </a:ext>
            </a:extLst>
          </p:cNvPr>
          <p:cNvSpPr>
            <a:spLocks noGrp="1"/>
          </p:cNvSpPr>
          <p:nvPr>
            <p:ph type="ftr" sz="quarter" idx="11"/>
          </p:nvPr>
        </p:nvSpPr>
        <p:spPr/>
        <p:txBody>
          <a:bodyPr/>
          <a:lstStyle/>
          <a:p>
            <a:r>
              <a:rPr lang="de-DE"/>
              <a:t>Transparenz, Digitalisierung und Co.</a:t>
            </a:r>
          </a:p>
        </p:txBody>
      </p:sp>
      <p:sp>
        <p:nvSpPr>
          <p:cNvPr id="5" name="Foliennummernplatzhalter 4">
            <a:extLst>
              <a:ext uri="{FF2B5EF4-FFF2-40B4-BE49-F238E27FC236}">
                <a16:creationId xmlns:a16="http://schemas.microsoft.com/office/drawing/2014/main" id="{75753ADD-B4C1-284A-968E-3154F6254F5F}"/>
              </a:ext>
            </a:extLst>
          </p:cNvPr>
          <p:cNvSpPr>
            <a:spLocks noGrp="1"/>
          </p:cNvSpPr>
          <p:nvPr>
            <p:ph type="sldNum" sz="quarter" idx="12"/>
          </p:nvPr>
        </p:nvSpPr>
        <p:spPr/>
        <p:txBody>
          <a:bodyPr/>
          <a:lstStyle/>
          <a:p>
            <a:fld id="{BB5D5A41-9DD1-F24E-9E26-15668BB14167}" type="slidenum">
              <a:rPr lang="de-DE" smtClean="0"/>
              <a:pPr/>
              <a:t>‹Nr.›</a:t>
            </a:fld>
            <a:endParaRPr lang="de-DE"/>
          </a:p>
        </p:txBody>
      </p:sp>
      <p:sp>
        <p:nvSpPr>
          <p:cNvPr id="9" name="Rechteck 8">
            <a:extLst>
              <a:ext uri="{FF2B5EF4-FFF2-40B4-BE49-F238E27FC236}">
                <a16:creationId xmlns:a16="http://schemas.microsoft.com/office/drawing/2014/main" id="{83B3455A-3C63-6245-B428-0F84726FEE7E}"/>
              </a:ext>
            </a:extLst>
          </p:cNvPr>
          <p:cNvSpPr/>
          <p:nvPr userDrawn="1"/>
        </p:nvSpPr>
        <p:spPr>
          <a:xfrm>
            <a:off x="836484" y="1160463"/>
            <a:ext cx="6832944" cy="400110"/>
          </a:xfrm>
          <a:prstGeom prst="rect">
            <a:avLst/>
          </a:prstGeom>
        </p:spPr>
        <p:txBody>
          <a:bodyPr wrap="square">
            <a:spAutoFit/>
          </a:bodyPr>
          <a:lstStyle/>
          <a:p>
            <a:r>
              <a:rPr lang="de-DE" sz="2400" b="1">
                <a:solidFill>
                  <a:schemeClr val="accent1"/>
                </a:solidFill>
                <a:latin typeface="Montserrat" pitchFamily="2" charset="77"/>
              </a:rPr>
              <a:t>Unterstützen Sie unsere Forschung</a:t>
            </a:r>
          </a:p>
        </p:txBody>
      </p:sp>
      <p:sp>
        <p:nvSpPr>
          <p:cNvPr id="10" name="Textfeld 9">
            <a:extLst>
              <a:ext uri="{FF2B5EF4-FFF2-40B4-BE49-F238E27FC236}">
                <a16:creationId xmlns:a16="http://schemas.microsoft.com/office/drawing/2014/main" id="{73B6721D-7BF1-304B-ABFE-930F3C756D40}"/>
              </a:ext>
            </a:extLst>
          </p:cNvPr>
          <p:cNvSpPr txBox="1"/>
          <p:nvPr userDrawn="1"/>
        </p:nvSpPr>
        <p:spPr>
          <a:xfrm>
            <a:off x="4893276" y="2215464"/>
            <a:ext cx="6458934" cy="1569660"/>
          </a:xfrm>
          <a:prstGeom prst="rect">
            <a:avLst/>
          </a:prstGeom>
          <a:noFill/>
        </p:spPr>
        <p:txBody>
          <a:bodyPr wrap="square" rtlCol="0">
            <a:spAutoFit/>
          </a:bodyPr>
          <a:lstStyle/>
          <a:p>
            <a:r>
              <a:rPr lang="de-DE" sz="1600" b="1">
                <a:solidFill>
                  <a:schemeClr val="accent1"/>
                </a:solidFill>
                <a:latin typeface="Montserrat" pitchFamily="2" charset="77"/>
              </a:rPr>
              <a:t>Forschung fördern und gemeinsam mehr bewirken</a:t>
            </a:r>
            <a:br>
              <a:rPr lang="de-DE" sz="1600">
                <a:latin typeface="Montserrat" pitchFamily="2" charset="77"/>
              </a:rPr>
            </a:br>
            <a:r>
              <a:rPr lang="de-DE" sz="1600">
                <a:latin typeface="Montserrat" pitchFamily="2" charset="77"/>
              </a:rPr>
              <a:t>Mit Ihrer Spende unterstützen Sie zweckgebunden die Forschung der Stiftung Umweltenergierecht über die Grundfinanzierung hinaus und leisten damit einen wichtigen Beitrag für das zukünftige Recht der Erneuerbaren Energien und eine nachhaltige Energieversorgung.</a:t>
            </a:r>
          </a:p>
        </p:txBody>
      </p:sp>
      <p:sp>
        <p:nvSpPr>
          <p:cNvPr id="11" name="Textfeld 10">
            <a:extLst>
              <a:ext uri="{FF2B5EF4-FFF2-40B4-BE49-F238E27FC236}">
                <a16:creationId xmlns:a16="http://schemas.microsoft.com/office/drawing/2014/main" id="{6D2E4B1B-C582-E640-A596-9E3D74DB5499}"/>
              </a:ext>
            </a:extLst>
          </p:cNvPr>
          <p:cNvSpPr txBox="1"/>
          <p:nvPr userDrawn="1"/>
        </p:nvSpPr>
        <p:spPr>
          <a:xfrm>
            <a:off x="4893276" y="3937083"/>
            <a:ext cx="6458934" cy="1569660"/>
          </a:xfrm>
          <a:prstGeom prst="rect">
            <a:avLst/>
          </a:prstGeom>
          <a:noFill/>
        </p:spPr>
        <p:txBody>
          <a:bodyPr wrap="square" rtlCol="0">
            <a:spAutoFit/>
          </a:bodyPr>
          <a:lstStyle/>
          <a:p>
            <a:r>
              <a:rPr lang="de-DE" sz="1600" b="1">
                <a:solidFill>
                  <a:schemeClr val="accent1"/>
                </a:solidFill>
                <a:latin typeface="Montserrat" pitchFamily="2" charset="77"/>
              </a:rPr>
              <a:t>Kontakt</a:t>
            </a:r>
            <a:br>
              <a:rPr lang="de-DE" sz="1600">
                <a:latin typeface="Montserrat" pitchFamily="2" charset="77"/>
              </a:rPr>
            </a:br>
            <a:r>
              <a:rPr lang="de-DE" sz="1600">
                <a:latin typeface="Montserrat" pitchFamily="2" charset="77"/>
              </a:rPr>
              <a:t>Christiane Mitsch</a:t>
            </a:r>
          </a:p>
          <a:p>
            <a:r>
              <a:rPr lang="de-DE" sz="1600">
                <a:latin typeface="Montserrat" pitchFamily="2" charset="77"/>
              </a:rPr>
              <a:t>Leitung Fundraising und Stakeholdermanagement</a:t>
            </a:r>
          </a:p>
          <a:p>
            <a:r>
              <a:rPr lang="de-DE" sz="1600">
                <a:latin typeface="Montserrat" pitchFamily="2" charset="77"/>
              </a:rPr>
              <a:t>T: +49 1520 7435953</a:t>
            </a:r>
          </a:p>
          <a:p>
            <a:r>
              <a:rPr lang="de-DE" sz="1600">
                <a:latin typeface="Montserrat" pitchFamily="2" charset="77"/>
              </a:rPr>
              <a:t>M: mitsch@stiftung-umweltenergierecht.de</a:t>
            </a:r>
          </a:p>
          <a:p>
            <a:endParaRPr lang="de-DE" sz="1600">
              <a:latin typeface="Montserrat" pitchFamily="2" charset="77"/>
            </a:endParaRPr>
          </a:p>
        </p:txBody>
      </p:sp>
      <p:sp>
        <p:nvSpPr>
          <p:cNvPr id="12" name="Textfeld 11">
            <a:extLst>
              <a:ext uri="{FF2B5EF4-FFF2-40B4-BE49-F238E27FC236}">
                <a16:creationId xmlns:a16="http://schemas.microsoft.com/office/drawing/2014/main" id="{B95D95C6-01CD-D24C-AB0D-88C319A59B85}"/>
              </a:ext>
            </a:extLst>
          </p:cNvPr>
          <p:cNvSpPr txBox="1"/>
          <p:nvPr userDrawn="1"/>
        </p:nvSpPr>
        <p:spPr>
          <a:xfrm>
            <a:off x="4893276" y="5412482"/>
            <a:ext cx="6458934" cy="1077218"/>
          </a:xfrm>
          <a:prstGeom prst="rect">
            <a:avLst/>
          </a:prstGeom>
          <a:noFill/>
        </p:spPr>
        <p:txBody>
          <a:bodyPr wrap="square" rtlCol="0">
            <a:spAutoFit/>
          </a:bodyPr>
          <a:lstStyle/>
          <a:p>
            <a:r>
              <a:rPr lang="de-DE" sz="1600" b="1">
                <a:solidFill>
                  <a:schemeClr val="accent1"/>
                </a:solidFill>
                <a:latin typeface="Montserrat" pitchFamily="2" charset="77"/>
              </a:rPr>
              <a:t>Spendenkonto</a:t>
            </a:r>
            <a:br>
              <a:rPr lang="de-DE" sz="1600">
                <a:latin typeface="Montserrat" pitchFamily="2" charset="77"/>
              </a:rPr>
            </a:br>
            <a:r>
              <a:rPr lang="de-DE" sz="1600">
                <a:latin typeface="Montserrat" pitchFamily="2" charset="77"/>
              </a:rPr>
              <a:t>Sparkasse Mainfranken</a:t>
            </a:r>
          </a:p>
          <a:p>
            <a:r>
              <a:rPr lang="de-DE" sz="1600">
                <a:latin typeface="Montserrat" pitchFamily="2" charset="77"/>
              </a:rPr>
              <a:t>IBAN: DE16 7905 0000 0046 7431 83</a:t>
            </a:r>
          </a:p>
          <a:p>
            <a:r>
              <a:rPr lang="de-DE" sz="1600">
                <a:latin typeface="Montserrat" pitchFamily="2" charset="77"/>
              </a:rPr>
              <a:t>BIC: BYLADEM1SWU</a:t>
            </a:r>
          </a:p>
        </p:txBody>
      </p:sp>
      <p:pic>
        <p:nvPicPr>
          <p:cNvPr id="13" name="Grafik 12">
            <a:extLst>
              <a:ext uri="{FF2B5EF4-FFF2-40B4-BE49-F238E27FC236}">
                <a16:creationId xmlns:a16="http://schemas.microsoft.com/office/drawing/2014/main" id="{C595311B-6224-0B4E-BDA6-DFA8190CC61D}"/>
              </a:ext>
            </a:extLst>
          </p:cNvPr>
          <p:cNvPicPr>
            <a:picLocks noChangeAspect="1"/>
          </p:cNvPicPr>
          <p:nvPr userDrawn="1"/>
        </p:nvPicPr>
        <p:blipFill>
          <a:blip r:embed="rId2"/>
          <a:srcRect/>
          <a:stretch/>
        </p:blipFill>
        <p:spPr>
          <a:xfrm>
            <a:off x="836483" y="2329232"/>
            <a:ext cx="3624147" cy="4059046"/>
          </a:xfrm>
          <a:prstGeom prst="rect">
            <a:avLst/>
          </a:prstGeom>
        </p:spPr>
      </p:pic>
    </p:spTree>
    <p:extLst>
      <p:ext uri="{BB962C8B-B14F-4D97-AF65-F5344CB8AC3E}">
        <p14:creationId xmlns:p14="http://schemas.microsoft.com/office/powerpoint/2010/main" val="47706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Schlussfolie für eine*n Referent*in">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EE911ABF-FE81-CB45-B21D-FC7CE60D441D}"/>
              </a:ext>
            </a:extLst>
          </p:cNvPr>
          <p:cNvSpPr/>
          <p:nvPr userDrawn="1"/>
        </p:nvSpPr>
        <p:spPr>
          <a:xfrm>
            <a:off x="0" y="0"/>
            <a:ext cx="12192000" cy="46543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1" name="Grafik 10">
            <a:extLst>
              <a:ext uri="{FF2B5EF4-FFF2-40B4-BE49-F238E27FC236}">
                <a16:creationId xmlns:a16="http://schemas.microsoft.com/office/drawing/2014/main" id="{FAEB988E-2FE1-A046-B604-A24022B4E49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483600" y="0"/>
            <a:ext cx="3708400" cy="1795024"/>
          </a:xfrm>
          <a:prstGeom prst="rect">
            <a:avLst/>
          </a:prstGeom>
        </p:spPr>
      </p:pic>
      <p:sp>
        <p:nvSpPr>
          <p:cNvPr id="13" name="Freihandform 12">
            <a:extLst>
              <a:ext uri="{FF2B5EF4-FFF2-40B4-BE49-F238E27FC236}">
                <a16:creationId xmlns:a16="http://schemas.microsoft.com/office/drawing/2014/main" id="{EC1FB5E3-775C-F548-9030-2E95D670283F}"/>
              </a:ext>
            </a:extLst>
          </p:cNvPr>
          <p:cNvSpPr/>
          <p:nvPr userDrawn="1"/>
        </p:nvSpPr>
        <p:spPr>
          <a:xfrm>
            <a:off x="839788" y="1178012"/>
            <a:ext cx="10512424" cy="5049794"/>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45300" h="4977636">
                <a:moveTo>
                  <a:pt x="10945300" y="0"/>
                </a:moveTo>
                <a:lnTo>
                  <a:pt x="0" y="0"/>
                </a:lnTo>
                <a:lnTo>
                  <a:pt x="0" y="4977636"/>
                </a:lnTo>
                <a:lnTo>
                  <a:pt x="10938425" y="4977636"/>
                </a:lnTo>
              </a:path>
            </a:pathLst>
          </a:cu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8C49854B-0A35-624B-AE74-8A58FE02A26A}"/>
              </a:ext>
            </a:extLst>
          </p:cNvPr>
          <p:cNvSpPr/>
          <p:nvPr userDrawn="1"/>
        </p:nvSpPr>
        <p:spPr>
          <a:xfrm>
            <a:off x="1274359" y="4850794"/>
            <a:ext cx="6640170" cy="1246495"/>
          </a:xfrm>
          <a:prstGeom prst="rect">
            <a:avLst/>
          </a:prstGeom>
        </p:spPr>
        <p:txBody>
          <a:bodyPr wrap="square">
            <a:spAutoFit/>
          </a:bodyPr>
          <a:lstStyle/>
          <a:p>
            <a:pPr marL="1023938" indent="-1016000">
              <a:spcBef>
                <a:spcPts val="600"/>
              </a:spcBef>
              <a:tabLst/>
              <a:defRPr/>
            </a:pPr>
            <a:r>
              <a:rPr lang="de-DE" sz="1000" b="1" err="1">
                <a:solidFill>
                  <a:schemeClr val="accent2"/>
                </a:solidFill>
                <a:latin typeface="Montserrat" pitchFamily="2" charset="77"/>
              </a:rPr>
              <a:t>www.stiftung-umweltenergierecht.de</a:t>
            </a:r>
            <a:endParaRPr lang="de-DE" sz="1000" b="1">
              <a:solidFill>
                <a:schemeClr val="accent2"/>
              </a:solidFill>
              <a:latin typeface="Montserrat" pitchFamily="2" charset="77"/>
            </a:endParaRPr>
          </a:p>
          <a:p>
            <a:pPr marL="1023938" indent="-1016000">
              <a:spcBef>
                <a:spcPts val="600"/>
              </a:spcBef>
              <a:tabLst/>
              <a:defRPr/>
            </a:pPr>
            <a:r>
              <a:rPr lang="de-DE" sz="1000">
                <a:solidFill>
                  <a:schemeClr val="accent2"/>
                </a:solidFill>
                <a:latin typeface="Montserrat" pitchFamily="2" charset="77"/>
              </a:rPr>
              <a:t>Unterstützen Sie unsere Arbeit durch </a:t>
            </a:r>
            <a:r>
              <a:rPr lang="de-DE" sz="1000" err="1">
                <a:solidFill>
                  <a:schemeClr val="accent2"/>
                </a:solidFill>
                <a:latin typeface="Montserrat" pitchFamily="2" charset="77"/>
              </a:rPr>
              <a:t>Zustiftungen</a:t>
            </a:r>
            <a:r>
              <a:rPr lang="de-DE" sz="1000">
                <a:solidFill>
                  <a:schemeClr val="accent2"/>
                </a:solidFill>
                <a:latin typeface="Montserrat" pitchFamily="2" charset="77"/>
              </a:rPr>
              <a:t> und Spenden für laufende Forschungsaufgaben.</a:t>
            </a:r>
          </a:p>
          <a:p>
            <a:pPr marL="1023938" indent="-1016000">
              <a:spcBef>
                <a:spcPts val="600"/>
              </a:spcBef>
              <a:tabLst/>
              <a:defRPr/>
            </a:pPr>
            <a:r>
              <a:rPr lang="de-DE" sz="1000" b="1">
                <a:solidFill>
                  <a:schemeClr val="accent2"/>
                </a:solidFill>
                <a:latin typeface="Montserrat" pitchFamily="2" charset="77"/>
              </a:rPr>
              <a:t>Spenden</a:t>
            </a:r>
            <a:r>
              <a:rPr lang="de-DE" sz="1000">
                <a:solidFill>
                  <a:schemeClr val="accent2"/>
                </a:solidFill>
                <a:latin typeface="Montserrat" pitchFamily="2" charset="77"/>
              </a:rPr>
              <a:t>:	BIC BYLADEM1SWU (Sparkasse Mainfranken Würzburg)</a:t>
            </a:r>
            <a:br>
              <a:rPr lang="de-DE" sz="1000">
                <a:solidFill>
                  <a:schemeClr val="accent2"/>
                </a:solidFill>
                <a:latin typeface="Montserrat" pitchFamily="2" charset="77"/>
              </a:rPr>
            </a:br>
            <a:r>
              <a:rPr lang="de-DE" sz="1000">
                <a:solidFill>
                  <a:schemeClr val="accent2"/>
                </a:solidFill>
                <a:latin typeface="Montserrat" pitchFamily="2" charset="77"/>
              </a:rPr>
              <a:t>IBAN DE16790500000046743183</a:t>
            </a:r>
          </a:p>
          <a:p>
            <a:pPr marL="1023938" indent="-1016000">
              <a:spcBef>
                <a:spcPts val="600"/>
              </a:spcBef>
              <a:tabLst/>
              <a:defRPr/>
            </a:pPr>
            <a:r>
              <a:rPr lang="de-DE" sz="1000" b="1" err="1">
                <a:solidFill>
                  <a:schemeClr val="accent2"/>
                </a:solidFill>
                <a:latin typeface="Montserrat" pitchFamily="2" charset="77"/>
              </a:rPr>
              <a:t>Zustiftungen</a:t>
            </a:r>
            <a:r>
              <a:rPr lang="de-DE" sz="1000">
                <a:solidFill>
                  <a:schemeClr val="accent2"/>
                </a:solidFill>
                <a:latin typeface="Montserrat" pitchFamily="2" charset="77"/>
              </a:rPr>
              <a:t>:	BIC BYLADEM1SWU (Sparkasse Mainfranken Würzburg)</a:t>
            </a:r>
            <a:br>
              <a:rPr lang="de-DE" sz="1000">
                <a:solidFill>
                  <a:schemeClr val="accent2"/>
                </a:solidFill>
                <a:latin typeface="Montserrat" pitchFamily="2" charset="77"/>
              </a:rPr>
            </a:br>
            <a:r>
              <a:rPr lang="de-DE" sz="1000">
                <a:solidFill>
                  <a:schemeClr val="accent2"/>
                </a:solidFill>
                <a:latin typeface="Montserrat" pitchFamily="2" charset="77"/>
              </a:rPr>
              <a:t>IBAN DE83790500000046745469</a:t>
            </a:r>
          </a:p>
        </p:txBody>
      </p:sp>
      <p:sp>
        <p:nvSpPr>
          <p:cNvPr id="15" name="Freihandform 14">
            <a:extLst>
              <a:ext uri="{FF2B5EF4-FFF2-40B4-BE49-F238E27FC236}">
                <a16:creationId xmlns:a16="http://schemas.microsoft.com/office/drawing/2014/main" id="{02A75650-1A2D-884D-B288-15AB97A3031E}"/>
              </a:ext>
            </a:extLst>
          </p:cNvPr>
          <p:cNvSpPr/>
          <p:nvPr userDrawn="1"/>
        </p:nvSpPr>
        <p:spPr>
          <a:xfrm>
            <a:off x="839788" y="4654378"/>
            <a:ext cx="11461138" cy="1639329"/>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0 w 10938493"/>
              <a:gd name="connsiteY0" fmla="*/ 0 h 5581140"/>
              <a:gd name="connsiteX1" fmla="*/ 68 w 10938493"/>
              <a:gd name="connsiteY1" fmla="*/ 60350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768096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877824 h 5581140"/>
              <a:gd name="connsiteX2" fmla="*/ 68 w 10938493"/>
              <a:gd name="connsiteY2" fmla="*/ 5581140 h 5581140"/>
              <a:gd name="connsiteX3" fmla="*/ 10938493 w 10938493"/>
              <a:gd name="connsiteY3" fmla="*/ 5581140 h 5581140"/>
              <a:gd name="connsiteX0" fmla="*/ 0 w 10938493"/>
              <a:gd name="connsiteY0" fmla="*/ 0 h 5581140"/>
              <a:gd name="connsiteX1" fmla="*/ 68 w 10938493"/>
              <a:gd name="connsiteY1" fmla="*/ 4471416 h 5581140"/>
              <a:gd name="connsiteX2" fmla="*/ 68 w 10938493"/>
              <a:gd name="connsiteY2" fmla="*/ 5581140 h 5581140"/>
              <a:gd name="connsiteX3" fmla="*/ 10938493 w 10938493"/>
              <a:gd name="connsiteY3" fmla="*/ 5581140 h 5581140"/>
              <a:gd name="connsiteX0" fmla="*/ 0 w 10938493"/>
              <a:gd name="connsiteY0" fmla="*/ 0 h 1356612"/>
              <a:gd name="connsiteX1" fmla="*/ 68 w 10938493"/>
              <a:gd name="connsiteY1" fmla="*/ 246888 h 1356612"/>
              <a:gd name="connsiteX2" fmla="*/ 68 w 10938493"/>
              <a:gd name="connsiteY2" fmla="*/ 1356612 h 1356612"/>
              <a:gd name="connsiteX3" fmla="*/ 10938493 w 10938493"/>
              <a:gd name="connsiteY3" fmla="*/ 1356612 h 1356612"/>
              <a:gd name="connsiteX0" fmla="*/ 0 w 10938493"/>
              <a:gd name="connsiteY0" fmla="*/ 0 h 1356612"/>
              <a:gd name="connsiteX1" fmla="*/ 68 w 10938493"/>
              <a:gd name="connsiteY1" fmla="*/ 667512 h 1356612"/>
              <a:gd name="connsiteX2" fmla="*/ 68 w 10938493"/>
              <a:gd name="connsiteY2" fmla="*/ 1356612 h 1356612"/>
              <a:gd name="connsiteX3" fmla="*/ 10938493 w 10938493"/>
              <a:gd name="connsiteY3" fmla="*/ 1356612 h 1356612"/>
              <a:gd name="connsiteX0" fmla="*/ 0 w 10938493"/>
              <a:gd name="connsiteY0" fmla="*/ 0 h 1292604"/>
              <a:gd name="connsiteX1" fmla="*/ 68 w 10938493"/>
              <a:gd name="connsiteY1" fmla="*/ 603504 h 1292604"/>
              <a:gd name="connsiteX2" fmla="*/ 68 w 10938493"/>
              <a:gd name="connsiteY2" fmla="*/ 1292604 h 1292604"/>
              <a:gd name="connsiteX3" fmla="*/ 10938493 w 10938493"/>
              <a:gd name="connsiteY3" fmla="*/ 1292604 h 1292604"/>
              <a:gd name="connsiteX0" fmla="*/ 0 w 10938493"/>
              <a:gd name="connsiteY0" fmla="*/ 0 h 1324449"/>
              <a:gd name="connsiteX1" fmla="*/ 68 w 10938493"/>
              <a:gd name="connsiteY1" fmla="*/ 635349 h 1324449"/>
              <a:gd name="connsiteX2" fmla="*/ 68 w 10938493"/>
              <a:gd name="connsiteY2" fmla="*/ 1324449 h 1324449"/>
              <a:gd name="connsiteX3" fmla="*/ 10938493 w 10938493"/>
              <a:gd name="connsiteY3" fmla="*/ 1324449 h 1324449"/>
              <a:gd name="connsiteX0" fmla="*/ 0 w 11894082"/>
              <a:gd name="connsiteY0" fmla="*/ 0 h 1324449"/>
              <a:gd name="connsiteX1" fmla="*/ 68 w 11894082"/>
              <a:gd name="connsiteY1" fmla="*/ 635349 h 1324449"/>
              <a:gd name="connsiteX2" fmla="*/ 68 w 11894082"/>
              <a:gd name="connsiteY2" fmla="*/ 1324449 h 1324449"/>
              <a:gd name="connsiteX3" fmla="*/ 11894082 w 11894082"/>
              <a:gd name="connsiteY3" fmla="*/ 1324449 h 1324449"/>
            </a:gdLst>
            <a:ahLst/>
            <a:cxnLst>
              <a:cxn ang="0">
                <a:pos x="connsiteX0" y="connsiteY0"/>
              </a:cxn>
              <a:cxn ang="0">
                <a:pos x="connsiteX1" y="connsiteY1"/>
              </a:cxn>
              <a:cxn ang="0">
                <a:pos x="connsiteX2" y="connsiteY2"/>
              </a:cxn>
              <a:cxn ang="0">
                <a:pos x="connsiteX3" y="connsiteY3"/>
              </a:cxn>
            </a:cxnLst>
            <a:rect l="l" t="t" r="r" b="b"/>
            <a:pathLst>
              <a:path w="11894082" h="1324449">
                <a:moveTo>
                  <a:pt x="0" y="0"/>
                </a:moveTo>
                <a:cubicBezTo>
                  <a:pt x="23" y="201168"/>
                  <a:pt x="45" y="434181"/>
                  <a:pt x="68" y="635349"/>
                </a:cubicBezTo>
                <a:lnTo>
                  <a:pt x="68" y="1324449"/>
                </a:lnTo>
                <a:lnTo>
                  <a:pt x="11894082" y="1324449"/>
                </a:lnTo>
              </a:path>
            </a:pathLst>
          </a:custGeom>
          <a:no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DA1EC288-428C-8C47-98EA-59E590C401E8}"/>
              </a:ext>
            </a:extLst>
          </p:cNvPr>
          <p:cNvSpPr/>
          <p:nvPr userDrawn="1"/>
        </p:nvSpPr>
        <p:spPr>
          <a:xfrm>
            <a:off x="1291602" y="4246862"/>
            <a:ext cx="3854732" cy="276999"/>
          </a:xfrm>
          <a:prstGeom prst="rect">
            <a:avLst/>
          </a:prstGeom>
        </p:spPr>
        <p:txBody>
          <a:bodyPr wrap="square">
            <a:spAutoFit/>
          </a:bodyPr>
          <a:lstStyle/>
          <a:p>
            <a:pPr marL="1023938" indent="-1016000">
              <a:lnSpc>
                <a:spcPct val="100000"/>
              </a:lnSpc>
              <a:spcBef>
                <a:spcPts val="1000"/>
              </a:spcBef>
              <a:tabLst/>
              <a:defRPr/>
            </a:pPr>
            <a:r>
              <a:rPr lang="de-DE" sz="1200" b="0">
                <a:solidFill>
                  <a:schemeClr val="bg1"/>
                </a:solidFill>
                <a:latin typeface="Montserrat" pitchFamily="2" charset="77"/>
              </a:rPr>
              <a:t>Friedrich-Ebert-Ring 9 | 97072 Würzburg</a:t>
            </a:r>
          </a:p>
        </p:txBody>
      </p:sp>
      <p:sp>
        <p:nvSpPr>
          <p:cNvPr id="19" name="Textplatzhalter 5">
            <a:extLst>
              <a:ext uri="{FF2B5EF4-FFF2-40B4-BE49-F238E27FC236}">
                <a16:creationId xmlns:a16="http://schemas.microsoft.com/office/drawing/2014/main" id="{08C0827B-73DC-3149-9810-408074C356CE}"/>
              </a:ext>
            </a:extLst>
          </p:cNvPr>
          <p:cNvSpPr>
            <a:spLocks noGrp="1"/>
          </p:cNvSpPr>
          <p:nvPr>
            <p:ph type="body" sz="quarter" idx="10" hasCustomPrompt="1"/>
          </p:nvPr>
        </p:nvSpPr>
        <p:spPr>
          <a:xfrm>
            <a:off x="1291602" y="1483200"/>
            <a:ext cx="2867025" cy="661720"/>
          </a:xfrm>
        </p:spPr>
        <p:txBody>
          <a:bodyPr/>
          <a:lstStyle>
            <a:lvl1pPr marL="0" indent="0">
              <a:lnSpc>
                <a:spcPct val="100000"/>
              </a:lnSpc>
              <a:spcBef>
                <a:spcPts val="0"/>
              </a:spcBef>
              <a:buNone/>
              <a:defRPr sz="200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de-DE"/>
              <a:t>Vorname Nachname</a:t>
            </a:r>
          </a:p>
          <a:p>
            <a:pPr lvl="0"/>
            <a:r>
              <a:rPr lang="de-DE"/>
              <a:t>Funktion</a:t>
            </a:r>
          </a:p>
        </p:txBody>
      </p:sp>
      <p:sp>
        <p:nvSpPr>
          <p:cNvPr id="20" name="Textplatzhalter 22">
            <a:extLst>
              <a:ext uri="{FF2B5EF4-FFF2-40B4-BE49-F238E27FC236}">
                <a16:creationId xmlns:a16="http://schemas.microsoft.com/office/drawing/2014/main" id="{5710E3A9-FB83-F143-BE0D-B2F3108B76CA}"/>
              </a:ext>
            </a:extLst>
          </p:cNvPr>
          <p:cNvSpPr>
            <a:spLocks noGrp="1"/>
          </p:cNvSpPr>
          <p:nvPr>
            <p:ph type="body" sz="quarter" idx="11" hasCustomPrompt="1"/>
          </p:nvPr>
        </p:nvSpPr>
        <p:spPr>
          <a:xfrm>
            <a:off x="1291603" y="2992310"/>
            <a:ext cx="5314938" cy="1254551"/>
          </a:xfrm>
        </p:spPr>
        <p:txBody>
          <a:bodyPr/>
          <a:lstStyle>
            <a:lvl1pPr marL="400050" indent="-400050" algn="l">
              <a:lnSpc>
                <a:spcPct val="100000"/>
              </a:lnSpc>
              <a:buNone/>
              <a:tabLst/>
              <a:defRPr sz="1200">
                <a:solidFill>
                  <a:schemeClr val="bg1"/>
                </a:solidFill>
              </a:defRPr>
            </a:lvl1pPr>
            <a:lvl2pPr marL="457200" indent="0" algn="l">
              <a:buNone/>
              <a:defRPr sz="1200">
                <a:solidFill>
                  <a:schemeClr val="bg1"/>
                </a:solidFill>
              </a:defRPr>
            </a:lvl2pPr>
            <a:lvl3pPr marL="914400" indent="0" algn="l">
              <a:buNone/>
              <a:defRPr sz="1200">
                <a:solidFill>
                  <a:schemeClr val="bg1"/>
                </a:solidFill>
              </a:defRPr>
            </a:lvl3pPr>
            <a:lvl4pPr marL="1371600" indent="0" algn="l">
              <a:buNone/>
              <a:defRPr sz="1200">
                <a:solidFill>
                  <a:schemeClr val="bg1"/>
                </a:solidFill>
              </a:defRPr>
            </a:lvl4pPr>
            <a:lvl5pPr marL="1828800" indent="0" algn="l">
              <a:buNone/>
              <a:defRPr sz="1200">
                <a:solidFill>
                  <a:schemeClr val="bg1"/>
                </a:solidFill>
              </a:defRPr>
            </a:lvl5pPr>
          </a:lstStyle>
          <a:p>
            <a:pPr lvl="0"/>
            <a:r>
              <a:rPr lang="de-DE"/>
              <a:t>#</a:t>
            </a:r>
            <a:r>
              <a:rPr lang="de-DE" err="1"/>
              <a:t>nachname@stiftung-umweltenergierecht.de</a:t>
            </a:r>
            <a:endParaRPr lang="de-DE"/>
          </a:p>
          <a:p>
            <a:pPr lvl="0"/>
            <a:r>
              <a:rPr lang="de-DE"/>
              <a:t>Tel:	+49-931-79 40 77-## </a:t>
            </a:r>
          </a:p>
          <a:p>
            <a:pPr lvl="0"/>
            <a:r>
              <a:rPr lang="de-DE"/>
              <a:t>Fax:	+49-931-79 40 77-29</a:t>
            </a:r>
          </a:p>
          <a:p>
            <a:pPr lvl="0"/>
            <a:r>
              <a:rPr lang="de-DE"/>
              <a:t>Twitter: </a:t>
            </a:r>
          </a:p>
        </p:txBody>
      </p:sp>
    </p:spTree>
    <p:extLst>
      <p:ext uri="{BB962C8B-B14F-4D97-AF65-F5344CB8AC3E}">
        <p14:creationId xmlns:p14="http://schemas.microsoft.com/office/powerpoint/2010/main" val="5463669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itle">
  <p:cSld name="Kapiteltrenner 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2D5E41-8390-5845-91E5-1A48F528C44C}"/>
              </a:ext>
            </a:extLst>
          </p:cNvPr>
          <p:cNvSpPr>
            <a:spLocks noGrp="1"/>
          </p:cNvSpPr>
          <p:nvPr>
            <p:ph type="ctrTitle"/>
          </p:nvPr>
        </p:nvSpPr>
        <p:spPr>
          <a:xfrm>
            <a:off x="836483" y="3674803"/>
            <a:ext cx="9144000" cy="2015941"/>
          </a:xfrm>
        </p:spPr>
        <p:txBody>
          <a:bodyPr anchor="b">
            <a:noAutofit/>
          </a:bodyPr>
          <a:lstStyle>
            <a:lvl1pPr algn="l">
              <a:defRPr sz="4800"/>
            </a:lvl1pPr>
          </a:lstStyle>
          <a:p>
            <a:r>
              <a:rPr lang="de-DE"/>
              <a:t>Mastertitelformat bearbeiten</a:t>
            </a:r>
          </a:p>
        </p:txBody>
      </p:sp>
      <p:sp>
        <p:nvSpPr>
          <p:cNvPr id="3" name="Untertitel 2">
            <a:extLst>
              <a:ext uri="{FF2B5EF4-FFF2-40B4-BE49-F238E27FC236}">
                <a16:creationId xmlns:a16="http://schemas.microsoft.com/office/drawing/2014/main" id="{3405D381-F7BE-CA4A-BF4A-EFA4ACC6E752}"/>
              </a:ext>
            </a:extLst>
          </p:cNvPr>
          <p:cNvSpPr>
            <a:spLocks noGrp="1"/>
          </p:cNvSpPr>
          <p:nvPr>
            <p:ph type="subTitle" idx="1"/>
          </p:nvPr>
        </p:nvSpPr>
        <p:spPr>
          <a:xfrm>
            <a:off x="836482" y="5782821"/>
            <a:ext cx="9144001" cy="849754"/>
          </a:xfrm>
        </p:spPr>
        <p:txBody>
          <a:bodyPr>
            <a:no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6" name="Foliennummernplatzhalter 5">
            <a:extLst>
              <a:ext uri="{FF2B5EF4-FFF2-40B4-BE49-F238E27FC236}">
                <a16:creationId xmlns:a16="http://schemas.microsoft.com/office/drawing/2014/main" id="{396470F0-EAC2-6646-9887-38C4B61F2D01}"/>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7" name="Datumsplatzhalter 4">
            <a:extLst>
              <a:ext uri="{FF2B5EF4-FFF2-40B4-BE49-F238E27FC236}">
                <a16:creationId xmlns:a16="http://schemas.microsoft.com/office/drawing/2014/main" id="{59CEB14F-7896-1B42-BB5D-F90457FF321D}"/>
              </a:ext>
            </a:extLst>
          </p:cNvPr>
          <p:cNvSpPr>
            <a:spLocks noGrp="1"/>
          </p:cNvSpPr>
          <p:nvPr>
            <p:ph type="dt" sz="half" idx="10"/>
          </p:nvPr>
        </p:nvSpPr>
        <p:spPr>
          <a:xfrm>
            <a:off x="1460474" y="226629"/>
            <a:ext cx="769471" cy="272549"/>
          </a:xfrm>
        </p:spPr>
        <p:txBody>
          <a:bodyPr/>
          <a:lstStyle/>
          <a:p>
            <a:r>
              <a:rPr lang="de-DE"/>
              <a:t>17.06.2026</a:t>
            </a:r>
          </a:p>
        </p:txBody>
      </p:sp>
      <p:sp>
        <p:nvSpPr>
          <p:cNvPr id="8" name="Fußzeilenplatzhalter 5">
            <a:extLst>
              <a:ext uri="{FF2B5EF4-FFF2-40B4-BE49-F238E27FC236}">
                <a16:creationId xmlns:a16="http://schemas.microsoft.com/office/drawing/2014/main" id="{A52095C8-C823-904B-9DF7-96893F756219}"/>
              </a:ext>
            </a:extLst>
          </p:cNvPr>
          <p:cNvSpPr>
            <a:spLocks noGrp="1"/>
          </p:cNvSpPr>
          <p:nvPr>
            <p:ph type="ftr" sz="quarter" idx="11"/>
          </p:nvPr>
        </p:nvSpPr>
        <p:spPr>
          <a:xfrm>
            <a:off x="2413898" y="226629"/>
            <a:ext cx="5359333" cy="272549"/>
          </a:xfrm>
        </p:spPr>
        <p:txBody>
          <a:bodyPr/>
          <a:lstStyle/>
          <a:p>
            <a:r>
              <a:rPr lang="de-DE"/>
              <a:t>Transparenz, Digitalisierung und Co.</a:t>
            </a:r>
          </a:p>
        </p:txBody>
      </p:sp>
      <p:sp>
        <p:nvSpPr>
          <p:cNvPr id="9" name="Freihandform 8">
            <a:extLst>
              <a:ext uri="{FF2B5EF4-FFF2-40B4-BE49-F238E27FC236}">
                <a16:creationId xmlns:a16="http://schemas.microsoft.com/office/drawing/2014/main" id="{95303564-E09A-0F4E-9A71-2457A6BE02C9}"/>
              </a:ext>
            </a:extLst>
          </p:cNvPr>
          <p:cNvSpPr/>
          <p:nvPr userDrawn="1"/>
        </p:nvSpPr>
        <p:spPr>
          <a:xfrm>
            <a:off x="406910" y="572400"/>
            <a:ext cx="11981939" cy="5939041"/>
          </a:xfrm>
          <a:custGeom>
            <a:avLst/>
            <a:gdLst>
              <a:gd name="connsiteX0" fmla="*/ 10945300 w 10945300"/>
              <a:gd name="connsiteY0" fmla="*/ 0 h 4977636"/>
              <a:gd name="connsiteX1" fmla="*/ 0 w 10945300"/>
              <a:gd name="connsiteY1" fmla="*/ 0 h 4977636"/>
              <a:gd name="connsiteX2" fmla="*/ 0 w 10945300"/>
              <a:gd name="connsiteY2" fmla="*/ 4977636 h 4977636"/>
              <a:gd name="connsiteX3" fmla="*/ 10938425 w 10945300"/>
              <a:gd name="connsiteY3" fmla="*/ 4977636 h 4977636"/>
              <a:gd name="connsiteX0" fmla="*/ 10438171 w 10938425"/>
              <a:gd name="connsiteY0" fmla="*/ 0 h 4977636"/>
              <a:gd name="connsiteX1" fmla="*/ 0 w 10938425"/>
              <a:gd name="connsiteY1" fmla="*/ 0 h 4977636"/>
              <a:gd name="connsiteX2" fmla="*/ 0 w 10938425"/>
              <a:gd name="connsiteY2" fmla="*/ 4977636 h 4977636"/>
              <a:gd name="connsiteX3" fmla="*/ 10938425 w 10938425"/>
              <a:gd name="connsiteY3" fmla="*/ 4977636 h 4977636"/>
            </a:gdLst>
            <a:ahLst/>
            <a:cxnLst>
              <a:cxn ang="0">
                <a:pos x="connsiteX0" y="connsiteY0"/>
              </a:cxn>
              <a:cxn ang="0">
                <a:pos x="connsiteX1" y="connsiteY1"/>
              </a:cxn>
              <a:cxn ang="0">
                <a:pos x="connsiteX2" y="connsiteY2"/>
              </a:cxn>
              <a:cxn ang="0">
                <a:pos x="connsiteX3" y="connsiteY3"/>
              </a:cxn>
            </a:cxnLst>
            <a:rect l="l" t="t" r="r" b="b"/>
            <a:pathLst>
              <a:path w="10938425" h="4977636">
                <a:moveTo>
                  <a:pt x="10438171" y="0"/>
                </a:moveTo>
                <a:lnTo>
                  <a:pt x="0" y="0"/>
                </a:lnTo>
                <a:lnTo>
                  <a:pt x="0" y="4977636"/>
                </a:lnTo>
                <a:lnTo>
                  <a:pt x="10938425" y="4977636"/>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50CBBA61-E7AA-614F-81AE-B549F415049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055526" y="-107094"/>
            <a:ext cx="2136473" cy="1034144"/>
          </a:xfrm>
          <a:prstGeom prst="rect">
            <a:avLst/>
          </a:prstGeom>
        </p:spPr>
      </p:pic>
    </p:spTree>
    <p:extLst>
      <p:ext uri="{BB962C8B-B14F-4D97-AF65-F5344CB8AC3E}">
        <p14:creationId xmlns:p14="http://schemas.microsoft.com/office/powerpoint/2010/main" val="1085527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Überschrift 2 Spalt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102552-20EF-C740-931C-CB590FD849AF}"/>
              </a:ext>
            </a:extLst>
          </p:cNvPr>
          <p:cNvSpPr>
            <a:spLocks noGrp="1"/>
          </p:cNvSpPr>
          <p:nvPr>
            <p:ph type="title"/>
          </p:nvPr>
        </p:nvSpPr>
        <p:spPr>
          <a:xfrm>
            <a:off x="839788" y="1160463"/>
            <a:ext cx="10515600" cy="891560"/>
          </a:xfrm>
        </p:spPr>
        <p:txBody>
          <a:bodyPr>
            <a:noAutofit/>
          </a:bodyPr>
          <a:lstStyle/>
          <a:p>
            <a:r>
              <a:rPr lang="de-DE"/>
              <a:t>Mastertitelformat bearbeiten</a:t>
            </a:r>
          </a:p>
        </p:txBody>
      </p:sp>
      <p:sp>
        <p:nvSpPr>
          <p:cNvPr id="3" name="Textplatzhalter 2">
            <a:extLst>
              <a:ext uri="{FF2B5EF4-FFF2-40B4-BE49-F238E27FC236}">
                <a16:creationId xmlns:a16="http://schemas.microsoft.com/office/drawing/2014/main" id="{39B2206B-16BB-E945-8016-216AEEA6DCE8}"/>
              </a:ext>
            </a:extLst>
          </p:cNvPr>
          <p:cNvSpPr>
            <a:spLocks noGrp="1"/>
          </p:cNvSpPr>
          <p:nvPr>
            <p:ph type="body" idx="1"/>
          </p:nvPr>
        </p:nvSpPr>
        <p:spPr>
          <a:xfrm>
            <a:off x="839788" y="2212975"/>
            <a:ext cx="5157787" cy="82391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B880958-9306-8A4F-836B-DF221BC6A226}"/>
              </a:ext>
            </a:extLst>
          </p:cNvPr>
          <p:cNvSpPr>
            <a:spLocks noGrp="1"/>
          </p:cNvSpPr>
          <p:nvPr>
            <p:ph sz="half" idx="2"/>
          </p:nvPr>
        </p:nvSpPr>
        <p:spPr>
          <a:xfrm>
            <a:off x="839788" y="3036887"/>
            <a:ext cx="5157787" cy="3452813"/>
          </a:xfrm>
        </p:spPr>
        <p:txBody>
          <a:bodyPr>
            <a:noAutofit/>
          </a:bodyPr>
          <a:lstStyle>
            <a:lvl1pPr marL="312738" indent="-312738">
              <a:tabLst/>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E97C14B9-6156-DD4E-B2C1-87A0E6CD175D}"/>
              </a:ext>
            </a:extLst>
          </p:cNvPr>
          <p:cNvSpPr>
            <a:spLocks noGrp="1"/>
          </p:cNvSpPr>
          <p:nvPr>
            <p:ph type="body" sz="quarter" idx="3"/>
          </p:nvPr>
        </p:nvSpPr>
        <p:spPr>
          <a:xfrm>
            <a:off x="6172200" y="2212975"/>
            <a:ext cx="5183188" cy="82391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3F3589D1-8AE9-2E43-9768-711A8044F001}"/>
              </a:ext>
            </a:extLst>
          </p:cNvPr>
          <p:cNvSpPr>
            <a:spLocks noGrp="1"/>
          </p:cNvSpPr>
          <p:nvPr>
            <p:ph sz="quarter" idx="4"/>
          </p:nvPr>
        </p:nvSpPr>
        <p:spPr>
          <a:xfrm>
            <a:off x="6172200" y="3036887"/>
            <a:ext cx="5183188" cy="3452813"/>
          </a:xfrm>
        </p:spPr>
        <p:txBody>
          <a:bodyPr>
            <a:noAutofit/>
          </a:bodyPr>
          <a:lstStyle>
            <a:lvl1pPr marL="312738" indent="-312738">
              <a:tabLst/>
              <a:defRPr/>
            </a:lvl1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23A11A51-7775-1B4C-A22E-CC865613C5E2}"/>
              </a:ext>
            </a:extLst>
          </p:cNvPr>
          <p:cNvSpPr>
            <a:spLocks noGrp="1"/>
          </p:cNvSpPr>
          <p:nvPr>
            <p:ph type="dt" sz="half" idx="10"/>
          </p:nvPr>
        </p:nvSpPr>
        <p:spPr/>
        <p:txBody>
          <a:bodyPr/>
          <a:lstStyle/>
          <a:p>
            <a:r>
              <a:rPr lang="de-DE"/>
              <a:t>17.06.2026</a:t>
            </a:r>
          </a:p>
        </p:txBody>
      </p:sp>
      <p:sp>
        <p:nvSpPr>
          <p:cNvPr id="8" name="Fußzeilenplatzhalter 7">
            <a:extLst>
              <a:ext uri="{FF2B5EF4-FFF2-40B4-BE49-F238E27FC236}">
                <a16:creationId xmlns:a16="http://schemas.microsoft.com/office/drawing/2014/main" id="{69B8763A-043E-F342-988C-A9D57470A9B2}"/>
              </a:ext>
            </a:extLst>
          </p:cNvPr>
          <p:cNvSpPr>
            <a:spLocks noGrp="1"/>
          </p:cNvSpPr>
          <p:nvPr>
            <p:ph type="ftr" sz="quarter" idx="11"/>
          </p:nvPr>
        </p:nvSpPr>
        <p:spPr/>
        <p:txBody>
          <a:bodyPr/>
          <a:lstStyle/>
          <a:p>
            <a:r>
              <a:rPr lang="de-DE"/>
              <a:t>Transparenz, Digitalisierung und Co.</a:t>
            </a:r>
          </a:p>
        </p:txBody>
      </p:sp>
      <p:sp>
        <p:nvSpPr>
          <p:cNvPr id="9" name="Foliennummernplatzhalter 8">
            <a:extLst>
              <a:ext uri="{FF2B5EF4-FFF2-40B4-BE49-F238E27FC236}">
                <a16:creationId xmlns:a16="http://schemas.microsoft.com/office/drawing/2014/main" id="{53028D24-58B8-1644-AF44-724381149F91}"/>
              </a:ext>
            </a:extLst>
          </p:cNvPr>
          <p:cNvSpPr>
            <a:spLocks noGrp="1"/>
          </p:cNvSpPr>
          <p:nvPr>
            <p:ph type="sldNum" sz="quarter" idx="12"/>
          </p:nvPr>
        </p:nvSpPr>
        <p:spPr/>
        <p:txBody>
          <a:bodyPr/>
          <a:lstStyle/>
          <a:p>
            <a:fld id="{BB5D5A41-9DD1-F24E-9E26-15668BB14167}" type="slidenum">
              <a:rPr lang="de-DE" smtClean="0"/>
              <a:t>‹Nr.›</a:t>
            </a:fld>
            <a:endParaRPr lang="de-DE"/>
          </a:p>
        </p:txBody>
      </p:sp>
    </p:spTree>
    <p:extLst>
      <p:ext uri="{BB962C8B-B14F-4D97-AF65-F5344CB8AC3E}">
        <p14:creationId xmlns:p14="http://schemas.microsoft.com/office/powerpoint/2010/main" val="1156993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ollflächiges Bi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08BEFFC-ED27-4A4A-B2A2-B66C2C4894A5}"/>
              </a:ext>
            </a:extLst>
          </p:cNvPr>
          <p:cNvSpPr>
            <a:spLocks noGrp="1"/>
          </p:cNvSpPr>
          <p:nvPr>
            <p:ph type="dt" sz="half" idx="10"/>
          </p:nvPr>
        </p:nvSpPr>
        <p:spPr/>
        <p:txBody>
          <a:bodyPr/>
          <a:lstStyle/>
          <a:p>
            <a:r>
              <a:rPr lang="de-DE"/>
              <a:t>17.06.2026</a:t>
            </a:r>
          </a:p>
        </p:txBody>
      </p:sp>
      <p:sp>
        <p:nvSpPr>
          <p:cNvPr id="4" name="Fußzeilenplatzhalter 3">
            <a:extLst>
              <a:ext uri="{FF2B5EF4-FFF2-40B4-BE49-F238E27FC236}">
                <a16:creationId xmlns:a16="http://schemas.microsoft.com/office/drawing/2014/main" id="{75DAB573-6211-4F4B-8024-27E23B38CCBB}"/>
              </a:ext>
            </a:extLst>
          </p:cNvPr>
          <p:cNvSpPr>
            <a:spLocks noGrp="1"/>
          </p:cNvSpPr>
          <p:nvPr>
            <p:ph type="ftr" sz="quarter" idx="11"/>
          </p:nvPr>
        </p:nvSpPr>
        <p:spPr/>
        <p:txBody>
          <a:bodyPr/>
          <a:lstStyle/>
          <a:p>
            <a:r>
              <a:rPr lang="de-DE"/>
              <a:t>Transparenz, Digitalisierung und Co.</a:t>
            </a:r>
          </a:p>
        </p:txBody>
      </p:sp>
      <p:sp>
        <p:nvSpPr>
          <p:cNvPr id="5" name="Foliennummernplatzhalter 4">
            <a:extLst>
              <a:ext uri="{FF2B5EF4-FFF2-40B4-BE49-F238E27FC236}">
                <a16:creationId xmlns:a16="http://schemas.microsoft.com/office/drawing/2014/main" id="{8ACA7AC7-0E62-F74C-B68C-130D9C8C4FB2}"/>
              </a:ext>
            </a:extLst>
          </p:cNvPr>
          <p:cNvSpPr>
            <a:spLocks noGrp="1"/>
          </p:cNvSpPr>
          <p:nvPr>
            <p:ph type="sldNum" sz="quarter" idx="12"/>
          </p:nvPr>
        </p:nvSpPr>
        <p:spPr/>
        <p:txBody>
          <a:bodyPr/>
          <a:lstStyle/>
          <a:p>
            <a:fld id="{BB5D5A41-9DD1-F24E-9E26-15668BB14167}" type="slidenum">
              <a:rPr lang="de-DE" smtClean="0"/>
              <a:pPr/>
              <a:t>‹Nr.›</a:t>
            </a:fld>
            <a:endParaRPr lang="de-DE"/>
          </a:p>
        </p:txBody>
      </p:sp>
      <p:sp>
        <p:nvSpPr>
          <p:cNvPr id="7" name="Bildplatzhalter 6">
            <a:extLst>
              <a:ext uri="{FF2B5EF4-FFF2-40B4-BE49-F238E27FC236}">
                <a16:creationId xmlns:a16="http://schemas.microsoft.com/office/drawing/2014/main" id="{103E6973-E0D7-164A-95CA-E0AB1D29DC2C}"/>
              </a:ext>
            </a:extLst>
          </p:cNvPr>
          <p:cNvSpPr>
            <a:spLocks noGrp="1"/>
          </p:cNvSpPr>
          <p:nvPr>
            <p:ph type="pic" sz="quarter" idx="13"/>
          </p:nvPr>
        </p:nvSpPr>
        <p:spPr>
          <a:xfrm>
            <a:off x="0" y="800100"/>
            <a:ext cx="12192000" cy="6057900"/>
          </a:xfrm>
        </p:spPr>
        <p:txBody>
          <a:bodyPr/>
          <a:lstStyle/>
          <a:p>
            <a:r>
              <a:rPr lang="de-DE"/>
              <a:t>Bild durch Klicken auf Symbol hinzufügen</a:t>
            </a:r>
          </a:p>
        </p:txBody>
      </p:sp>
    </p:spTree>
    <p:extLst>
      <p:ext uri="{BB962C8B-B14F-4D97-AF65-F5344CB8AC3E}">
        <p14:creationId xmlns:p14="http://schemas.microsoft.com/office/powerpoint/2010/main" val="2852853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ld mit Beschreibu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698D02-E2FA-DB4F-B58A-DB871C143A57}"/>
              </a:ext>
            </a:extLst>
          </p:cNvPr>
          <p:cNvSpPr>
            <a:spLocks noGrp="1"/>
          </p:cNvSpPr>
          <p:nvPr>
            <p:ph type="title" hasCustomPrompt="1"/>
          </p:nvPr>
        </p:nvSpPr>
        <p:spPr>
          <a:xfrm>
            <a:off x="839788" y="4806949"/>
            <a:ext cx="3932237" cy="841375"/>
          </a:xfrm>
        </p:spPr>
        <p:txBody>
          <a:bodyPr anchor="b">
            <a:noAutofit/>
          </a:bodyPr>
          <a:lstStyle>
            <a:lvl1pPr>
              <a:defRPr sz="2400" b="1">
                <a:solidFill>
                  <a:schemeClr val="accent1"/>
                </a:solidFill>
              </a:defRPr>
            </a:lvl1pPr>
          </a:lstStyle>
          <a:p>
            <a:r>
              <a:rPr lang="de-DE"/>
              <a:t>Bildunterschrift</a:t>
            </a:r>
            <a:br>
              <a:rPr lang="de-DE"/>
            </a:br>
            <a:r>
              <a:rPr lang="de-DE"/>
              <a:t>(falls überhaupt nötig)</a:t>
            </a:r>
          </a:p>
        </p:txBody>
      </p:sp>
      <p:sp>
        <p:nvSpPr>
          <p:cNvPr id="3" name="Bildplatzhalter 2">
            <a:extLst>
              <a:ext uri="{FF2B5EF4-FFF2-40B4-BE49-F238E27FC236}">
                <a16:creationId xmlns:a16="http://schemas.microsoft.com/office/drawing/2014/main" id="{C626A4AA-C686-FE40-9793-0DFD7714943A}"/>
              </a:ext>
            </a:extLst>
          </p:cNvPr>
          <p:cNvSpPr>
            <a:spLocks noGrp="1"/>
          </p:cNvSpPr>
          <p:nvPr>
            <p:ph type="pic" idx="1"/>
          </p:nvPr>
        </p:nvSpPr>
        <p:spPr>
          <a:xfrm>
            <a:off x="5183188" y="1160463"/>
            <a:ext cx="6169024" cy="53292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5AD67B07-D92F-E64A-8FF0-599BBF3B7FA8}"/>
              </a:ext>
            </a:extLst>
          </p:cNvPr>
          <p:cNvSpPr>
            <a:spLocks noGrp="1"/>
          </p:cNvSpPr>
          <p:nvPr>
            <p:ph type="body" sz="half" idx="2" hasCustomPrompt="1"/>
          </p:nvPr>
        </p:nvSpPr>
        <p:spPr>
          <a:xfrm>
            <a:off x="839788" y="5648325"/>
            <a:ext cx="3932237" cy="841375"/>
          </a:xfrm>
        </p:spPr>
        <p:txBody>
          <a:bodyPr>
            <a:noAutofit/>
          </a:bodyPr>
          <a:lstStyle>
            <a:lvl1pPr marL="0" indent="0">
              <a:lnSpc>
                <a:spcPct val="120000"/>
              </a:lnSpc>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Kurze Beschreibung von maximal drei Zeilen. Bitte präsentieren Sie und lesen Sie nicht ab.</a:t>
            </a:r>
          </a:p>
        </p:txBody>
      </p:sp>
      <p:sp>
        <p:nvSpPr>
          <p:cNvPr id="5" name="Datumsplatzhalter 4">
            <a:extLst>
              <a:ext uri="{FF2B5EF4-FFF2-40B4-BE49-F238E27FC236}">
                <a16:creationId xmlns:a16="http://schemas.microsoft.com/office/drawing/2014/main" id="{8F5A6D99-67F5-F749-8C6F-6685CC59CBE9}"/>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72D3CADC-F812-0B41-AD51-D7A1D01998E7}"/>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8A8B4F31-39B2-B644-89E8-E585D6AC8FA6}"/>
              </a:ext>
            </a:extLst>
          </p:cNvPr>
          <p:cNvSpPr>
            <a:spLocks noGrp="1"/>
          </p:cNvSpPr>
          <p:nvPr>
            <p:ph type="sldNum" sz="quarter" idx="12"/>
          </p:nvPr>
        </p:nvSpPr>
        <p:spPr/>
        <p:txBody>
          <a:bodyPr/>
          <a:lstStyle/>
          <a:p>
            <a:fld id="{BB5D5A41-9DD1-F24E-9E26-15668BB14167}" type="slidenum">
              <a:rPr lang="de-DE" smtClean="0"/>
              <a:t>‹Nr.›</a:t>
            </a:fld>
            <a:endParaRPr lang="de-DE"/>
          </a:p>
        </p:txBody>
      </p:sp>
      <p:sp>
        <p:nvSpPr>
          <p:cNvPr id="8" name="Textplatzhalter 9">
            <a:extLst>
              <a:ext uri="{FF2B5EF4-FFF2-40B4-BE49-F238E27FC236}">
                <a16:creationId xmlns:a16="http://schemas.microsoft.com/office/drawing/2014/main" id="{E0DFD17B-BDEB-A347-B754-95A2066B7D1C}"/>
              </a:ext>
            </a:extLst>
          </p:cNvPr>
          <p:cNvSpPr>
            <a:spLocks noGrp="1"/>
          </p:cNvSpPr>
          <p:nvPr>
            <p:ph type="body" sz="quarter" idx="13" hasCustomPrompt="1"/>
          </p:nvPr>
        </p:nvSpPr>
        <p:spPr>
          <a:xfrm>
            <a:off x="836613" y="6489700"/>
            <a:ext cx="10515600" cy="368300"/>
          </a:xfrm>
        </p:spPr>
        <p:txBody>
          <a:bodyPr/>
          <a:lstStyle>
            <a:lvl1pPr marL="0" indent="0" algn="r">
              <a:lnSpc>
                <a:spcPct val="100000"/>
              </a:lnSpc>
              <a:spcBef>
                <a:spcPts val="0"/>
              </a:spcBef>
              <a:buNone/>
              <a:defRPr sz="800">
                <a:solidFill>
                  <a:schemeClr val="accent2"/>
                </a:solidFill>
              </a:defRPr>
            </a:lvl1pPr>
          </a:lstStyle>
          <a:p>
            <a:pPr lvl="0"/>
            <a:r>
              <a:rPr lang="de-DE"/>
              <a:t>Quelle: </a:t>
            </a:r>
            <a:r>
              <a:rPr lang="de-DE" err="1"/>
              <a:t>Lorem</a:t>
            </a:r>
            <a:r>
              <a:rPr lang="de-DE"/>
              <a:t> </a:t>
            </a:r>
            <a:r>
              <a:rPr lang="de-DE" err="1"/>
              <a:t>Ipsum</a:t>
            </a:r>
            <a:r>
              <a:rPr lang="de-DE"/>
              <a:t>-Verlag</a:t>
            </a:r>
          </a:p>
          <a:p>
            <a:pPr lvl="0"/>
            <a:r>
              <a:rPr lang="de-DE"/>
              <a:t>Auch zweizeilig </a:t>
            </a:r>
          </a:p>
        </p:txBody>
      </p:sp>
    </p:spTree>
    <p:extLst>
      <p:ext uri="{BB962C8B-B14F-4D97-AF65-F5344CB8AC3E}">
        <p14:creationId xmlns:p14="http://schemas.microsoft.com/office/powerpoint/2010/main" val="1494700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sv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image" Target="../media/image1.svg"/><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image" Target="../media/image1.svg"/><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6" Type="http://schemas.openxmlformats.org/officeDocument/2006/relationships/image" Target="../media/image1.svg"/><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theme" Target="../theme/theme5.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83AA29AD-01DD-EC4C-AE03-AF5179D19FB9}"/>
              </a:ext>
            </a:extLst>
          </p:cNvPr>
          <p:cNvSpPr>
            <a:spLocks noGrp="1"/>
          </p:cNvSpPr>
          <p:nvPr>
            <p:ph type="title"/>
          </p:nvPr>
        </p:nvSpPr>
        <p:spPr>
          <a:xfrm>
            <a:off x="836483" y="1176574"/>
            <a:ext cx="10515600" cy="986675"/>
          </a:xfrm>
          <a:prstGeom prst="rect">
            <a:avLst/>
          </a:prstGeom>
        </p:spPr>
        <p:txBody>
          <a:bodyPr vert="horz" lIns="91440" tIns="45720" rIns="91440" bIns="45720" rtlCol="0" anchor="t">
            <a:noAutofit/>
          </a:bodyPr>
          <a:lstStyle/>
          <a:p>
            <a:r>
              <a:rPr lang="de-DE"/>
              <a:t>Mastertitelformat bearbeiten</a:t>
            </a:r>
          </a:p>
        </p:txBody>
      </p:sp>
      <p:sp>
        <p:nvSpPr>
          <p:cNvPr id="3" name="Textplatzhalter 2">
            <a:extLst>
              <a:ext uri="{FF2B5EF4-FFF2-40B4-BE49-F238E27FC236}">
                <a16:creationId xmlns:a16="http://schemas.microsoft.com/office/drawing/2014/main" id="{5642CAC2-6C19-1047-8D2C-D4EC8E628216}"/>
              </a:ext>
            </a:extLst>
          </p:cNvPr>
          <p:cNvSpPr>
            <a:spLocks noGrp="1"/>
          </p:cNvSpPr>
          <p:nvPr>
            <p:ph type="body" idx="1"/>
          </p:nvPr>
        </p:nvSpPr>
        <p:spPr>
          <a:xfrm>
            <a:off x="838200" y="2201709"/>
            <a:ext cx="10515600" cy="4430866"/>
          </a:xfrm>
          <a:prstGeom prst="rect">
            <a:avLst/>
          </a:prstGeom>
        </p:spPr>
        <p:txBody>
          <a:bodyPr vert="horz" lIns="91440" tIns="45720" rIns="91440" bIns="4572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C82354B-076D-2F4E-94D5-4BD7F38144C9}"/>
              </a:ext>
            </a:extLst>
          </p:cNvPr>
          <p:cNvSpPr>
            <a:spLocks noGrp="1"/>
          </p:cNvSpPr>
          <p:nvPr>
            <p:ph type="dt" sz="half" idx="2"/>
          </p:nvPr>
        </p:nvSpPr>
        <p:spPr>
          <a:xfrm>
            <a:off x="1460474" y="226629"/>
            <a:ext cx="769471" cy="272549"/>
          </a:xfrm>
          <a:prstGeom prst="rect">
            <a:avLst/>
          </a:prstGeom>
        </p:spPr>
        <p:txBody>
          <a:bodyPr vert="horz" lIns="91440" tIns="45720" rIns="91440" bIns="45720" rtlCol="0" anchor="b"/>
          <a:lstStyle>
            <a:lvl1pPr algn="l">
              <a:defRPr sz="800">
                <a:solidFill>
                  <a:srgbClr val="002758"/>
                </a:solidFill>
                <a:latin typeface="Montserrat" pitchFamily="2" charset="77"/>
              </a:defRPr>
            </a:lvl1pPr>
          </a:lstStyle>
          <a:p>
            <a:r>
              <a:rPr lang="de-DE"/>
              <a:t>17.06.2026</a:t>
            </a:r>
          </a:p>
        </p:txBody>
      </p:sp>
      <p:sp>
        <p:nvSpPr>
          <p:cNvPr id="5" name="Fußzeilenplatzhalter 4">
            <a:extLst>
              <a:ext uri="{FF2B5EF4-FFF2-40B4-BE49-F238E27FC236}">
                <a16:creationId xmlns:a16="http://schemas.microsoft.com/office/drawing/2014/main" id="{F7BAAD8A-CACA-5544-9629-9B56E8C1AA3D}"/>
              </a:ext>
            </a:extLst>
          </p:cNvPr>
          <p:cNvSpPr>
            <a:spLocks noGrp="1"/>
          </p:cNvSpPr>
          <p:nvPr>
            <p:ph type="ftr" sz="quarter" idx="3"/>
          </p:nvPr>
        </p:nvSpPr>
        <p:spPr>
          <a:xfrm>
            <a:off x="2413898" y="226629"/>
            <a:ext cx="5359333" cy="272549"/>
          </a:xfrm>
          <a:prstGeom prst="rect">
            <a:avLst/>
          </a:prstGeom>
        </p:spPr>
        <p:txBody>
          <a:bodyPr vert="horz" lIns="91440" tIns="45720" rIns="91440" bIns="45720" rtlCol="0" anchor="b"/>
          <a:lstStyle>
            <a:lvl1pPr algn="l">
              <a:defRPr sz="800">
                <a:solidFill>
                  <a:srgbClr val="002758"/>
                </a:solidFill>
                <a:latin typeface="Montserrat" pitchFamily="2" charset="77"/>
              </a:defRPr>
            </a:lvl1pPr>
          </a:lstStyle>
          <a:p>
            <a:r>
              <a:rPr lang="de-DE"/>
              <a:t>Transparenz, Digitalisierung und Co.</a:t>
            </a:r>
          </a:p>
        </p:txBody>
      </p:sp>
      <p:sp>
        <p:nvSpPr>
          <p:cNvPr id="6" name="Foliennummernplatzhalter 5">
            <a:extLst>
              <a:ext uri="{FF2B5EF4-FFF2-40B4-BE49-F238E27FC236}">
                <a16:creationId xmlns:a16="http://schemas.microsoft.com/office/drawing/2014/main" id="{5274524C-AC5F-5147-9CFD-C00277CDAD91}"/>
              </a:ext>
            </a:extLst>
          </p:cNvPr>
          <p:cNvSpPr>
            <a:spLocks noGrp="1"/>
          </p:cNvSpPr>
          <p:nvPr>
            <p:ph type="sldNum" sz="quarter" idx="4"/>
          </p:nvPr>
        </p:nvSpPr>
        <p:spPr>
          <a:xfrm>
            <a:off x="836483" y="226629"/>
            <a:ext cx="449177" cy="272549"/>
          </a:xfrm>
          <a:prstGeom prst="rect">
            <a:avLst/>
          </a:prstGeom>
        </p:spPr>
        <p:txBody>
          <a:bodyPr vert="horz" lIns="91440" tIns="45720" rIns="91440" bIns="45720" rtlCol="0" anchor="b"/>
          <a:lstStyle>
            <a:lvl1pPr algn="l">
              <a:defRPr sz="800">
                <a:solidFill>
                  <a:srgbClr val="002758"/>
                </a:solidFill>
                <a:latin typeface="Montserrat" pitchFamily="2" charset="77"/>
              </a:defRPr>
            </a:lvl1pPr>
          </a:lstStyle>
          <a:p>
            <a:fld id="{BB5D5A41-9DD1-F24E-9E26-15668BB14167}" type="slidenum">
              <a:rPr lang="de-DE" smtClean="0"/>
              <a:pPr/>
              <a:t>‹Nr.›</a:t>
            </a:fld>
            <a:endParaRPr lang="de-DE"/>
          </a:p>
        </p:txBody>
      </p:sp>
      <p:pic>
        <p:nvPicPr>
          <p:cNvPr id="14" name="Grafik 13">
            <a:extLst>
              <a:ext uri="{FF2B5EF4-FFF2-40B4-BE49-F238E27FC236}">
                <a16:creationId xmlns:a16="http://schemas.microsoft.com/office/drawing/2014/main" id="{671E2564-6038-4F46-9BC2-39BB556768C2}"/>
              </a:ext>
            </a:extLst>
          </p:cNvPr>
          <p:cNvPicPr>
            <a:picLocks noChangeAspect="1"/>
          </p:cNvPicPr>
          <p:nvPr userDrawn="1"/>
        </p:nvPicPr>
        <p:blipFill>
          <a:blip>
            <a:extLst>
              <a:ext uri="{96DAC541-7B7A-43D3-8B79-37D633B846F1}">
                <asvg:svgBlip xmlns:asvg="http://schemas.microsoft.com/office/drawing/2016/SVG/main" r:embed="rId16"/>
              </a:ext>
            </a:extLst>
          </a:blip>
          <a:stretch>
            <a:fillRect/>
          </a:stretch>
        </p:blipFill>
        <p:spPr>
          <a:xfrm>
            <a:off x="10055526" y="-107094"/>
            <a:ext cx="2136473" cy="1034144"/>
          </a:xfrm>
          <a:prstGeom prst="rect">
            <a:avLst/>
          </a:prstGeom>
        </p:spPr>
      </p:pic>
      <p:cxnSp>
        <p:nvCxnSpPr>
          <p:cNvPr id="8" name="Gerade Verbindung 7">
            <a:extLst>
              <a:ext uri="{FF2B5EF4-FFF2-40B4-BE49-F238E27FC236}">
                <a16:creationId xmlns:a16="http://schemas.microsoft.com/office/drawing/2014/main" id="{B36BAA85-35E3-C741-B068-F67380AA01E3}"/>
              </a:ext>
            </a:extLst>
          </p:cNvPr>
          <p:cNvCxnSpPr/>
          <p:nvPr userDrawn="1"/>
        </p:nvCxnSpPr>
        <p:spPr>
          <a:xfrm>
            <a:off x="-68543" y="570302"/>
            <a:ext cx="11905130" cy="0"/>
          </a:xfrm>
          <a:prstGeom prst="line">
            <a:avLst/>
          </a:prstGeom>
          <a:ln w="222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5825175"/>
      </p:ext>
    </p:extLst>
  </p:cSld>
  <p:clrMap bg1="lt1" tx1="dk1" bg2="lt2" tx2="dk2" accent1="accent1" accent2="accent2" accent3="accent3" accent4="accent4" accent5="accent5" accent6="accent6" hlink="hlink" folHlink="folHlink"/>
  <p:sldLayoutIdLst>
    <p:sldLayoutId id="2147483660" r:id="rId1"/>
    <p:sldLayoutId id="2147483677" r:id="rId2"/>
    <p:sldLayoutId id="2147483664" r:id="rId3"/>
    <p:sldLayoutId id="2147483650" r:id="rId4"/>
    <p:sldLayoutId id="2147483665" r:id="rId5"/>
    <p:sldLayoutId id="2147483663" r:id="rId6"/>
    <p:sldLayoutId id="2147483653" r:id="rId7"/>
    <p:sldLayoutId id="2147483661" r:id="rId8"/>
    <p:sldLayoutId id="2147483657" r:id="rId9"/>
    <p:sldLayoutId id="2147483662" r:id="rId10"/>
    <p:sldLayoutId id="2147483670" r:id="rId11"/>
    <p:sldLayoutId id="2147483671" r:id="rId12"/>
    <p:sldLayoutId id="2147483673" r:id="rId13"/>
    <p:sldLayoutId id="2147483695" r:id="rId14"/>
  </p:sldLayoutIdLst>
  <p:hf hdr="0"/>
  <p:txStyles>
    <p:titleStyle>
      <a:lvl1pPr algn="l" defTabSz="914400" rtl="0" eaLnBrk="1" latinLnBrk="0" hangingPunct="1">
        <a:lnSpc>
          <a:spcPct val="90000"/>
        </a:lnSpc>
        <a:spcBef>
          <a:spcPct val="0"/>
        </a:spcBef>
        <a:buNone/>
        <a:defRPr sz="2400" b="1" i="0" kern="1200">
          <a:solidFill>
            <a:schemeClr val="tx2"/>
          </a:solidFill>
          <a:latin typeface="Montserrat" pitchFamily="2" charset="77"/>
          <a:ea typeface="+mj-ea"/>
          <a:cs typeface="+mj-cs"/>
        </a:defRPr>
      </a:lvl1pPr>
    </p:titleStyle>
    <p:bodyStyle>
      <a:lvl1pPr marL="228600" indent="-228600" algn="l" defTabSz="914400" rtl="0" eaLnBrk="1" latinLnBrk="0" hangingPunct="1">
        <a:lnSpc>
          <a:spcPct val="120000"/>
        </a:lnSpc>
        <a:spcBef>
          <a:spcPts val="1000"/>
        </a:spcBef>
        <a:buClr>
          <a:schemeClr val="tx2"/>
        </a:buClr>
        <a:buFont typeface="Systemschrift Normal"/>
        <a:buChar char="▸"/>
        <a:defRPr sz="2000" kern="1200">
          <a:solidFill>
            <a:schemeClr val="tx1"/>
          </a:solidFill>
          <a:latin typeface="Montserrat" pitchFamily="2" charset="77"/>
          <a:ea typeface="+mn-ea"/>
          <a:cs typeface="+mn-cs"/>
        </a:defRPr>
      </a:lvl1pPr>
      <a:lvl2pPr marL="685800" indent="-228600" algn="l" defTabSz="914400" rtl="0" eaLnBrk="1" latinLnBrk="0" hangingPunct="1">
        <a:lnSpc>
          <a:spcPct val="120000"/>
        </a:lnSpc>
        <a:spcBef>
          <a:spcPts val="500"/>
        </a:spcBef>
        <a:buClr>
          <a:srgbClr val="99D5EF"/>
        </a:buClr>
        <a:buFont typeface="Systemschrift Normal"/>
        <a:buChar char="−"/>
        <a:defRPr sz="1800" kern="1200">
          <a:solidFill>
            <a:schemeClr val="tx1"/>
          </a:solidFill>
          <a:latin typeface="Montserrat" pitchFamily="2" charset="77"/>
          <a:ea typeface="+mn-ea"/>
          <a:cs typeface="+mn-cs"/>
        </a:defRPr>
      </a:lvl2pPr>
      <a:lvl3pPr marL="1143000" indent="-228600" algn="l" defTabSz="914400" rtl="0" eaLnBrk="1" latinLnBrk="0" hangingPunct="1">
        <a:lnSpc>
          <a:spcPct val="120000"/>
        </a:lnSpc>
        <a:spcBef>
          <a:spcPts val="500"/>
        </a:spcBef>
        <a:buClr>
          <a:srgbClr val="99D5EF"/>
        </a:buClr>
        <a:buFont typeface="Arial" panose="020B0604020202020204" pitchFamily="34" charset="0"/>
        <a:buChar char="•"/>
        <a:defRPr sz="1800" kern="1200">
          <a:solidFill>
            <a:schemeClr val="tx1"/>
          </a:solidFill>
          <a:latin typeface="Montserrat" pitchFamily="2" charset="77"/>
          <a:ea typeface="+mn-ea"/>
          <a:cs typeface="+mn-cs"/>
        </a:defRPr>
      </a:lvl3pPr>
      <a:lvl4pPr marL="1600200" indent="-228600" algn="l" defTabSz="914400" rtl="0" eaLnBrk="1" latinLnBrk="0" hangingPunct="1">
        <a:lnSpc>
          <a:spcPct val="120000"/>
        </a:lnSpc>
        <a:spcBef>
          <a:spcPts val="500"/>
        </a:spcBef>
        <a:buClr>
          <a:srgbClr val="99D5EF"/>
        </a:buClr>
        <a:buFont typeface="Systemschrift Normal"/>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120000"/>
        </a:lnSpc>
        <a:spcBef>
          <a:spcPts val="500"/>
        </a:spcBef>
        <a:buClr>
          <a:srgbClr val="99D5EF"/>
        </a:buClr>
        <a:buFont typeface="Systemschrift Normal"/>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31" userDrawn="1">
          <p15:clr>
            <a:srgbClr val="F26B43"/>
          </p15:clr>
        </p15:guide>
        <p15:guide id="2" pos="529" userDrawn="1">
          <p15:clr>
            <a:srgbClr val="F26B43"/>
          </p15:clr>
        </p15:guide>
        <p15:guide id="3" pos="7151" userDrawn="1">
          <p15:clr>
            <a:srgbClr val="F26B43"/>
          </p15:clr>
        </p15:guide>
        <p15:guide id="4" orient="horz" pos="40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83AA29AD-01DD-EC4C-AE03-AF5179D19FB9}"/>
              </a:ext>
            </a:extLst>
          </p:cNvPr>
          <p:cNvSpPr>
            <a:spLocks noGrp="1"/>
          </p:cNvSpPr>
          <p:nvPr>
            <p:ph type="title"/>
          </p:nvPr>
        </p:nvSpPr>
        <p:spPr>
          <a:xfrm>
            <a:off x="836483" y="1176574"/>
            <a:ext cx="10515600" cy="986675"/>
          </a:xfrm>
          <a:prstGeom prst="rect">
            <a:avLst/>
          </a:prstGeom>
        </p:spPr>
        <p:txBody>
          <a:bodyPr vert="horz" lIns="91440" tIns="45720" rIns="91440" bIns="45720" rtlCol="0" anchor="t">
            <a:noAutofit/>
          </a:bodyPr>
          <a:lstStyle/>
          <a:p>
            <a:r>
              <a:rPr lang="de-DE"/>
              <a:t>Mastertitelformat bearbeiten</a:t>
            </a:r>
          </a:p>
        </p:txBody>
      </p:sp>
      <p:sp>
        <p:nvSpPr>
          <p:cNvPr id="3" name="Textplatzhalter 2">
            <a:extLst>
              <a:ext uri="{FF2B5EF4-FFF2-40B4-BE49-F238E27FC236}">
                <a16:creationId xmlns:a16="http://schemas.microsoft.com/office/drawing/2014/main" id="{5642CAC2-6C19-1047-8D2C-D4EC8E628216}"/>
              </a:ext>
            </a:extLst>
          </p:cNvPr>
          <p:cNvSpPr>
            <a:spLocks noGrp="1"/>
          </p:cNvSpPr>
          <p:nvPr>
            <p:ph type="body" idx="1"/>
          </p:nvPr>
        </p:nvSpPr>
        <p:spPr>
          <a:xfrm>
            <a:off x="838200" y="2201709"/>
            <a:ext cx="10515600" cy="4430866"/>
          </a:xfrm>
          <a:prstGeom prst="rect">
            <a:avLst/>
          </a:prstGeom>
        </p:spPr>
        <p:txBody>
          <a:bodyPr vert="horz" lIns="91440" tIns="45720" rIns="91440" bIns="4572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C82354B-076D-2F4E-94D5-4BD7F38144C9}"/>
              </a:ext>
            </a:extLst>
          </p:cNvPr>
          <p:cNvSpPr>
            <a:spLocks noGrp="1"/>
          </p:cNvSpPr>
          <p:nvPr>
            <p:ph type="dt" sz="half" idx="2"/>
          </p:nvPr>
        </p:nvSpPr>
        <p:spPr>
          <a:xfrm>
            <a:off x="1460474" y="226629"/>
            <a:ext cx="769471" cy="272549"/>
          </a:xfrm>
          <a:prstGeom prst="rect">
            <a:avLst/>
          </a:prstGeom>
        </p:spPr>
        <p:txBody>
          <a:bodyPr vert="horz" lIns="91440" tIns="45720" rIns="91440" bIns="45720" rtlCol="0" anchor="b"/>
          <a:lstStyle>
            <a:lvl1pPr algn="l">
              <a:defRPr sz="800">
                <a:solidFill>
                  <a:srgbClr val="002758"/>
                </a:solidFill>
                <a:latin typeface="Montserrat" pitchFamily="2" charset="77"/>
              </a:defRPr>
            </a:lvl1pPr>
          </a:lstStyle>
          <a:p>
            <a:r>
              <a:rPr lang="de-DE"/>
              <a:t>17.06.2026</a:t>
            </a:r>
          </a:p>
        </p:txBody>
      </p:sp>
      <p:sp>
        <p:nvSpPr>
          <p:cNvPr id="5" name="Fußzeilenplatzhalter 4">
            <a:extLst>
              <a:ext uri="{FF2B5EF4-FFF2-40B4-BE49-F238E27FC236}">
                <a16:creationId xmlns:a16="http://schemas.microsoft.com/office/drawing/2014/main" id="{F7BAAD8A-CACA-5544-9629-9B56E8C1AA3D}"/>
              </a:ext>
            </a:extLst>
          </p:cNvPr>
          <p:cNvSpPr>
            <a:spLocks noGrp="1"/>
          </p:cNvSpPr>
          <p:nvPr>
            <p:ph type="ftr" sz="quarter" idx="3"/>
          </p:nvPr>
        </p:nvSpPr>
        <p:spPr>
          <a:xfrm>
            <a:off x="2413898" y="226629"/>
            <a:ext cx="5359333" cy="272549"/>
          </a:xfrm>
          <a:prstGeom prst="rect">
            <a:avLst/>
          </a:prstGeom>
        </p:spPr>
        <p:txBody>
          <a:bodyPr vert="horz" lIns="91440" tIns="45720" rIns="91440" bIns="45720" rtlCol="0" anchor="b"/>
          <a:lstStyle>
            <a:lvl1pPr algn="l">
              <a:defRPr sz="800">
                <a:solidFill>
                  <a:srgbClr val="002758"/>
                </a:solidFill>
                <a:latin typeface="Montserrat" pitchFamily="2" charset="77"/>
              </a:defRPr>
            </a:lvl1pPr>
          </a:lstStyle>
          <a:p>
            <a:r>
              <a:rPr lang="de-DE"/>
              <a:t>Transparenz, Digitalisierung und Co.</a:t>
            </a:r>
          </a:p>
        </p:txBody>
      </p:sp>
      <p:sp>
        <p:nvSpPr>
          <p:cNvPr id="6" name="Foliennummernplatzhalter 5">
            <a:extLst>
              <a:ext uri="{FF2B5EF4-FFF2-40B4-BE49-F238E27FC236}">
                <a16:creationId xmlns:a16="http://schemas.microsoft.com/office/drawing/2014/main" id="{5274524C-AC5F-5147-9CFD-C00277CDAD91}"/>
              </a:ext>
            </a:extLst>
          </p:cNvPr>
          <p:cNvSpPr>
            <a:spLocks noGrp="1"/>
          </p:cNvSpPr>
          <p:nvPr>
            <p:ph type="sldNum" sz="quarter" idx="4"/>
          </p:nvPr>
        </p:nvSpPr>
        <p:spPr>
          <a:xfrm>
            <a:off x="836483" y="226629"/>
            <a:ext cx="449177" cy="272549"/>
          </a:xfrm>
          <a:prstGeom prst="rect">
            <a:avLst/>
          </a:prstGeom>
        </p:spPr>
        <p:txBody>
          <a:bodyPr vert="horz" lIns="91440" tIns="45720" rIns="91440" bIns="45720" rtlCol="0" anchor="b"/>
          <a:lstStyle>
            <a:lvl1pPr algn="l">
              <a:defRPr sz="800">
                <a:solidFill>
                  <a:srgbClr val="002758"/>
                </a:solidFill>
                <a:latin typeface="Montserrat" pitchFamily="2" charset="77"/>
              </a:defRPr>
            </a:lvl1pPr>
          </a:lstStyle>
          <a:p>
            <a:fld id="{BB5D5A41-9DD1-F24E-9E26-15668BB14167}" type="slidenum">
              <a:rPr lang="de-DE" smtClean="0"/>
              <a:pPr/>
              <a:t>‹Nr.›</a:t>
            </a:fld>
            <a:endParaRPr lang="de-DE"/>
          </a:p>
        </p:txBody>
      </p:sp>
      <p:pic>
        <p:nvPicPr>
          <p:cNvPr id="14" name="Grafik 13">
            <a:extLst>
              <a:ext uri="{FF2B5EF4-FFF2-40B4-BE49-F238E27FC236}">
                <a16:creationId xmlns:a16="http://schemas.microsoft.com/office/drawing/2014/main" id="{671E2564-6038-4F46-9BC2-39BB556768C2}"/>
              </a:ext>
            </a:extLst>
          </p:cNvPr>
          <p:cNvPicPr>
            <a:picLocks noChangeAspect="1"/>
          </p:cNvPicPr>
          <p:nvPr userDrawn="1"/>
        </p:nvPicPr>
        <p:blipFill>
          <a:blip>
            <a:extLst>
              <a:ext uri="{96DAC541-7B7A-43D3-8B79-37D633B846F1}">
                <asvg:svgBlip xmlns:asvg="http://schemas.microsoft.com/office/drawing/2016/SVG/main" r:embed="rId16"/>
              </a:ext>
            </a:extLst>
          </a:blip>
          <a:stretch>
            <a:fillRect/>
          </a:stretch>
        </p:blipFill>
        <p:spPr>
          <a:xfrm>
            <a:off x="10055526" y="-107094"/>
            <a:ext cx="2136473" cy="1034144"/>
          </a:xfrm>
          <a:prstGeom prst="rect">
            <a:avLst/>
          </a:prstGeom>
        </p:spPr>
      </p:pic>
      <p:cxnSp>
        <p:nvCxnSpPr>
          <p:cNvPr id="8" name="Gerade Verbindung 7">
            <a:extLst>
              <a:ext uri="{FF2B5EF4-FFF2-40B4-BE49-F238E27FC236}">
                <a16:creationId xmlns:a16="http://schemas.microsoft.com/office/drawing/2014/main" id="{B36BAA85-35E3-C741-B068-F67380AA01E3}"/>
              </a:ext>
            </a:extLst>
          </p:cNvPr>
          <p:cNvCxnSpPr/>
          <p:nvPr userDrawn="1"/>
        </p:nvCxnSpPr>
        <p:spPr>
          <a:xfrm>
            <a:off x="-68543" y="570302"/>
            <a:ext cx="11905130" cy="0"/>
          </a:xfrm>
          <a:prstGeom prst="line">
            <a:avLst/>
          </a:prstGeom>
          <a:ln w="222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710601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741" r:id="rId14"/>
  </p:sldLayoutIdLst>
  <p:hf hdr="0"/>
  <p:txStyles>
    <p:titleStyle>
      <a:lvl1pPr algn="l" defTabSz="914400" rtl="0" eaLnBrk="1" latinLnBrk="0" hangingPunct="1">
        <a:lnSpc>
          <a:spcPct val="90000"/>
        </a:lnSpc>
        <a:spcBef>
          <a:spcPct val="0"/>
        </a:spcBef>
        <a:buNone/>
        <a:defRPr sz="2400" b="1" i="0" kern="1200">
          <a:solidFill>
            <a:schemeClr val="tx2"/>
          </a:solidFill>
          <a:latin typeface="Montserrat" pitchFamily="2" charset="77"/>
          <a:ea typeface="+mj-ea"/>
          <a:cs typeface="+mj-cs"/>
        </a:defRPr>
      </a:lvl1pPr>
    </p:titleStyle>
    <p:bodyStyle>
      <a:lvl1pPr marL="228600" indent="-228600" algn="l" defTabSz="914400" rtl="0" eaLnBrk="1" latinLnBrk="0" hangingPunct="1">
        <a:lnSpc>
          <a:spcPct val="120000"/>
        </a:lnSpc>
        <a:spcBef>
          <a:spcPts val="1000"/>
        </a:spcBef>
        <a:buClr>
          <a:schemeClr val="tx2"/>
        </a:buClr>
        <a:buFont typeface="Systemschrift Normal"/>
        <a:buChar char="▸"/>
        <a:defRPr sz="2000" kern="1200">
          <a:solidFill>
            <a:schemeClr val="tx1"/>
          </a:solidFill>
          <a:latin typeface="Montserrat" pitchFamily="2" charset="77"/>
          <a:ea typeface="+mn-ea"/>
          <a:cs typeface="+mn-cs"/>
        </a:defRPr>
      </a:lvl1pPr>
      <a:lvl2pPr marL="685800" indent="-228600" algn="l" defTabSz="914400" rtl="0" eaLnBrk="1" latinLnBrk="0" hangingPunct="1">
        <a:lnSpc>
          <a:spcPct val="120000"/>
        </a:lnSpc>
        <a:spcBef>
          <a:spcPts val="500"/>
        </a:spcBef>
        <a:buClr>
          <a:srgbClr val="99D5EF"/>
        </a:buClr>
        <a:buFont typeface="Systemschrift Normal"/>
        <a:buChar char="−"/>
        <a:defRPr sz="1800" kern="1200">
          <a:solidFill>
            <a:schemeClr val="tx1"/>
          </a:solidFill>
          <a:latin typeface="Montserrat" pitchFamily="2" charset="77"/>
          <a:ea typeface="+mn-ea"/>
          <a:cs typeface="+mn-cs"/>
        </a:defRPr>
      </a:lvl2pPr>
      <a:lvl3pPr marL="1143000" indent="-228600" algn="l" defTabSz="914400" rtl="0" eaLnBrk="1" latinLnBrk="0" hangingPunct="1">
        <a:lnSpc>
          <a:spcPct val="120000"/>
        </a:lnSpc>
        <a:spcBef>
          <a:spcPts val="500"/>
        </a:spcBef>
        <a:buClr>
          <a:srgbClr val="99D5EF"/>
        </a:buClr>
        <a:buFont typeface="Arial" panose="020B0604020202020204" pitchFamily="34" charset="0"/>
        <a:buChar char="•"/>
        <a:defRPr sz="1800" kern="1200">
          <a:solidFill>
            <a:schemeClr val="tx1"/>
          </a:solidFill>
          <a:latin typeface="Montserrat" pitchFamily="2" charset="77"/>
          <a:ea typeface="+mn-ea"/>
          <a:cs typeface="+mn-cs"/>
        </a:defRPr>
      </a:lvl3pPr>
      <a:lvl4pPr marL="1600200" indent="-228600" algn="l" defTabSz="914400" rtl="0" eaLnBrk="1" latinLnBrk="0" hangingPunct="1">
        <a:lnSpc>
          <a:spcPct val="120000"/>
        </a:lnSpc>
        <a:spcBef>
          <a:spcPts val="500"/>
        </a:spcBef>
        <a:buClr>
          <a:srgbClr val="99D5EF"/>
        </a:buClr>
        <a:buFont typeface="Systemschrift Normal"/>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120000"/>
        </a:lnSpc>
        <a:spcBef>
          <a:spcPts val="500"/>
        </a:spcBef>
        <a:buClr>
          <a:srgbClr val="99D5EF"/>
        </a:buClr>
        <a:buFont typeface="Systemschrift Normal"/>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31">
          <p15:clr>
            <a:srgbClr val="F26B43"/>
          </p15:clr>
        </p15:guide>
        <p15:guide id="2" pos="529">
          <p15:clr>
            <a:srgbClr val="F26B43"/>
          </p15:clr>
        </p15:guide>
        <p15:guide id="3" pos="7151">
          <p15:clr>
            <a:srgbClr val="F26B43"/>
          </p15:clr>
        </p15:guide>
        <p15:guide id="4" orient="horz" pos="408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83AA29AD-01DD-EC4C-AE03-AF5179D19FB9}"/>
              </a:ext>
            </a:extLst>
          </p:cNvPr>
          <p:cNvSpPr>
            <a:spLocks noGrp="1"/>
          </p:cNvSpPr>
          <p:nvPr>
            <p:ph type="title"/>
          </p:nvPr>
        </p:nvSpPr>
        <p:spPr>
          <a:xfrm>
            <a:off x="836483" y="1176574"/>
            <a:ext cx="10515600" cy="986675"/>
          </a:xfrm>
          <a:prstGeom prst="rect">
            <a:avLst/>
          </a:prstGeom>
        </p:spPr>
        <p:txBody>
          <a:bodyPr vert="horz" lIns="91440" tIns="45720" rIns="91440" bIns="45720" rtlCol="0" anchor="t">
            <a:noAutofit/>
          </a:bodyPr>
          <a:lstStyle/>
          <a:p>
            <a:r>
              <a:rPr lang="de-DE"/>
              <a:t>Mastertitelformat bearbeiten</a:t>
            </a:r>
          </a:p>
        </p:txBody>
      </p:sp>
      <p:sp>
        <p:nvSpPr>
          <p:cNvPr id="3" name="Textplatzhalter 2">
            <a:extLst>
              <a:ext uri="{FF2B5EF4-FFF2-40B4-BE49-F238E27FC236}">
                <a16:creationId xmlns:a16="http://schemas.microsoft.com/office/drawing/2014/main" id="{5642CAC2-6C19-1047-8D2C-D4EC8E628216}"/>
              </a:ext>
            </a:extLst>
          </p:cNvPr>
          <p:cNvSpPr>
            <a:spLocks noGrp="1"/>
          </p:cNvSpPr>
          <p:nvPr>
            <p:ph type="body" idx="1"/>
          </p:nvPr>
        </p:nvSpPr>
        <p:spPr>
          <a:xfrm>
            <a:off x="838200" y="2201709"/>
            <a:ext cx="10515600" cy="4430866"/>
          </a:xfrm>
          <a:prstGeom prst="rect">
            <a:avLst/>
          </a:prstGeom>
        </p:spPr>
        <p:txBody>
          <a:bodyPr vert="horz" lIns="91440" tIns="45720" rIns="91440" bIns="4572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C82354B-076D-2F4E-94D5-4BD7F38144C9}"/>
              </a:ext>
            </a:extLst>
          </p:cNvPr>
          <p:cNvSpPr>
            <a:spLocks noGrp="1"/>
          </p:cNvSpPr>
          <p:nvPr>
            <p:ph type="dt" sz="half" idx="2"/>
          </p:nvPr>
        </p:nvSpPr>
        <p:spPr>
          <a:xfrm>
            <a:off x="1460474" y="226629"/>
            <a:ext cx="769471" cy="272549"/>
          </a:xfrm>
          <a:prstGeom prst="rect">
            <a:avLst/>
          </a:prstGeom>
        </p:spPr>
        <p:txBody>
          <a:bodyPr vert="horz" lIns="91440" tIns="45720" rIns="91440" bIns="45720" rtlCol="0" anchor="b"/>
          <a:lstStyle>
            <a:lvl1pPr algn="l">
              <a:defRPr sz="800">
                <a:solidFill>
                  <a:srgbClr val="002758"/>
                </a:solidFill>
                <a:latin typeface="Montserrat" pitchFamily="2" charset="77"/>
              </a:defRPr>
            </a:lvl1pPr>
          </a:lstStyle>
          <a:p>
            <a:r>
              <a:rPr lang="de-DE"/>
              <a:t>17.06.2026</a:t>
            </a:r>
          </a:p>
        </p:txBody>
      </p:sp>
      <p:sp>
        <p:nvSpPr>
          <p:cNvPr id="5" name="Fußzeilenplatzhalter 4">
            <a:extLst>
              <a:ext uri="{FF2B5EF4-FFF2-40B4-BE49-F238E27FC236}">
                <a16:creationId xmlns:a16="http://schemas.microsoft.com/office/drawing/2014/main" id="{F7BAAD8A-CACA-5544-9629-9B56E8C1AA3D}"/>
              </a:ext>
            </a:extLst>
          </p:cNvPr>
          <p:cNvSpPr>
            <a:spLocks noGrp="1"/>
          </p:cNvSpPr>
          <p:nvPr>
            <p:ph type="ftr" sz="quarter" idx="3"/>
          </p:nvPr>
        </p:nvSpPr>
        <p:spPr>
          <a:xfrm>
            <a:off x="2413898" y="226629"/>
            <a:ext cx="5359333" cy="272549"/>
          </a:xfrm>
          <a:prstGeom prst="rect">
            <a:avLst/>
          </a:prstGeom>
        </p:spPr>
        <p:txBody>
          <a:bodyPr vert="horz" lIns="91440" tIns="45720" rIns="91440" bIns="45720" rtlCol="0" anchor="b"/>
          <a:lstStyle>
            <a:lvl1pPr algn="l">
              <a:defRPr sz="800">
                <a:solidFill>
                  <a:srgbClr val="002758"/>
                </a:solidFill>
                <a:latin typeface="Montserrat" pitchFamily="2" charset="77"/>
              </a:defRPr>
            </a:lvl1pPr>
          </a:lstStyle>
          <a:p>
            <a:r>
              <a:rPr lang="de-DE"/>
              <a:t>Transparenz, Digitalisierung und Co.</a:t>
            </a:r>
          </a:p>
        </p:txBody>
      </p:sp>
      <p:sp>
        <p:nvSpPr>
          <p:cNvPr id="6" name="Foliennummernplatzhalter 5">
            <a:extLst>
              <a:ext uri="{FF2B5EF4-FFF2-40B4-BE49-F238E27FC236}">
                <a16:creationId xmlns:a16="http://schemas.microsoft.com/office/drawing/2014/main" id="{5274524C-AC5F-5147-9CFD-C00277CDAD91}"/>
              </a:ext>
            </a:extLst>
          </p:cNvPr>
          <p:cNvSpPr>
            <a:spLocks noGrp="1"/>
          </p:cNvSpPr>
          <p:nvPr>
            <p:ph type="sldNum" sz="quarter" idx="4"/>
          </p:nvPr>
        </p:nvSpPr>
        <p:spPr>
          <a:xfrm>
            <a:off x="836483" y="226629"/>
            <a:ext cx="449177" cy="272549"/>
          </a:xfrm>
          <a:prstGeom prst="rect">
            <a:avLst/>
          </a:prstGeom>
        </p:spPr>
        <p:txBody>
          <a:bodyPr vert="horz" lIns="91440" tIns="45720" rIns="91440" bIns="45720" rtlCol="0" anchor="b"/>
          <a:lstStyle>
            <a:lvl1pPr algn="l">
              <a:defRPr sz="800">
                <a:solidFill>
                  <a:srgbClr val="002758"/>
                </a:solidFill>
                <a:latin typeface="Montserrat" pitchFamily="2" charset="77"/>
              </a:defRPr>
            </a:lvl1pPr>
          </a:lstStyle>
          <a:p>
            <a:fld id="{BB5D5A41-9DD1-F24E-9E26-15668BB14167}" type="slidenum">
              <a:rPr lang="de-DE" smtClean="0"/>
              <a:pPr/>
              <a:t>‹Nr.›</a:t>
            </a:fld>
            <a:endParaRPr lang="de-DE"/>
          </a:p>
        </p:txBody>
      </p:sp>
      <p:pic>
        <p:nvPicPr>
          <p:cNvPr id="14" name="Grafik 13">
            <a:extLst>
              <a:ext uri="{FF2B5EF4-FFF2-40B4-BE49-F238E27FC236}">
                <a16:creationId xmlns:a16="http://schemas.microsoft.com/office/drawing/2014/main" id="{671E2564-6038-4F46-9BC2-39BB556768C2}"/>
              </a:ext>
            </a:extLst>
          </p:cNvPr>
          <p:cNvPicPr>
            <a:picLocks noChangeAspect="1"/>
          </p:cNvPicPr>
          <p:nvPr userDrawn="1"/>
        </p:nvPicPr>
        <p:blipFill>
          <a:blip>
            <a:extLst>
              <a:ext uri="{96DAC541-7B7A-43D3-8B79-37D633B846F1}">
                <asvg:svgBlip xmlns:asvg="http://schemas.microsoft.com/office/drawing/2016/SVG/main" r:embed="rId15"/>
              </a:ext>
            </a:extLst>
          </a:blip>
          <a:stretch>
            <a:fillRect/>
          </a:stretch>
        </p:blipFill>
        <p:spPr>
          <a:xfrm>
            <a:off x="10055526" y="-107094"/>
            <a:ext cx="2136473" cy="1034144"/>
          </a:xfrm>
          <a:prstGeom prst="rect">
            <a:avLst/>
          </a:prstGeom>
        </p:spPr>
      </p:pic>
      <p:cxnSp>
        <p:nvCxnSpPr>
          <p:cNvPr id="8" name="Gerade Verbindung 7">
            <a:extLst>
              <a:ext uri="{FF2B5EF4-FFF2-40B4-BE49-F238E27FC236}">
                <a16:creationId xmlns:a16="http://schemas.microsoft.com/office/drawing/2014/main" id="{B36BAA85-35E3-C741-B068-F67380AA01E3}"/>
              </a:ext>
            </a:extLst>
          </p:cNvPr>
          <p:cNvCxnSpPr/>
          <p:nvPr userDrawn="1"/>
        </p:nvCxnSpPr>
        <p:spPr>
          <a:xfrm>
            <a:off x="-68543" y="570302"/>
            <a:ext cx="11905130" cy="0"/>
          </a:xfrm>
          <a:prstGeom prst="line">
            <a:avLst/>
          </a:prstGeom>
          <a:ln w="222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867701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Lst>
  <p:hf hdr="0"/>
  <p:txStyles>
    <p:titleStyle>
      <a:lvl1pPr algn="l" defTabSz="914400" rtl="0" eaLnBrk="1" latinLnBrk="0" hangingPunct="1">
        <a:lnSpc>
          <a:spcPct val="90000"/>
        </a:lnSpc>
        <a:spcBef>
          <a:spcPct val="0"/>
        </a:spcBef>
        <a:buNone/>
        <a:defRPr sz="2400" b="1" i="0" kern="1200">
          <a:solidFill>
            <a:schemeClr val="tx2"/>
          </a:solidFill>
          <a:latin typeface="Montserrat" pitchFamily="2" charset="77"/>
          <a:ea typeface="+mj-ea"/>
          <a:cs typeface="+mj-cs"/>
        </a:defRPr>
      </a:lvl1pPr>
    </p:titleStyle>
    <p:bodyStyle>
      <a:lvl1pPr marL="228600" indent="-228600" algn="l" defTabSz="914400" rtl="0" eaLnBrk="1" latinLnBrk="0" hangingPunct="1">
        <a:lnSpc>
          <a:spcPct val="120000"/>
        </a:lnSpc>
        <a:spcBef>
          <a:spcPts val="1000"/>
        </a:spcBef>
        <a:buClr>
          <a:schemeClr val="tx2"/>
        </a:buClr>
        <a:buFont typeface="Systemschrift Normal"/>
        <a:buChar char="▸"/>
        <a:defRPr sz="2000" kern="1200">
          <a:solidFill>
            <a:schemeClr val="tx1"/>
          </a:solidFill>
          <a:latin typeface="Montserrat" pitchFamily="2" charset="77"/>
          <a:ea typeface="+mn-ea"/>
          <a:cs typeface="+mn-cs"/>
        </a:defRPr>
      </a:lvl1pPr>
      <a:lvl2pPr marL="685800" indent="-228600" algn="l" defTabSz="914400" rtl="0" eaLnBrk="1" latinLnBrk="0" hangingPunct="1">
        <a:lnSpc>
          <a:spcPct val="120000"/>
        </a:lnSpc>
        <a:spcBef>
          <a:spcPts val="500"/>
        </a:spcBef>
        <a:buClr>
          <a:srgbClr val="99D5EF"/>
        </a:buClr>
        <a:buFont typeface="Systemschrift Normal"/>
        <a:buChar char="−"/>
        <a:defRPr sz="1800" kern="1200">
          <a:solidFill>
            <a:schemeClr val="tx1"/>
          </a:solidFill>
          <a:latin typeface="Montserrat" pitchFamily="2" charset="77"/>
          <a:ea typeface="+mn-ea"/>
          <a:cs typeface="+mn-cs"/>
        </a:defRPr>
      </a:lvl2pPr>
      <a:lvl3pPr marL="1143000" indent="-228600" algn="l" defTabSz="914400" rtl="0" eaLnBrk="1" latinLnBrk="0" hangingPunct="1">
        <a:lnSpc>
          <a:spcPct val="120000"/>
        </a:lnSpc>
        <a:spcBef>
          <a:spcPts val="500"/>
        </a:spcBef>
        <a:buClr>
          <a:srgbClr val="99D5EF"/>
        </a:buClr>
        <a:buFont typeface="Arial" panose="020B0604020202020204" pitchFamily="34" charset="0"/>
        <a:buChar char="•"/>
        <a:defRPr sz="1800" kern="1200">
          <a:solidFill>
            <a:schemeClr val="tx1"/>
          </a:solidFill>
          <a:latin typeface="Montserrat" pitchFamily="2" charset="77"/>
          <a:ea typeface="+mn-ea"/>
          <a:cs typeface="+mn-cs"/>
        </a:defRPr>
      </a:lvl3pPr>
      <a:lvl4pPr marL="1600200" indent="-228600" algn="l" defTabSz="914400" rtl="0" eaLnBrk="1" latinLnBrk="0" hangingPunct="1">
        <a:lnSpc>
          <a:spcPct val="120000"/>
        </a:lnSpc>
        <a:spcBef>
          <a:spcPts val="500"/>
        </a:spcBef>
        <a:buClr>
          <a:srgbClr val="99D5EF"/>
        </a:buClr>
        <a:buFont typeface="Systemschrift Normal"/>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120000"/>
        </a:lnSpc>
        <a:spcBef>
          <a:spcPts val="500"/>
        </a:spcBef>
        <a:buClr>
          <a:srgbClr val="99D5EF"/>
        </a:buClr>
        <a:buFont typeface="Systemschrift Normal"/>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31">
          <p15:clr>
            <a:srgbClr val="F26B43"/>
          </p15:clr>
        </p15:guide>
        <p15:guide id="2" pos="529">
          <p15:clr>
            <a:srgbClr val="F26B43"/>
          </p15:clr>
        </p15:guide>
        <p15:guide id="3" pos="7151">
          <p15:clr>
            <a:srgbClr val="F26B43"/>
          </p15:clr>
        </p15:guide>
        <p15:guide id="4" orient="horz" pos="40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83AA29AD-01DD-EC4C-AE03-AF5179D19FB9}"/>
              </a:ext>
            </a:extLst>
          </p:cNvPr>
          <p:cNvSpPr>
            <a:spLocks noGrp="1"/>
          </p:cNvSpPr>
          <p:nvPr>
            <p:ph type="title"/>
          </p:nvPr>
        </p:nvSpPr>
        <p:spPr>
          <a:xfrm>
            <a:off x="836483" y="1176574"/>
            <a:ext cx="10515600" cy="986675"/>
          </a:xfrm>
          <a:prstGeom prst="rect">
            <a:avLst/>
          </a:prstGeom>
        </p:spPr>
        <p:txBody>
          <a:bodyPr vert="horz" lIns="91440" tIns="45720" rIns="91440" bIns="45720" rtlCol="0" anchor="t">
            <a:noAutofit/>
          </a:bodyPr>
          <a:lstStyle/>
          <a:p>
            <a:r>
              <a:rPr lang="de-DE"/>
              <a:t>Mastertitelformat bearbeiten</a:t>
            </a:r>
          </a:p>
        </p:txBody>
      </p:sp>
      <p:sp>
        <p:nvSpPr>
          <p:cNvPr id="3" name="Textplatzhalter 2">
            <a:extLst>
              <a:ext uri="{FF2B5EF4-FFF2-40B4-BE49-F238E27FC236}">
                <a16:creationId xmlns:a16="http://schemas.microsoft.com/office/drawing/2014/main" id="{5642CAC2-6C19-1047-8D2C-D4EC8E628216}"/>
              </a:ext>
            </a:extLst>
          </p:cNvPr>
          <p:cNvSpPr>
            <a:spLocks noGrp="1"/>
          </p:cNvSpPr>
          <p:nvPr>
            <p:ph type="body" idx="1"/>
          </p:nvPr>
        </p:nvSpPr>
        <p:spPr>
          <a:xfrm>
            <a:off x="838200" y="2201709"/>
            <a:ext cx="10515600" cy="4430866"/>
          </a:xfrm>
          <a:prstGeom prst="rect">
            <a:avLst/>
          </a:prstGeom>
        </p:spPr>
        <p:txBody>
          <a:bodyPr vert="horz" lIns="91440" tIns="45720" rIns="91440" bIns="4572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C82354B-076D-2F4E-94D5-4BD7F38144C9}"/>
              </a:ext>
            </a:extLst>
          </p:cNvPr>
          <p:cNvSpPr>
            <a:spLocks noGrp="1"/>
          </p:cNvSpPr>
          <p:nvPr>
            <p:ph type="dt" sz="half" idx="2"/>
          </p:nvPr>
        </p:nvSpPr>
        <p:spPr>
          <a:xfrm>
            <a:off x="1460474" y="226629"/>
            <a:ext cx="769471" cy="272549"/>
          </a:xfrm>
          <a:prstGeom prst="rect">
            <a:avLst/>
          </a:prstGeom>
        </p:spPr>
        <p:txBody>
          <a:bodyPr vert="horz" lIns="91440" tIns="45720" rIns="91440" bIns="45720" rtlCol="0" anchor="b"/>
          <a:lstStyle>
            <a:lvl1pPr algn="l">
              <a:defRPr sz="800">
                <a:solidFill>
                  <a:srgbClr val="002758"/>
                </a:solidFill>
                <a:latin typeface="Montserrat" pitchFamily="2" charset="77"/>
              </a:defRPr>
            </a:lvl1pPr>
          </a:lstStyle>
          <a:p>
            <a:r>
              <a:rPr lang="de-DE"/>
              <a:t>17.06.2026</a:t>
            </a:r>
          </a:p>
        </p:txBody>
      </p:sp>
      <p:sp>
        <p:nvSpPr>
          <p:cNvPr id="5" name="Fußzeilenplatzhalter 4">
            <a:extLst>
              <a:ext uri="{FF2B5EF4-FFF2-40B4-BE49-F238E27FC236}">
                <a16:creationId xmlns:a16="http://schemas.microsoft.com/office/drawing/2014/main" id="{F7BAAD8A-CACA-5544-9629-9B56E8C1AA3D}"/>
              </a:ext>
            </a:extLst>
          </p:cNvPr>
          <p:cNvSpPr>
            <a:spLocks noGrp="1"/>
          </p:cNvSpPr>
          <p:nvPr>
            <p:ph type="ftr" sz="quarter" idx="3"/>
          </p:nvPr>
        </p:nvSpPr>
        <p:spPr>
          <a:xfrm>
            <a:off x="2413898" y="226629"/>
            <a:ext cx="5359333" cy="272549"/>
          </a:xfrm>
          <a:prstGeom prst="rect">
            <a:avLst/>
          </a:prstGeom>
        </p:spPr>
        <p:txBody>
          <a:bodyPr vert="horz" lIns="91440" tIns="45720" rIns="91440" bIns="45720" rtlCol="0" anchor="b"/>
          <a:lstStyle>
            <a:lvl1pPr algn="l">
              <a:defRPr sz="800">
                <a:solidFill>
                  <a:srgbClr val="002758"/>
                </a:solidFill>
                <a:latin typeface="Montserrat" pitchFamily="2" charset="77"/>
              </a:defRPr>
            </a:lvl1pPr>
          </a:lstStyle>
          <a:p>
            <a:r>
              <a:rPr lang="de-DE"/>
              <a:t>Transparenz, Digitalisierung und Co.</a:t>
            </a:r>
          </a:p>
        </p:txBody>
      </p:sp>
      <p:sp>
        <p:nvSpPr>
          <p:cNvPr id="6" name="Foliennummernplatzhalter 5">
            <a:extLst>
              <a:ext uri="{FF2B5EF4-FFF2-40B4-BE49-F238E27FC236}">
                <a16:creationId xmlns:a16="http://schemas.microsoft.com/office/drawing/2014/main" id="{5274524C-AC5F-5147-9CFD-C00277CDAD91}"/>
              </a:ext>
            </a:extLst>
          </p:cNvPr>
          <p:cNvSpPr>
            <a:spLocks noGrp="1"/>
          </p:cNvSpPr>
          <p:nvPr>
            <p:ph type="sldNum" sz="quarter" idx="4"/>
          </p:nvPr>
        </p:nvSpPr>
        <p:spPr>
          <a:xfrm>
            <a:off x="836483" y="226629"/>
            <a:ext cx="449177" cy="272549"/>
          </a:xfrm>
          <a:prstGeom prst="rect">
            <a:avLst/>
          </a:prstGeom>
        </p:spPr>
        <p:txBody>
          <a:bodyPr vert="horz" lIns="91440" tIns="45720" rIns="91440" bIns="45720" rtlCol="0" anchor="b"/>
          <a:lstStyle>
            <a:lvl1pPr algn="l">
              <a:defRPr sz="800">
                <a:solidFill>
                  <a:srgbClr val="002758"/>
                </a:solidFill>
                <a:latin typeface="Montserrat" pitchFamily="2" charset="77"/>
              </a:defRPr>
            </a:lvl1pPr>
          </a:lstStyle>
          <a:p>
            <a:fld id="{BB5D5A41-9DD1-F24E-9E26-15668BB14167}" type="slidenum">
              <a:rPr lang="de-DE" smtClean="0"/>
              <a:pPr/>
              <a:t>‹Nr.›</a:t>
            </a:fld>
            <a:endParaRPr lang="de-DE"/>
          </a:p>
        </p:txBody>
      </p:sp>
      <p:pic>
        <p:nvPicPr>
          <p:cNvPr id="14" name="Grafik 13">
            <a:extLst>
              <a:ext uri="{FF2B5EF4-FFF2-40B4-BE49-F238E27FC236}">
                <a16:creationId xmlns:a16="http://schemas.microsoft.com/office/drawing/2014/main" id="{671E2564-6038-4F46-9BC2-39BB556768C2}"/>
              </a:ext>
            </a:extLst>
          </p:cNvPr>
          <p:cNvPicPr>
            <a:picLocks noChangeAspect="1"/>
          </p:cNvPicPr>
          <p:nvPr userDrawn="1"/>
        </p:nvPicPr>
        <p:blipFill>
          <a:blip>
            <a:extLst>
              <a:ext uri="{96DAC541-7B7A-43D3-8B79-37D633B846F1}">
                <asvg:svgBlip xmlns:asvg="http://schemas.microsoft.com/office/drawing/2016/SVG/main" r:embed="rId15"/>
              </a:ext>
            </a:extLst>
          </a:blip>
          <a:stretch>
            <a:fillRect/>
          </a:stretch>
        </p:blipFill>
        <p:spPr>
          <a:xfrm>
            <a:off x="10055526" y="-107094"/>
            <a:ext cx="2136473" cy="1034144"/>
          </a:xfrm>
          <a:prstGeom prst="rect">
            <a:avLst/>
          </a:prstGeom>
        </p:spPr>
      </p:pic>
      <p:cxnSp>
        <p:nvCxnSpPr>
          <p:cNvPr id="8" name="Gerade Verbindung 7">
            <a:extLst>
              <a:ext uri="{FF2B5EF4-FFF2-40B4-BE49-F238E27FC236}">
                <a16:creationId xmlns:a16="http://schemas.microsoft.com/office/drawing/2014/main" id="{B36BAA85-35E3-C741-B068-F67380AA01E3}"/>
              </a:ext>
            </a:extLst>
          </p:cNvPr>
          <p:cNvCxnSpPr/>
          <p:nvPr userDrawn="1"/>
        </p:nvCxnSpPr>
        <p:spPr>
          <a:xfrm>
            <a:off x="-68543" y="570302"/>
            <a:ext cx="11905130" cy="0"/>
          </a:xfrm>
          <a:prstGeom prst="line">
            <a:avLst/>
          </a:prstGeom>
          <a:ln w="222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6110140"/>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hf hdr="0"/>
  <p:txStyles>
    <p:titleStyle>
      <a:lvl1pPr algn="l" defTabSz="914400" rtl="0" eaLnBrk="1" latinLnBrk="0" hangingPunct="1">
        <a:lnSpc>
          <a:spcPct val="90000"/>
        </a:lnSpc>
        <a:spcBef>
          <a:spcPct val="0"/>
        </a:spcBef>
        <a:buNone/>
        <a:defRPr sz="2400" b="1" i="0" kern="1200">
          <a:solidFill>
            <a:schemeClr val="tx2"/>
          </a:solidFill>
          <a:latin typeface="Montserrat" pitchFamily="2" charset="77"/>
          <a:ea typeface="+mj-ea"/>
          <a:cs typeface="+mj-cs"/>
        </a:defRPr>
      </a:lvl1pPr>
    </p:titleStyle>
    <p:bodyStyle>
      <a:lvl1pPr marL="228600" indent="-228600" algn="l" defTabSz="914400" rtl="0" eaLnBrk="1" latinLnBrk="0" hangingPunct="1">
        <a:lnSpc>
          <a:spcPct val="120000"/>
        </a:lnSpc>
        <a:spcBef>
          <a:spcPts val="1000"/>
        </a:spcBef>
        <a:buClr>
          <a:schemeClr val="tx2"/>
        </a:buClr>
        <a:buFont typeface="Systemschrift Normal"/>
        <a:buChar char="▸"/>
        <a:defRPr sz="2000" kern="1200">
          <a:solidFill>
            <a:schemeClr val="tx1"/>
          </a:solidFill>
          <a:latin typeface="Montserrat" pitchFamily="2" charset="77"/>
          <a:ea typeface="+mn-ea"/>
          <a:cs typeface="+mn-cs"/>
        </a:defRPr>
      </a:lvl1pPr>
      <a:lvl2pPr marL="685800" indent="-228600" algn="l" defTabSz="914400" rtl="0" eaLnBrk="1" latinLnBrk="0" hangingPunct="1">
        <a:lnSpc>
          <a:spcPct val="120000"/>
        </a:lnSpc>
        <a:spcBef>
          <a:spcPts val="500"/>
        </a:spcBef>
        <a:buClr>
          <a:srgbClr val="99D5EF"/>
        </a:buClr>
        <a:buFont typeface="Systemschrift Normal"/>
        <a:buChar char="−"/>
        <a:defRPr sz="1800" kern="1200">
          <a:solidFill>
            <a:schemeClr val="tx1"/>
          </a:solidFill>
          <a:latin typeface="Montserrat" pitchFamily="2" charset="77"/>
          <a:ea typeface="+mn-ea"/>
          <a:cs typeface="+mn-cs"/>
        </a:defRPr>
      </a:lvl2pPr>
      <a:lvl3pPr marL="1143000" indent="-228600" algn="l" defTabSz="914400" rtl="0" eaLnBrk="1" latinLnBrk="0" hangingPunct="1">
        <a:lnSpc>
          <a:spcPct val="120000"/>
        </a:lnSpc>
        <a:spcBef>
          <a:spcPts val="500"/>
        </a:spcBef>
        <a:buClr>
          <a:srgbClr val="99D5EF"/>
        </a:buClr>
        <a:buFont typeface="Arial" panose="020B0604020202020204" pitchFamily="34" charset="0"/>
        <a:buChar char="•"/>
        <a:defRPr sz="1800" kern="1200">
          <a:solidFill>
            <a:schemeClr val="tx1"/>
          </a:solidFill>
          <a:latin typeface="Montserrat" pitchFamily="2" charset="77"/>
          <a:ea typeface="+mn-ea"/>
          <a:cs typeface="+mn-cs"/>
        </a:defRPr>
      </a:lvl3pPr>
      <a:lvl4pPr marL="1600200" indent="-228600" algn="l" defTabSz="914400" rtl="0" eaLnBrk="1" latinLnBrk="0" hangingPunct="1">
        <a:lnSpc>
          <a:spcPct val="120000"/>
        </a:lnSpc>
        <a:spcBef>
          <a:spcPts val="500"/>
        </a:spcBef>
        <a:buClr>
          <a:srgbClr val="99D5EF"/>
        </a:buClr>
        <a:buFont typeface="Systemschrift Normal"/>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120000"/>
        </a:lnSpc>
        <a:spcBef>
          <a:spcPts val="500"/>
        </a:spcBef>
        <a:buClr>
          <a:srgbClr val="99D5EF"/>
        </a:buClr>
        <a:buFont typeface="Systemschrift Normal"/>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31">
          <p15:clr>
            <a:srgbClr val="F26B43"/>
          </p15:clr>
        </p15:guide>
        <p15:guide id="2" pos="529">
          <p15:clr>
            <a:srgbClr val="F26B43"/>
          </p15:clr>
        </p15:guide>
        <p15:guide id="3" pos="7151">
          <p15:clr>
            <a:srgbClr val="F26B43"/>
          </p15:clr>
        </p15:guide>
        <p15:guide id="4" orient="horz" pos="408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83AA29AD-01DD-EC4C-AE03-AF5179D19FB9}"/>
              </a:ext>
            </a:extLst>
          </p:cNvPr>
          <p:cNvSpPr>
            <a:spLocks noGrp="1"/>
          </p:cNvSpPr>
          <p:nvPr>
            <p:ph type="title"/>
          </p:nvPr>
        </p:nvSpPr>
        <p:spPr>
          <a:xfrm>
            <a:off x="836483" y="1176574"/>
            <a:ext cx="10515600" cy="986675"/>
          </a:xfrm>
          <a:prstGeom prst="rect">
            <a:avLst/>
          </a:prstGeom>
        </p:spPr>
        <p:txBody>
          <a:bodyPr vert="horz" lIns="91440" tIns="45720" rIns="91440" bIns="45720" rtlCol="0" anchor="t">
            <a:noAutofit/>
          </a:bodyPr>
          <a:lstStyle/>
          <a:p>
            <a:r>
              <a:rPr lang="de-DE"/>
              <a:t>Mastertitelformat bearbeiten</a:t>
            </a:r>
          </a:p>
        </p:txBody>
      </p:sp>
      <p:sp>
        <p:nvSpPr>
          <p:cNvPr id="3" name="Textplatzhalter 2">
            <a:extLst>
              <a:ext uri="{FF2B5EF4-FFF2-40B4-BE49-F238E27FC236}">
                <a16:creationId xmlns:a16="http://schemas.microsoft.com/office/drawing/2014/main" id="{5642CAC2-6C19-1047-8D2C-D4EC8E628216}"/>
              </a:ext>
            </a:extLst>
          </p:cNvPr>
          <p:cNvSpPr>
            <a:spLocks noGrp="1"/>
          </p:cNvSpPr>
          <p:nvPr>
            <p:ph type="body" idx="1"/>
          </p:nvPr>
        </p:nvSpPr>
        <p:spPr>
          <a:xfrm>
            <a:off x="838200" y="2201709"/>
            <a:ext cx="10515600" cy="4430866"/>
          </a:xfrm>
          <a:prstGeom prst="rect">
            <a:avLst/>
          </a:prstGeom>
        </p:spPr>
        <p:txBody>
          <a:bodyPr vert="horz" lIns="91440" tIns="45720" rIns="91440" bIns="4572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C82354B-076D-2F4E-94D5-4BD7F38144C9}"/>
              </a:ext>
            </a:extLst>
          </p:cNvPr>
          <p:cNvSpPr>
            <a:spLocks noGrp="1"/>
          </p:cNvSpPr>
          <p:nvPr>
            <p:ph type="dt" sz="half" idx="2"/>
          </p:nvPr>
        </p:nvSpPr>
        <p:spPr>
          <a:xfrm>
            <a:off x="1460474" y="226629"/>
            <a:ext cx="769471" cy="272549"/>
          </a:xfrm>
          <a:prstGeom prst="rect">
            <a:avLst/>
          </a:prstGeom>
        </p:spPr>
        <p:txBody>
          <a:bodyPr vert="horz" lIns="91440" tIns="45720" rIns="91440" bIns="45720" rtlCol="0" anchor="b"/>
          <a:lstStyle>
            <a:lvl1pPr algn="l">
              <a:defRPr sz="800">
                <a:solidFill>
                  <a:srgbClr val="002758"/>
                </a:solidFill>
                <a:latin typeface="Montserrat" pitchFamily="2" charset="77"/>
              </a:defRPr>
            </a:lvl1pPr>
          </a:lstStyle>
          <a:p>
            <a:r>
              <a:rPr lang="de-DE"/>
              <a:t>17.06.2026</a:t>
            </a:r>
          </a:p>
        </p:txBody>
      </p:sp>
      <p:sp>
        <p:nvSpPr>
          <p:cNvPr id="5" name="Fußzeilenplatzhalter 4">
            <a:extLst>
              <a:ext uri="{FF2B5EF4-FFF2-40B4-BE49-F238E27FC236}">
                <a16:creationId xmlns:a16="http://schemas.microsoft.com/office/drawing/2014/main" id="{F7BAAD8A-CACA-5544-9629-9B56E8C1AA3D}"/>
              </a:ext>
            </a:extLst>
          </p:cNvPr>
          <p:cNvSpPr>
            <a:spLocks noGrp="1"/>
          </p:cNvSpPr>
          <p:nvPr>
            <p:ph type="ftr" sz="quarter" idx="3"/>
          </p:nvPr>
        </p:nvSpPr>
        <p:spPr>
          <a:xfrm>
            <a:off x="2413898" y="226629"/>
            <a:ext cx="5359333" cy="272549"/>
          </a:xfrm>
          <a:prstGeom prst="rect">
            <a:avLst/>
          </a:prstGeom>
        </p:spPr>
        <p:txBody>
          <a:bodyPr vert="horz" lIns="91440" tIns="45720" rIns="91440" bIns="45720" rtlCol="0" anchor="b"/>
          <a:lstStyle>
            <a:lvl1pPr algn="l">
              <a:defRPr sz="800">
                <a:solidFill>
                  <a:srgbClr val="002758"/>
                </a:solidFill>
                <a:latin typeface="Montserrat" pitchFamily="2" charset="77"/>
              </a:defRPr>
            </a:lvl1pPr>
          </a:lstStyle>
          <a:p>
            <a:r>
              <a:rPr lang="de-DE"/>
              <a:t>Transparenz, Digitalisierung und Co.</a:t>
            </a:r>
          </a:p>
        </p:txBody>
      </p:sp>
      <p:sp>
        <p:nvSpPr>
          <p:cNvPr id="6" name="Foliennummernplatzhalter 5">
            <a:extLst>
              <a:ext uri="{FF2B5EF4-FFF2-40B4-BE49-F238E27FC236}">
                <a16:creationId xmlns:a16="http://schemas.microsoft.com/office/drawing/2014/main" id="{5274524C-AC5F-5147-9CFD-C00277CDAD91}"/>
              </a:ext>
            </a:extLst>
          </p:cNvPr>
          <p:cNvSpPr>
            <a:spLocks noGrp="1"/>
          </p:cNvSpPr>
          <p:nvPr>
            <p:ph type="sldNum" sz="quarter" idx="4"/>
          </p:nvPr>
        </p:nvSpPr>
        <p:spPr>
          <a:xfrm>
            <a:off x="836483" y="226629"/>
            <a:ext cx="449177" cy="272549"/>
          </a:xfrm>
          <a:prstGeom prst="rect">
            <a:avLst/>
          </a:prstGeom>
        </p:spPr>
        <p:txBody>
          <a:bodyPr vert="horz" lIns="91440" tIns="45720" rIns="91440" bIns="45720" rtlCol="0" anchor="b"/>
          <a:lstStyle>
            <a:lvl1pPr algn="l">
              <a:defRPr sz="800">
                <a:solidFill>
                  <a:srgbClr val="002758"/>
                </a:solidFill>
                <a:latin typeface="Montserrat" pitchFamily="2" charset="77"/>
              </a:defRPr>
            </a:lvl1pPr>
          </a:lstStyle>
          <a:p>
            <a:fld id="{BB5D5A41-9DD1-F24E-9E26-15668BB14167}" type="slidenum">
              <a:rPr lang="de-DE" smtClean="0"/>
              <a:pPr/>
              <a:t>‹Nr.›</a:t>
            </a:fld>
            <a:endParaRPr lang="de-DE"/>
          </a:p>
        </p:txBody>
      </p:sp>
      <p:pic>
        <p:nvPicPr>
          <p:cNvPr id="14" name="Grafik 13">
            <a:extLst>
              <a:ext uri="{FF2B5EF4-FFF2-40B4-BE49-F238E27FC236}">
                <a16:creationId xmlns:a16="http://schemas.microsoft.com/office/drawing/2014/main" id="{671E2564-6038-4F46-9BC2-39BB556768C2}"/>
              </a:ext>
            </a:extLst>
          </p:cNvPr>
          <p:cNvPicPr>
            <a:picLocks noChangeAspect="1"/>
          </p:cNvPicPr>
          <p:nvPr userDrawn="1"/>
        </p:nvPicPr>
        <p:blipFill>
          <a:blip>
            <a:extLst>
              <a:ext uri="{96DAC541-7B7A-43D3-8B79-37D633B846F1}">
                <asvg:svgBlip xmlns:asvg="http://schemas.microsoft.com/office/drawing/2016/SVG/main" r:embed="rId16"/>
              </a:ext>
            </a:extLst>
          </a:blip>
          <a:stretch>
            <a:fillRect/>
          </a:stretch>
        </p:blipFill>
        <p:spPr>
          <a:xfrm>
            <a:off x="10055526" y="-107094"/>
            <a:ext cx="2136473" cy="1034144"/>
          </a:xfrm>
          <a:prstGeom prst="rect">
            <a:avLst/>
          </a:prstGeom>
        </p:spPr>
      </p:pic>
      <p:cxnSp>
        <p:nvCxnSpPr>
          <p:cNvPr id="8" name="Gerade Verbindung 7">
            <a:extLst>
              <a:ext uri="{FF2B5EF4-FFF2-40B4-BE49-F238E27FC236}">
                <a16:creationId xmlns:a16="http://schemas.microsoft.com/office/drawing/2014/main" id="{B36BAA85-35E3-C741-B068-F67380AA01E3}"/>
              </a:ext>
            </a:extLst>
          </p:cNvPr>
          <p:cNvCxnSpPr/>
          <p:nvPr userDrawn="1"/>
        </p:nvCxnSpPr>
        <p:spPr>
          <a:xfrm>
            <a:off x="-68543" y="570302"/>
            <a:ext cx="11905130" cy="0"/>
          </a:xfrm>
          <a:prstGeom prst="line">
            <a:avLst/>
          </a:prstGeom>
          <a:ln w="222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5704427"/>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Lst>
  <p:hf hdr="0"/>
  <p:txStyles>
    <p:titleStyle>
      <a:lvl1pPr algn="l" defTabSz="914400" rtl="0" eaLnBrk="1" latinLnBrk="0" hangingPunct="1">
        <a:lnSpc>
          <a:spcPct val="90000"/>
        </a:lnSpc>
        <a:spcBef>
          <a:spcPct val="0"/>
        </a:spcBef>
        <a:buNone/>
        <a:defRPr sz="2400" b="1" i="0" kern="1200">
          <a:solidFill>
            <a:schemeClr val="tx2"/>
          </a:solidFill>
          <a:latin typeface="Montserrat" pitchFamily="2" charset="77"/>
          <a:ea typeface="+mj-ea"/>
          <a:cs typeface="+mj-cs"/>
        </a:defRPr>
      </a:lvl1pPr>
    </p:titleStyle>
    <p:bodyStyle>
      <a:lvl1pPr marL="228600" indent="-228600" algn="l" defTabSz="914400" rtl="0" eaLnBrk="1" latinLnBrk="0" hangingPunct="1">
        <a:lnSpc>
          <a:spcPct val="120000"/>
        </a:lnSpc>
        <a:spcBef>
          <a:spcPts val="1000"/>
        </a:spcBef>
        <a:buClr>
          <a:schemeClr val="tx2"/>
        </a:buClr>
        <a:buFont typeface="Systemschrift Normal"/>
        <a:buChar char="▸"/>
        <a:defRPr sz="2000" kern="1200">
          <a:solidFill>
            <a:schemeClr val="tx1"/>
          </a:solidFill>
          <a:latin typeface="Montserrat" pitchFamily="2" charset="77"/>
          <a:ea typeface="+mn-ea"/>
          <a:cs typeface="+mn-cs"/>
        </a:defRPr>
      </a:lvl1pPr>
      <a:lvl2pPr marL="685800" indent="-228600" algn="l" defTabSz="914400" rtl="0" eaLnBrk="1" latinLnBrk="0" hangingPunct="1">
        <a:lnSpc>
          <a:spcPct val="120000"/>
        </a:lnSpc>
        <a:spcBef>
          <a:spcPts val="500"/>
        </a:spcBef>
        <a:buClr>
          <a:srgbClr val="99D5EF"/>
        </a:buClr>
        <a:buFont typeface="Systemschrift Normal"/>
        <a:buChar char="−"/>
        <a:defRPr sz="1800" kern="1200">
          <a:solidFill>
            <a:schemeClr val="tx1"/>
          </a:solidFill>
          <a:latin typeface="Montserrat" pitchFamily="2" charset="77"/>
          <a:ea typeface="+mn-ea"/>
          <a:cs typeface="+mn-cs"/>
        </a:defRPr>
      </a:lvl2pPr>
      <a:lvl3pPr marL="1143000" indent="-228600" algn="l" defTabSz="914400" rtl="0" eaLnBrk="1" latinLnBrk="0" hangingPunct="1">
        <a:lnSpc>
          <a:spcPct val="120000"/>
        </a:lnSpc>
        <a:spcBef>
          <a:spcPts val="500"/>
        </a:spcBef>
        <a:buClr>
          <a:srgbClr val="99D5EF"/>
        </a:buClr>
        <a:buFont typeface="Arial" panose="020B0604020202020204" pitchFamily="34" charset="0"/>
        <a:buChar char="•"/>
        <a:defRPr sz="1800" kern="1200">
          <a:solidFill>
            <a:schemeClr val="tx1"/>
          </a:solidFill>
          <a:latin typeface="Montserrat" pitchFamily="2" charset="77"/>
          <a:ea typeface="+mn-ea"/>
          <a:cs typeface="+mn-cs"/>
        </a:defRPr>
      </a:lvl3pPr>
      <a:lvl4pPr marL="1600200" indent="-228600" algn="l" defTabSz="914400" rtl="0" eaLnBrk="1" latinLnBrk="0" hangingPunct="1">
        <a:lnSpc>
          <a:spcPct val="120000"/>
        </a:lnSpc>
        <a:spcBef>
          <a:spcPts val="500"/>
        </a:spcBef>
        <a:buClr>
          <a:srgbClr val="99D5EF"/>
        </a:buClr>
        <a:buFont typeface="Systemschrift Normal"/>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120000"/>
        </a:lnSpc>
        <a:spcBef>
          <a:spcPts val="500"/>
        </a:spcBef>
        <a:buClr>
          <a:srgbClr val="99D5EF"/>
        </a:buClr>
        <a:buFont typeface="Systemschrift Normal"/>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31">
          <p15:clr>
            <a:srgbClr val="F26B43"/>
          </p15:clr>
        </p15:guide>
        <p15:guide id="2" pos="529">
          <p15:clr>
            <a:srgbClr val="F26B43"/>
          </p15:clr>
        </p15:guide>
        <p15:guide id="3" pos="7151">
          <p15:clr>
            <a:srgbClr val="F26B43"/>
          </p15:clr>
        </p15:guide>
        <p15:guide id="4" orient="horz" pos="408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10.png"/><Relationship Id="rId1" Type="http://schemas.openxmlformats.org/officeDocument/2006/relationships/slideLayout" Target="../slideLayouts/slideLayout32.xml"/><Relationship Id="rId6" Type="http://schemas.openxmlformats.org/officeDocument/2006/relationships/image" Target="../media/image12.png"/><Relationship Id="rId5" Type="http://schemas.openxmlformats.org/officeDocument/2006/relationships/customXml" Target="../ink/ink2.xml"/><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customXml" Target="../ink/ink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customXml" Target="../ink/ink10.xml"/><Relationship Id="rId18" Type="http://schemas.openxmlformats.org/officeDocument/2006/relationships/image" Target="../media/image23.png"/><Relationship Id="rId3" Type="http://schemas.openxmlformats.org/officeDocument/2006/relationships/customXml" Target="../ink/ink5.xml"/><Relationship Id="rId7" Type="http://schemas.openxmlformats.org/officeDocument/2006/relationships/customXml" Target="../ink/ink7.xml"/><Relationship Id="rId12" Type="http://schemas.openxmlformats.org/officeDocument/2006/relationships/image" Target="../media/image20.png"/><Relationship Id="rId17" Type="http://schemas.openxmlformats.org/officeDocument/2006/relationships/customXml" Target="../ink/ink12.xml"/><Relationship Id="rId2" Type="http://schemas.openxmlformats.org/officeDocument/2006/relationships/image" Target="../media/image15.png"/><Relationship Id="rId16" Type="http://schemas.openxmlformats.org/officeDocument/2006/relationships/image" Target="../media/image22.png"/><Relationship Id="rId1" Type="http://schemas.openxmlformats.org/officeDocument/2006/relationships/slideLayout" Target="../slideLayouts/slideLayout32.xml"/><Relationship Id="rId6" Type="http://schemas.openxmlformats.org/officeDocument/2006/relationships/image" Target="../media/image17.png"/><Relationship Id="rId11" Type="http://schemas.openxmlformats.org/officeDocument/2006/relationships/customXml" Target="../ink/ink9.xml"/><Relationship Id="rId5" Type="http://schemas.openxmlformats.org/officeDocument/2006/relationships/customXml" Target="../ink/ink6.xml"/><Relationship Id="rId15" Type="http://schemas.openxmlformats.org/officeDocument/2006/relationships/customXml" Target="../ink/ink11.xml"/><Relationship Id="rId10" Type="http://schemas.openxmlformats.org/officeDocument/2006/relationships/image" Target="../media/image19.png"/><Relationship Id="rId4" Type="http://schemas.openxmlformats.org/officeDocument/2006/relationships/image" Target="../media/image16.png"/><Relationship Id="rId9" Type="http://schemas.openxmlformats.org/officeDocument/2006/relationships/customXml" Target="../ink/ink8.xml"/><Relationship Id="rId14"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customXml" Target="../ink/ink13.xml"/><Relationship Id="rId7" Type="http://schemas.openxmlformats.org/officeDocument/2006/relationships/customXml" Target="../ink/ink15.xml"/><Relationship Id="rId2" Type="http://schemas.openxmlformats.org/officeDocument/2006/relationships/image" Target="../media/image24.png"/><Relationship Id="rId1" Type="http://schemas.openxmlformats.org/officeDocument/2006/relationships/slideLayout" Target="../slideLayouts/slideLayout32.xml"/><Relationship Id="rId6" Type="http://schemas.openxmlformats.org/officeDocument/2006/relationships/image" Target="../media/image26.png"/><Relationship Id="rId5" Type="http://schemas.openxmlformats.org/officeDocument/2006/relationships/customXml" Target="../ink/ink14.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customXml" Target="../ink/ink17.xml"/><Relationship Id="rId13" Type="http://schemas.openxmlformats.org/officeDocument/2006/relationships/image" Target="../media/image35.png"/><Relationship Id="rId3" Type="http://schemas.openxmlformats.org/officeDocument/2006/relationships/image" Target="../media/image29.png"/><Relationship Id="rId7" Type="http://schemas.openxmlformats.org/officeDocument/2006/relationships/image" Target="../media/image32.png"/><Relationship Id="rId12" Type="http://schemas.openxmlformats.org/officeDocument/2006/relationships/customXml" Target="../ink/ink19.xml"/><Relationship Id="rId17" Type="http://schemas.openxmlformats.org/officeDocument/2006/relationships/image" Target="../media/image37.png"/><Relationship Id="rId2" Type="http://schemas.openxmlformats.org/officeDocument/2006/relationships/image" Target="../media/image28.png"/><Relationship Id="rId16" Type="http://schemas.openxmlformats.org/officeDocument/2006/relationships/customXml" Target="../ink/ink21.xml"/><Relationship Id="rId1" Type="http://schemas.openxmlformats.org/officeDocument/2006/relationships/slideLayout" Target="../slideLayouts/slideLayout4.xml"/><Relationship Id="rId6" Type="http://schemas.openxmlformats.org/officeDocument/2006/relationships/customXml" Target="../ink/ink16.xml"/><Relationship Id="rId11" Type="http://schemas.openxmlformats.org/officeDocument/2006/relationships/image" Target="../media/image34.png"/><Relationship Id="rId5" Type="http://schemas.openxmlformats.org/officeDocument/2006/relationships/image" Target="../media/image31.png"/><Relationship Id="rId15" Type="http://schemas.openxmlformats.org/officeDocument/2006/relationships/image" Target="../media/image36.png"/><Relationship Id="rId10" Type="http://schemas.openxmlformats.org/officeDocument/2006/relationships/customXml" Target="../ink/ink18.xml"/><Relationship Id="rId4" Type="http://schemas.openxmlformats.org/officeDocument/2006/relationships/image" Target="../media/image30.png"/><Relationship Id="rId9" Type="http://schemas.openxmlformats.org/officeDocument/2006/relationships/image" Target="../media/image33.png"/><Relationship Id="rId14" Type="http://schemas.openxmlformats.org/officeDocument/2006/relationships/customXml" Target="../ink/ink20.xml"/></Relationships>
</file>

<file path=ppt/slides/_rels/slide23.xml.rels><?xml version="1.0" encoding="UTF-8" standalone="yes"?>
<Relationships xmlns="http://schemas.openxmlformats.org/package/2006/relationships"><Relationship Id="rId8" Type="http://schemas.openxmlformats.org/officeDocument/2006/relationships/customXml" Target="../ink/ink24.xml"/><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image" Target="../media/image38.png"/><Relationship Id="rId1" Type="http://schemas.openxmlformats.org/officeDocument/2006/relationships/slideLayout" Target="../slideLayouts/slideLayout4.xml"/><Relationship Id="rId6" Type="http://schemas.openxmlformats.org/officeDocument/2006/relationships/customXml" Target="../ink/ink23.xml"/><Relationship Id="rId11" Type="http://schemas.openxmlformats.org/officeDocument/2006/relationships/image" Target="../media/image43.png"/><Relationship Id="rId5" Type="http://schemas.openxmlformats.org/officeDocument/2006/relationships/image" Target="../media/image40.png"/><Relationship Id="rId10" Type="http://schemas.openxmlformats.org/officeDocument/2006/relationships/customXml" Target="../ink/ink25.xml"/><Relationship Id="rId4" Type="http://schemas.openxmlformats.org/officeDocument/2006/relationships/customXml" Target="../ink/ink22.xml"/><Relationship Id="rId9"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customXml" Target="../ink/ink26.xml"/><Relationship Id="rId7" Type="http://schemas.openxmlformats.org/officeDocument/2006/relationships/customXml" Target="../ink/ink28.xml"/><Relationship Id="rId12"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4.xml"/><Relationship Id="rId6" Type="http://schemas.openxmlformats.org/officeDocument/2006/relationships/image" Target="../media/image46.png"/><Relationship Id="rId11" Type="http://schemas.openxmlformats.org/officeDocument/2006/relationships/customXml" Target="../ink/ink30.xml"/><Relationship Id="rId5" Type="http://schemas.openxmlformats.org/officeDocument/2006/relationships/customXml" Target="../ink/ink27.xml"/><Relationship Id="rId10" Type="http://schemas.openxmlformats.org/officeDocument/2006/relationships/image" Target="../media/image48.png"/><Relationship Id="rId4" Type="http://schemas.openxmlformats.org/officeDocument/2006/relationships/image" Target="../media/image45.png"/><Relationship Id="rId9" Type="http://schemas.openxmlformats.org/officeDocument/2006/relationships/customXml" Target="../ink/ink2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C98149-3A38-394B-9E60-40F056557663}"/>
              </a:ext>
            </a:extLst>
          </p:cNvPr>
          <p:cNvSpPr>
            <a:spLocks noGrp="1"/>
          </p:cNvSpPr>
          <p:nvPr>
            <p:ph type="ctrTitle"/>
          </p:nvPr>
        </p:nvSpPr>
        <p:spPr>
          <a:xfrm>
            <a:off x="918986" y="1785549"/>
            <a:ext cx="10744930" cy="1017350"/>
          </a:xfrm>
        </p:spPr>
        <p:txBody>
          <a:bodyPr/>
          <a:lstStyle/>
          <a:p>
            <a:r>
              <a:rPr lang="de-DE" sz="4400"/>
              <a:t>EEG 2027 und Netzpaket:</a:t>
            </a:r>
            <a:br>
              <a:rPr lang="de-DE" sz="4400"/>
            </a:br>
            <a:r>
              <a:rPr lang="de-DE" sz="4400"/>
              <a:t>Das wöchentliche Reformupdate</a:t>
            </a:r>
          </a:p>
        </p:txBody>
      </p:sp>
      <p:sp>
        <p:nvSpPr>
          <p:cNvPr id="7" name="Untertitel 2">
            <a:extLst>
              <a:ext uri="{FF2B5EF4-FFF2-40B4-BE49-F238E27FC236}">
                <a16:creationId xmlns:a16="http://schemas.microsoft.com/office/drawing/2014/main" id="{F132A009-2FE3-481A-9E84-034E00003563}"/>
              </a:ext>
            </a:extLst>
          </p:cNvPr>
          <p:cNvSpPr>
            <a:spLocks noGrp="1"/>
          </p:cNvSpPr>
          <p:nvPr>
            <p:ph type="subTitle" idx="1"/>
          </p:nvPr>
        </p:nvSpPr>
        <p:spPr>
          <a:xfrm>
            <a:off x="1019980" y="2668942"/>
            <a:ext cx="10221268" cy="642960"/>
          </a:xfrm>
        </p:spPr>
        <p:txBody>
          <a:bodyPr/>
          <a:lstStyle/>
          <a:p>
            <a:endParaRPr lang="de-DE" sz="3200"/>
          </a:p>
          <a:p>
            <a:r>
              <a:rPr lang="de-DE"/>
              <a:t>Hinweise vorab:</a:t>
            </a:r>
          </a:p>
          <a:p>
            <a:pPr marL="342900" indent="-342900">
              <a:buClr>
                <a:schemeClr val="bg1"/>
              </a:buClr>
              <a:buFont typeface="Arial" panose="020B0604020202020204" pitchFamily="34" charset="0"/>
              <a:buChar char="•"/>
            </a:pPr>
            <a:r>
              <a:rPr lang="de-DE"/>
              <a:t>Fragen können jederzeit über den Chat gestellt werden</a:t>
            </a:r>
          </a:p>
          <a:p>
            <a:pPr marL="342900" indent="-342900">
              <a:buClr>
                <a:schemeClr val="bg1"/>
              </a:buClr>
              <a:buFont typeface="Arial" panose="020B0604020202020204" pitchFamily="34" charset="0"/>
              <a:buChar char="•"/>
            </a:pPr>
            <a:r>
              <a:rPr lang="de-DE"/>
              <a:t>Die Präsentationsfolien werden Ihnen im Nachgang zugesandt</a:t>
            </a:r>
          </a:p>
        </p:txBody>
      </p:sp>
    </p:spTree>
    <p:extLst>
      <p:ext uri="{BB962C8B-B14F-4D97-AF65-F5344CB8AC3E}">
        <p14:creationId xmlns:p14="http://schemas.microsoft.com/office/powerpoint/2010/main" val="1059666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EE78E4-6C18-34BF-3BE8-3F5868F7DE89}"/>
              </a:ext>
            </a:extLst>
          </p:cNvPr>
          <p:cNvSpPr>
            <a:spLocks noGrp="1"/>
          </p:cNvSpPr>
          <p:nvPr>
            <p:ph type="title"/>
          </p:nvPr>
        </p:nvSpPr>
        <p:spPr/>
        <p:txBody>
          <a:bodyPr/>
          <a:lstStyle/>
          <a:p>
            <a:r>
              <a:rPr lang="de-DE"/>
              <a:t>Visualisierung der verfügbaren Netzanschlusskapazitäten nach § 17c Abs. 1 EnWG-E</a:t>
            </a:r>
          </a:p>
        </p:txBody>
      </p:sp>
      <p:pic>
        <p:nvPicPr>
          <p:cNvPr id="9" name="Inhaltsplatzhalter 8">
            <a:extLst>
              <a:ext uri="{FF2B5EF4-FFF2-40B4-BE49-F238E27FC236}">
                <a16:creationId xmlns:a16="http://schemas.microsoft.com/office/drawing/2014/main" id="{DBA0B3D7-FD86-5D61-C71A-BD243ECE9F85}"/>
              </a:ext>
            </a:extLst>
          </p:cNvPr>
          <p:cNvPicPr>
            <a:picLocks noGrp="1" noChangeAspect="1"/>
          </p:cNvPicPr>
          <p:nvPr>
            <p:ph idx="1"/>
          </p:nvPr>
        </p:nvPicPr>
        <p:blipFill>
          <a:blip r:embed="rId2"/>
          <a:stretch>
            <a:fillRect/>
          </a:stretch>
        </p:blipFill>
        <p:spPr>
          <a:xfrm>
            <a:off x="1577770" y="2523744"/>
            <a:ext cx="8169733" cy="3054871"/>
          </a:xfrm>
          <a:prstGeom prst="rect">
            <a:avLst/>
          </a:prstGeom>
        </p:spPr>
      </p:pic>
      <p:sp>
        <p:nvSpPr>
          <p:cNvPr id="4" name="Datumsplatzhalter 3">
            <a:extLst>
              <a:ext uri="{FF2B5EF4-FFF2-40B4-BE49-F238E27FC236}">
                <a16:creationId xmlns:a16="http://schemas.microsoft.com/office/drawing/2014/main" id="{A2096BF0-D408-9F3B-E28B-D09DFA4F6B5A}"/>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042DE27B-7860-D27B-319C-6682AF8410E4}"/>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5ED3CBA4-AA5D-53E1-BF64-7A2D5ACAEE10}"/>
              </a:ext>
            </a:extLst>
          </p:cNvPr>
          <p:cNvSpPr>
            <a:spLocks noGrp="1"/>
          </p:cNvSpPr>
          <p:nvPr>
            <p:ph type="sldNum" sz="quarter" idx="12"/>
          </p:nvPr>
        </p:nvSpPr>
        <p:spPr/>
        <p:txBody>
          <a:bodyPr/>
          <a:lstStyle/>
          <a:p>
            <a:fld id="{BB5D5A41-9DD1-F24E-9E26-15668BB14167}" type="slidenum">
              <a:rPr lang="de-DE" smtClean="0"/>
              <a:t>10</a:t>
            </a:fld>
            <a:endParaRPr lang="de-DE"/>
          </a:p>
        </p:txBody>
      </p:sp>
      <p:sp>
        <p:nvSpPr>
          <p:cNvPr id="7" name="Textplatzhalter 6">
            <a:extLst>
              <a:ext uri="{FF2B5EF4-FFF2-40B4-BE49-F238E27FC236}">
                <a16:creationId xmlns:a16="http://schemas.microsoft.com/office/drawing/2014/main" id="{C2EB66DB-A232-DA86-E626-54BCE259B3EB}"/>
              </a:ext>
            </a:extLst>
          </p:cNvPr>
          <p:cNvSpPr>
            <a:spLocks noGrp="1"/>
          </p:cNvSpPr>
          <p:nvPr>
            <p:ph type="body" sz="quarter" idx="13"/>
          </p:nvPr>
        </p:nvSpPr>
        <p:spPr/>
        <p:txBody>
          <a:bodyPr/>
          <a:lstStyle/>
          <a:p>
            <a:endParaRPr lang="de-DE"/>
          </a:p>
        </p:txBody>
      </p:sp>
      <mc:AlternateContent xmlns:mc="http://schemas.openxmlformats.org/markup-compatibility/2006" xmlns:p14="http://schemas.microsoft.com/office/powerpoint/2010/main">
        <mc:Choice Requires="p14">
          <p:contentPart p14:bwMode="auto" r:id="rId3">
            <p14:nvContentPartPr>
              <p14:cNvPr id="12" name="Freihand 11">
                <a:extLst>
                  <a:ext uri="{FF2B5EF4-FFF2-40B4-BE49-F238E27FC236}">
                    <a16:creationId xmlns:a16="http://schemas.microsoft.com/office/drawing/2014/main" id="{B3FE7308-0BC1-5DB9-8091-4A52093A320E}"/>
                  </a:ext>
                </a:extLst>
              </p14:cNvPr>
              <p14:cNvContentPartPr/>
              <p14:nvPr/>
            </p14:nvContentPartPr>
            <p14:xfrm>
              <a:off x="7909488" y="3196224"/>
              <a:ext cx="1513440" cy="31680"/>
            </p14:xfrm>
          </p:contentPart>
        </mc:Choice>
        <mc:Fallback xmlns="">
          <p:pic>
            <p:nvPicPr>
              <p:cNvPr id="12" name="Freihand 11">
                <a:extLst>
                  <a:ext uri="{FF2B5EF4-FFF2-40B4-BE49-F238E27FC236}">
                    <a16:creationId xmlns:a16="http://schemas.microsoft.com/office/drawing/2014/main" id="{B3FE7308-0BC1-5DB9-8091-4A52093A320E}"/>
                  </a:ext>
                </a:extLst>
              </p:cNvPr>
              <p:cNvPicPr/>
              <p:nvPr/>
            </p:nvPicPr>
            <p:blipFill>
              <a:blip r:embed="rId4"/>
              <a:stretch>
                <a:fillRect/>
              </a:stretch>
            </p:blipFill>
            <p:spPr>
              <a:xfrm>
                <a:off x="7855488" y="3088224"/>
                <a:ext cx="1621080" cy="2473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3" name="Freihand 12">
                <a:extLst>
                  <a:ext uri="{FF2B5EF4-FFF2-40B4-BE49-F238E27FC236}">
                    <a16:creationId xmlns:a16="http://schemas.microsoft.com/office/drawing/2014/main" id="{506FAE7A-43FF-93CD-B9F6-CF9CC6A65AA4}"/>
                  </a:ext>
                </a:extLst>
              </p14:cNvPr>
              <p14:cNvContentPartPr/>
              <p14:nvPr/>
            </p14:nvContentPartPr>
            <p14:xfrm>
              <a:off x="1965528" y="3410424"/>
              <a:ext cx="1874160" cy="38160"/>
            </p14:xfrm>
          </p:contentPart>
        </mc:Choice>
        <mc:Fallback xmlns="">
          <p:pic>
            <p:nvPicPr>
              <p:cNvPr id="13" name="Freihand 12">
                <a:extLst>
                  <a:ext uri="{FF2B5EF4-FFF2-40B4-BE49-F238E27FC236}">
                    <a16:creationId xmlns:a16="http://schemas.microsoft.com/office/drawing/2014/main" id="{506FAE7A-43FF-93CD-B9F6-CF9CC6A65AA4}"/>
                  </a:ext>
                </a:extLst>
              </p:cNvPr>
              <p:cNvPicPr/>
              <p:nvPr/>
            </p:nvPicPr>
            <p:blipFill>
              <a:blip r:embed="rId6"/>
              <a:stretch>
                <a:fillRect/>
              </a:stretch>
            </p:blipFill>
            <p:spPr>
              <a:xfrm>
                <a:off x="1911518" y="3301395"/>
                <a:ext cx="1981821" cy="255854"/>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4" name="Freihand 13">
                <a:extLst>
                  <a:ext uri="{FF2B5EF4-FFF2-40B4-BE49-F238E27FC236}">
                    <a16:creationId xmlns:a16="http://schemas.microsoft.com/office/drawing/2014/main" id="{5753F27B-92A0-F38E-66DF-0D43BCE3110B}"/>
                  </a:ext>
                </a:extLst>
              </p14:cNvPr>
              <p14:cNvContentPartPr/>
              <p14:nvPr/>
            </p14:nvContentPartPr>
            <p14:xfrm>
              <a:off x="6848568" y="3428784"/>
              <a:ext cx="2660400" cy="92160"/>
            </p14:xfrm>
          </p:contentPart>
        </mc:Choice>
        <mc:Fallback xmlns="">
          <p:pic>
            <p:nvPicPr>
              <p:cNvPr id="14" name="Freihand 13">
                <a:extLst>
                  <a:ext uri="{FF2B5EF4-FFF2-40B4-BE49-F238E27FC236}">
                    <a16:creationId xmlns:a16="http://schemas.microsoft.com/office/drawing/2014/main" id="{5753F27B-92A0-F38E-66DF-0D43BCE3110B}"/>
                  </a:ext>
                </a:extLst>
              </p:cNvPr>
              <p:cNvPicPr/>
              <p:nvPr/>
            </p:nvPicPr>
            <p:blipFill>
              <a:blip r:embed="rId8"/>
              <a:stretch>
                <a:fillRect/>
              </a:stretch>
            </p:blipFill>
            <p:spPr>
              <a:xfrm>
                <a:off x="6794561" y="3321204"/>
                <a:ext cx="2768055" cy="306961"/>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5" name="Freihand 14">
                <a:extLst>
                  <a:ext uri="{FF2B5EF4-FFF2-40B4-BE49-F238E27FC236}">
                    <a16:creationId xmlns:a16="http://schemas.microsoft.com/office/drawing/2014/main" id="{F5FA5788-E770-CADC-C40D-B5E30066CCE9}"/>
                  </a:ext>
                </a:extLst>
              </p14:cNvPr>
              <p14:cNvContentPartPr/>
              <p14:nvPr/>
            </p14:nvContentPartPr>
            <p14:xfrm>
              <a:off x="1911168" y="3666384"/>
              <a:ext cx="6226560" cy="64800"/>
            </p14:xfrm>
          </p:contentPart>
        </mc:Choice>
        <mc:Fallback xmlns="">
          <p:pic>
            <p:nvPicPr>
              <p:cNvPr id="15" name="Freihand 14">
                <a:extLst>
                  <a:ext uri="{FF2B5EF4-FFF2-40B4-BE49-F238E27FC236}">
                    <a16:creationId xmlns:a16="http://schemas.microsoft.com/office/drawing/2014/main" id="{F5FA5788-E770-CADC-C40D-B5E30066CCE9}"/>
                  </a:ext>
                </a:extLst>
              </p:cNvPr>
              <p:cNvPicPr/>
              <p:nvPr/>
            </p:nvPicPr>
            <p:blipFill>
              <a:blip r:embed="rId10"/>
              <a:stretch>
                <a:fillRect/>
              </a:stretch>
            </p:blipFill>
            <p:spPr>
              <a:xfrm>
                <a:off x="1857168" y="3558384"/>
                <a:ext cx="6334200" cy="280440"/>
              </a:xfrm>
              <a:prstGeom prst="rect">
                <a:avLst/>
              </a:prstGeom>
            </p:spPr>
          </p:pic>
        </mc:Fallback>
      </mc:AlternateContent>
    </p:spTree>
    <p:extLst>
      <p:ext uri="{BB962C8B-B14F-4D97-AF65-F5344CB8AC3E}">
        <p14:creationId xmlns:p14="http://schemas.microsoft.com/office/powerpoint/2010/main" val="2411615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EE675A-23FD-3594-0374-3687244A5F68}"/>
              </a:ext>
            </a:extLst>
          </p:cNvPr>
          <p:cNvSpPr>
            <a:spLocks noGrp="1"/>
          </p:cNvSpPr>
          <p:nvPr>
            <p:ph type="title"/>
          </p:nvPr>
        </p:nvSpPr>
        <p:spPr/>
        <p:txBody>
          <a:bodyPr/>
          <a:lstStyle/>
          <a:p>
            <a:r>
              <a:rPr lang="de-DE"/>
              <a:t>Visualisierung – im Detail I</a:t>
            </a:r>
          </a:p>
        </p:txBody>
      </p:sp>
      <p:sp>
        <p:nvSpPr>
          <p:cNvPr id="3" name="Inhaltsplatzhalter 2">
            <a:extLst>
              <a:ext uri="{FF2B5EF4-FFF2-40B4-BE49-F238E27FC236}">
                <a16:creationId xmlns:a16="http://schemas.microsoft.com/office/drawing/2014/main" id="{2CCD1DC4-D656-18D1-1759-5DEE05892D02}"/>
              </a:ext>
            </a:extLst>
          </p:cNvPr>
          <p:cNvSpPr>
            <a:spLocks noGrp="1"/>
          </p:cNvSpPr>
          <p:nvPr>
            <p:ph idx="1"/>
          </p:nvPr>
        </p:nvSpPr>
        <p:spPr/>
        <p:txBody>
          <a:bodyPr/>
          <a:lstStyle/>
          <a:p>
            <a:r>
              <a:rPr lang="de-DE"/>
              <a:t>NB müssen künftig die </a:t>
            </a:r>
            <a:r>
              <a:rPr lang="de-DE" b="1"/>
              <a:t>verfügbaren Netzanschlusskapazitäten auf einer geographischen Karte </a:t>
            </a:r>
            <a:r>
              <a:rPr lang="de-DE"/>
              <a:t>auf ihrer jeweiligen Internetseite veröffentlichen</a:t>
            </a:r>
          </a:p>
          <a:p>
            <a:pPr lvl="1"/>
            <a:r>
              <a:rPr lang="de-DE"/>
              <a:t>„Verfügbar“ bedeutet laut Begründung (S. 50): „wenn sie weder bereits belegt, noch für laufende Netzanschlussbegehren reserviert ist“</a:t>
            </a:r>
          </a:p>
          <a:p>
            <a:r>
              <a:rPr lang="de-DE"/>
              <a:t>Einschränkung: betrifft nur Netzanschlusskapazitäten auf der </a:t>
            </a:r>
            <a:r>
              <a:rPr lang="de-DE" b="1"/>
              <a:t>Umspannebene</a:t>
            </a:r>
            <a:r>
              <a:rPr lang="de-DE"/>
              <a:t> von Höchstspannung zu Hochspannung sowie auf der </a:t>
            </a:r>
            <a:r>
              <a:rPr lang="de-DE" b="1"/>
              <a:t>Umspannebene</a:t>
            </a:r>
            <a:r>
              <a:rPr lang="de-DE"/>
              <a:t> von Hochspannung zu Mittelspannung</a:t>
            </a:r>
          </a:p>
          <a:p>
            <a:pPr lvl="1"/>
            <a:r>
              <a:rPr lang="de-DE"/>
              <a:t>Damit deutliche Beschränkung der Informationswirkung</a:t>
            </a:r>
          </a:p>
          <a:p>
            <a:r>
              <a:rPr lang="de-DE"/>
              <a:t>Soweit nach § 17b EnWG-E Priorisierungsvorgaben gemacht werden, </a:t>
            </a:r>
            <a:r>
              <a:rPr lang="de-DE" u="sng"/>
              <a:t>können</a:t>
            </a:r>
            <a:r>
              <a:rPr lang="de-DE"/>
              <a:t> Netzgebiete mit solchen Vorgaben gekennzeichnet werden</a:t>
            </a:r>
          </a:p>
          <a:p>
            <a:pPr lvl="1"/>
            <a:r>
              <a:rPr lang="de-DE"/>
              <a:t>Begründung (S. 50) spricht hier von „Vorzugs-Netzgebieten“ </a:t>
            </a:r>
          </a:p>
          <a:p>
            <a:endParaRPr lang="de-DE"/>
          </a:p>
          <a:p>
            <a:endParaRPr lang="de-DE"/>
          </a:p>
        </p:txBody>
      </p:sp>
      <p:sp>
        <p:nvSpPr>
          <p:cNvPr id="4" name="Datumsplatzhalter 3">
            <a:extLst>
              <a:ext uri="{FF2B5EF4-FFF2-40B4-BE49-F238E27FC236}">
                <a16:creationId xmlns:a16="http://schemas.microsoft.com/office/drawing/2014/main" id="{471A7DBF-C28E-0F31-DD87-F98CD24341C2}"/>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D262D64C-E95D-00E4-417D-5A1412574F5E}"/>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217E220E-556C-8BF7-C0AC-9E42DE4AE7CE}"/>
              </a:ext>
            </a:extLst>
          </p:cNvPr>
          <p:cNvSpPr>
            <a:spLocks noGrp="1"/>
          </p:cNvSpPr>
          <p:nvPr>
            <p:ph type="sldNum" sz="quarter" idx="12"/>
          </p:nvPr>
        </p:nvSpPr>
        <p:spPr/>
        <p:txBody>
          <a:bodyPr/>
          <a:lstStyle/>
          <a:p>
            <a:fld id="{BB5D5A41-9DD1-F24E-9E26-15668BB14167}" type="slidenum">
              <a:rPr lang="de-DE" smtClean="0"/>
              <a:t>11</a:t>
            </a:fld>
            <a:endParaRPr lang="de-DE"/>
          </a:p>
        </p:txBody>
      </p:sp>
      <p:sp>
        <p:nvSpPr>
          <p:cNvPr id="7" name="Textplatzhalter 6">
            <a:extLst>
              <a:ext uri="{FF2B5EF4-FFF2-40B4-BE49-F238E27FC236}">
                <a16:creationId xmlns:a16="http://schemas.microsoft.com/office/drawing/2014/main" id="{97F41C1C-D757-C92A-927A-687521C68D56}"/>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2995850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12601C-E14F-AA18-4741-71A0F50B67A7}"/>
              </a:ext>
            </a:extLst>
          </p:cNvPr>
          <p:cNvSpPr>
            <a:spLocks noGrp="1"/>
          </p:cNvSpPr>
          <p:nvPr>
            <p:ph type="title"/>
          </p:nvPr>
        </p:nvSpPr>
        <p:spPr/>
        <p:txBody>
          <a:bodyPr/>
          <a:lstStyle/>
          <a:p>
            <a:r>
              <a:rPr lang="de-DE"/>
              <a:t>Visualisierung – im Detail II</a:t>
            </a:r>
          </a:p>
        </p:txBody>
      </p:sp>
      <p:sp>
        <p:nvSpPr>
          <p:cNvPr id="3" name="Inhaltsplatzhalter 2">
            <a:extLst>
              <a:ext uri="{FF2B5EF4-FFF2-40B4-BE49-F238E27FC236}">
                <a16:creationId xmlns:a16="http://schemas.microsoft.com/office/drawing/2014/main" id="{EA10CD4A-C51B-4B32-FA9E-4C0A1E63B98E}"/>
              </a:ext>
            </a:extLst>
          </p:cNvPr>
          <p:cNvSpPr>
            <a:spLocks noGrp="1"/>
          </p:cNvSpPr>
          <p:nvPr>
            <p:ph idx="1"/>
          </p:nvPr>
        </p:nvSpPr>
        <p:spPr/>
        <p:txBody>
          <a:bodyPr/>
          <a:lstStyle/>
          <a:p>
            <a:r>
              <a:rPr lang="de-DE"/>
              <a:t>Die Daten sind monatlich zu aktualisieren</a:t>
            </a:r>
          </a:p>
          <a:p>
            <a:r>
              <a:rPr lang="de-DE"/>
              <a:t>Allgemeine Berechnungsinformationen müssen ebenfalls über die Internetseite bereitgestellt werden (also, nach welchen Kriterien die Kapazitätsberechnung erfolgt)</a:t>
            </a:r>
          </a:p>
          <a:p>
            <a:r>
              <a:rPr lang="de-DE"/>
              <a:t>Wichtig: auf die tatsächliche Verfügbarkeit der veröffentlichten Kapazitäten besteht </a:t>
            </a:r>
            <a:r>
              <a:rPr lang="de-DE" b="1"/>
              <a:t>kein Rechtsanspruch</a:t>
            </a:r>
          </a:p>
          <a:p>
            <a:endParaRPr lang="de-DE"/>
          </a:p>
          <a:p>
            <a:endParaRPr lang="de-DE"/>
          </a:p>
        </p:txBody>
      </p:sp>
      <p:sp>
        <p:nvSpPr>
          <p:cNvPr id="4" name="Datumsplatzhalter 3">
            <a:extLst>
              <a:ext uri="{FF2B5EF4-FFF2-40B4-BE49-F238E27FC236}">
                <a16:creationId xmlns:a16="http://schemas.microsoft.com/office/drawing/2014/main" id="{427342B0-418E-2900-5D35-EDA3ACB700F1}"/>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D33008E3-7007-ADE4-8D70-CEEB9E663817}"/>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1C264530-2D5D-F9C8-C815-ED0654BA1F28}"/>
              </a:ext>
            </a:extLst>
          </p:cNvPr>
          <p:cNvSpPr>
            <a:spLocks noGrp="1"/>
          </p:cNvSpPr>
          <p:nvPr>
            <p:ph type="sldNum" sz="quarter" idx="12"/>
          </p:nvPr>
        </p:nvSpPr>
        <p:spPr/>
        <p:txBody>
          <a:bodyPr/>
          <a:lstStyle/>
          <a:p>
            <a:fld id="{BB5D5A41-9DD1-F24E-9E26-15668BB14167}" type="slidenum">
              <a:rPr lang="de-DE" smtClean="0"/>
              <a:t>12</a:t>
            </a:fld>
            <a:endParaRPr lang="de-DE"/>
          </a:p>
        </p:txBody>
      </p:sp>
      <p:sp>
        <p:nvSpPr>
          <p:cNvPr id="7" name="Textplatzhalter 6">
            <a:extLst>
              <a:ext uri="{FF2B5EF4-FFF2-40B4-BE49-F238E27FC236}">
                <a16:creationId xmlns:a16="http://schemas.microsoft.com/office/drawing/2014/main" id="{CDDD20BB-E47A-6610-64F6-1F54E1EA97D2}"/>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1223502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025ADC-5A55-FF88-79C4-0048E345D493}"/>
              </a:ext>
            </a:extLst>
          </p:cNvPr>
          <p:cNvSpPr>
            <a:spLocks noGrp="1"/>
          </p:cNvSpPr>
          <p:nvPr>
            <p:ph type="title"/>
          </p:nvPr>
        </p:nvSpPr>
        <p:spPr/>
        <p:txBody>
          <a:bodyPr/>
          <a:lstStyle/>
          <a:p>
            <a:r>
              <a:rPr lang="de-DE"/>
              <a:t>Hintergrund der Visualisierungs-Regelung</a:t>
            </a:r>
          </a:p>
        </p:txBody>
      </p:sp>
      <p:sp>
        <p:nvSpPr>
          <p:cNvPr id="3" name="Inhaltsplatzhalter 2">
            <a:extLst>
              <a:ext uri="{FF2B5EF4-FFF2-40B4-BE49-F238E27FC236}">
                <a16:creationId xmlns:a16="http://schemas.microsoft.com/office/drawing/2014/main" id="{EE12027C-ACF1-8EC1-E41E-5E6D7C7053A3}"/>
              </a:ext>
            </a:extLst>
          </p:cNvPr>
          <p:cNvSpPr>
            <a:spLocks noGrp="1"/>
          </p:cNvSpPr>
          <p:nvPr>
            <p:ph idx="1"/>
          </p:nvPr>
        </p:nvSpPr>
        <p:spPr/>
        <p:txBody>
          <a:bodyPr/>
          <a:lstStyle/>
          <a:p>
            <a:r>
              <a:rPr lang="de-DE"/>
              <a:t>Laut Begründung (S. 50): „</a:t>
            </a:r>
            <a:r>
              <a:rPr lang="de-DE" b="1"/>
              <a:t>Absatz 1 </a:t>
            </a:r>
            <a:r>
              <a:rPr lang="de-DE"/>
              <a:t>dient der Umsetzung von Artikel 31 Absatz 3, Unterabsatz 1, der Richtlinie (EU) 2019/944, geändert durch die Richtlinie (EU) 2024/1711 und spiegelt zudem die Bestimmungen des unmittelbar geltenden Artikel 50 Absatz 4a, Unterabsatz 1, der Verordnung (EU) 2019/943, geändert durch die Verordnung (EU) 2024/1747, wider.“</a:t>
            </a:r>
          </a:p>
          <a:p>
            <a:endParaRPr lang="de-DE"/>
          </a:p>
        </p:txBody>
      </p:sp>
      <p:sp>
        <p:nvSpPr>
          <p:cNvPr id="4" name="Datumsplatzhalter 3">
            <a:extLst>
              <a:ext uri="{FF2B5EF4-FFF2-40B4-BE49-F238E27FC236}">
                <a16:creationId xmlns:a16="http://schemas.microsoft.com/office/drawing/2014/main" id="{D90A3110-6048-7948-16E7-C5AC0CBCEF96}"/>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9B6BE74F-B13A-9E0B-8B04-CEE9D67038FF}"/>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F7CA3A04-042B-7870-1E8F-9DBF02D7E8DE}"/>
              </a:ext>
            </a:extLst>
          </p:cNvPr>
          <p:cNvSpPr>
            <a:spLocks noGrp="1"/>
          </p:cNvSpPr>
          <p:nvPr>
            <p:ph type="sldNum" sz="quarter" idx="12"/>
          </p:nvPr>
        </p:nvSpPr>
        <p:spPr/>
        <p:txBody>
          <a:bodyPr/>
          <a:lstStyle/>
          <a:p>
            <a:fld id="{BB5D5A41-9DD1-F24E-9E26-15668BB14167}" type="slidenum">
              <a:rPr lang="de-DE" smtClean="0"/>
              <a:t>13</a:t>
            </a:fld>
            <a:endParaRPr lang="de-DE"/>
          </a:p>
        </p:txBody>
      </p:sp>
      <p:sp>
        <p:nvSpPr>
          <p:cNvPr id="7" name="Textplatzhalter 6">
            <a:extLst>
              <a:ext uri="{FF2B5EF4-FFF2-40B4-BE49-F238E27FC236}">
                <a16:creationId xmlns:a16="http://schemas.microsoft.com/office/drawing/2014/main" id="{D49DAAD5-436A-4D92-1C00-85D121F8F7B8}"/>
              </a:ext>
            </a:extLst>
          </p:cNvPr>
          <p:cNvSpPr>
            <a:spLocks noGrp="1"/>
          </p:cNvSpPr>
          <p:nvPr>
            <p:ph type="body" sz="quarter" idx="13"/>
          </p:nvPr>
        </p:nvSpPr>
        <p:spPr/>
        <p:txBody>
          <a:bodyPr/>
          <a:lstStyle/>
          <a:p>
            <a:endParaRPr lang="de-DE"/>
          </a:p>
        </p:txBody>
      </p:sp>
      <p:pic>
        <p:nvPicPr>
          <p:cNvPr id="9" name="Grafik 8">
            <a:extLst>
              <a:ext uri="{FF2B5EF4-FFF2-40B4-BE49-F238E27FC236}">
                <a16:creationId xmlns:a16="http://schemas.microsoft.com/office/drawing/2014/main" id="{6EA540ED-1490-3CDC-FF6B-8432A7D45BDA}"/>
              </a:ext>
            </a:extLst>
          </p:cNvPr>
          <p:cNvPicPr>
            <a:picLocks noChangeAspect="1"/>
          </p:cNvPicPr>
          <p:nvPr/>
        </p:nvPicPr>
        <p:blipFill>
          <a:blip r:embed="rId2"/>
          <a:stretch>
            <a:fillRect/>
          </a:stretch>
        </p:blipFill>
        <p:spPr>
          <a:xfrm>
            <a:off x="2329898" y="4031907"/>
            <a:ext cx="7001852" cy="2457793"/>
          </a:xfrm>
          <a:prstGeom prst="rect">
            <a:avLst/>
          </a:prstGeom>
        </p:spPr>
      </p:pic>
      <mc:AlternateContent xmlns:mc="http://schemas.openxmlformats.org/markup-compatibility/2006" xmlns:p14="http://schemas.microsoft.com/office/powerpoint/2010/main">
        <mc:Choice Requires="p14">
          <p:contentPart p14:bwMode="auto" r:id="rId3">
            <p14:nvContentPartPr>
              <p14:cNvPr id="8" name="Freihand 7">
                <a:extLst>
                  <a:ext uri="{FF2B5EF4-FFF2-40B4-BE49-F238E27FC236}">
                    <a16:creationId xmlns:a16="http://schemas.microsoft.com/office/drawing/2014/main" id="{E305CACA-487E-BE8F-2B87-23E15A7EF6A2}"/>
                  </a:ext>
                </a:extLst>
              </p14:cNvPr>
              <p14:cNvContentPartPr/>
              <p14:nvPr/>
            </p14:nvContentPartPr>
            <p14:xfrm>
              <a:off x="7863768" y="4351824"/>
              <a:ext cx="1068480" cy="10080"/>
            </p14:xfrm>
          </p:contentPart>
        </mc:Choice>
        <mc:Fallback xmlns="">
          <p:pic>
            <p:nvPicPr>
              <p:cNvPr id="8" name="Freihand 7">
                <a:extLst>
                  <a:ext uri="{FF2B5EF4-FFF2-40B4-BE49-F238E27FC236}">
                    <a16:creationId xmlns:a16="http://schemas.microsoft.com/office/drawing/2014/main" id="{E305CACA-487E-BE8F-2B87-23E15A7EF6A2}"/>
                  </a:ext>
                </a:extLst>
              </p:cNvPr>
              <p:cNvPicPr/>
              <p:nvPr/>
            </p:nvPicPr>
            <p:blipFill>
              <a:blip r:embed="rId4"/>
              <a:stretch>
                <a:fillRect/>
              </a:stretch>
            </p:blipFill>
            <p:spPr>
              <a:xfrm>
                <a:off x="7809768" y="4243824"/>
                <a:ext cx="1176120"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1" name="Freihand 10">
                <a:extLst>
                  <a:ext uri="{FF2B5EF4-FFF2-40B4-BE49-F238E27FC236}">
                    <a16:creationId xmlns:a16="http://schemas.microsoft.com/office/drawing/2014/main" id="{1766FAF2-EE8E-E806-3D5B-8B9FCDDE6263}"/>
                  </a:ext>
                </a:extLst>
              </p14:cNvPr>
              <p14:cNvContentPartPr/>
              <p14:nvPr/>
            </p14:nvContentPartPr>
            <p14:xfrm>
              <a:off x="2450448" y="4599144"/>
              <a:ext cx="6181560" cy="27720"/>
            </p14:xfrm>
          </p:contentPart>
        </mc:Choice>
        <mc:Fallback xmlns="">
          <p:pic>
            <p:nvPicPr>
              <p:cNvPr id="11" name="Freihand 10">
                <a:extLst>
                  <a:ext uri="{FF2B5EF4-FFF2-40B4-BE49-F238E27FC236}">
                    <a16:creationId xmlns:a16="http://schemas.microsoft.com/office/drawing/2014/main" id="{1766FAF2-EE8E-E806-3D5B-8B9FCDDE6263}"/>
                  </a:ext>
                </a:extLst>
              </p:cNvPr>
              <p:cNvPicPr/>
              <p:nvPr/>
            </p:nvPicPr>
            <p:blipFill>
              <a:blip r:embed="rId6"/>
              <a:stretch>
                <a:fillRect/>
              </a:stretch>
            </p:blipFill>
            <p:spPr>
              <a:xfrm>
                <a:off x="2396448" y="4491144"/>
                <a:ext cx="6289200" cy="2433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3" name="Freihand 12">
                <a:extLst>
                  <a:ext uri="{FF2B5EF4-FFF2-40B4-BE49-F238E27FC236}">
                    <a16:creationId xmlns:a16="http://schemas.microsoft.com/office/drawing/2014/main" id="{2F15532D-D90E-2B95-B889-57839DB657AF}"/>
                  </a:ext>
                </a:extLst>
              </p14:cNvPr>
              <p14:cNvContentPartPr/>
              <p14:nvPr/>
            </p14:nvContentPartPr>
            <p14:xfrm>
              <a:off x="2432088" y="4855464"/>
              <a:ext cx="4142520" cy="27720"/>
            </p14:xfrm>
          </p:contentPart>
        </mc:Choice>
        <mc:Fallback xmlns="">
          <p:pic>
            <p:nvPicPr>
              <p:cNvPr id="13" name="Freihand 12">
                <a:extLst>
                  <a:ext uri="{FF2B5EF4-FFF2-40B4-BE49-F238E27FC236}">
                    <a16:creationId xmlns:a16="http://schemas.microsoft.com/office/drawing/2014/main" id="{2F15532D-D90E-2B95-B889-57839DB657AF}"/>
                  </a:ext>
                </a:extLst>
              </p:cNvPr>
              <p:cNvPicPr/>
              <p:nvPr/>
            </p:nvPicPr>
            <p:blipFill>
              <a:blip r:embed="rId8"/>
              <a:stretch>
                <a:fillRect/>
              </a:stretch>
            </p:blipFill>
            <p:spPr>
              <a:xfrm>
                <a:off x="2378088" y="4747464"/>
                <a:ext cx="4250160" cy="2433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4" name="Freihand 13">
                <a:extLst>
                  <a:ext uri="{FF2B5EF4-FFF2-40B4-BE49-F238E27FC236}">
                    <a16:creationId xmlns:a16="http://schemas.microsoft.com/office/drawing/2014/main" id="{68C3B00D-B146-A32A-E05C-41D096390955}"/>
                  </a:ext>
                </a:extLst>
              </p14:cNvPr>
              <p14:cNvContentPartPr/>
              <p14:nvPr/>
            </p14:nvContentPartPr>
            <p14:xfrm>
              <a:off x="8951688" y="4855464"/>
              <a:ext cx="311040" cy="25920"/>
            </p14:xfrm>
          </p:contentPart>
        </mc:Choice>
        <mc:Fallback xmlns="">
          <p:pic>
            <p:nvPicPr>
              <p:cNvPr id="14" name="Freihand 13">
                <a:extLst>
                  <a:ext uri="{FF2B5EF4-FFF2-40B4-BE49-F238E27FC236}">
                    <a16:creationId xmlns:a16="http://schemas.microsoft.com/office/drawing/2014/main" id="{68C3B00D-B146-A32A-E05C-41D096390955}"/>
                  </a:ext>
                </a:extLst>
              </p:cNvPr>
              <p:cNvPicPr/>
              <p:nvPr/>
            </p:nvPicPr>
            <p:blipFill>
              <a:blip r:embed="rId10"/>
              <a:stretch>
                <a:fillRect/>
              </a:stretch>
            </p:blipFill>
            <p:spPr>
              <a:xfrm>
                <a:off x="8897688" y="4747464"/>
                <a:ext cx="418680" cy="2415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6" name="Freihand 15">
                <a:extLst>
                  <a:ext uri="{FF2B5EF4-FFF2-40B4-BE49-F238E27FC236}">
                    <a16:creationId xmlns:a16="http://schemas.microsoft.com/office/drawing/2014/main" id="{425E4C08-7C20-4CA8-7422-D1A87958AF4A}"/>
                  </a:ext>
                </a:extLst>
              </p14:cNvPr>
              <p14:cNvContentPartPr/>
              <p14:nvPr/>
            </p14:nvContentPartPr>
            <p14:xfrm>
              <a:off x="2414088" y="5065704"/>
              <a:ext cx="1618560" cy="9360"/>
            </p14:xfrm>
          </p:contentPart>
        </mc:Choice>
        <mc:Fallback xmlns="">
          <p:pic>
            <p:nvPicPr>
              <p:cNvPr id="16" name="Freihand 15">
                <a:extLst>
                  <a:ext uri="{FF2B5EF4-FFF2-40B4-BE49-F238E27FC236}">
                    <a16:creationId xmlns:a16="http://schemas.microsoft.com/office/drawing/2014/main" id="{425E4C08-7C20-4CA8-7422-D1A87958AF4A}"/>
                  </a:ext>
                </a:extLst>
              </p:cNvPr>
              <p:cNvPicPr/>
              <p:nvPr/>
            </p:nvPicPr>
            <p:blipFill>
              <a:blip r:embed="rId12"/>
              <a:stretch>
                <a:fillRect/>
              </a:stretch>
            </p:blipFill>
            <p:spPr>
              <a:xfrm>
                <a:off x="2360088" y="4957704"/>
                <a:ext cx="1726200" cy="225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7" name="Freihand 16">
                <a:extLst>
                  <a:ext uri="{FF2B5EF4-FFF2-40B4-BE49-F238E27FC236}">
                    <a16:creationId xmlns:a16="http://schemas.microsoft.com/office/drawing/2014/main" id="{C83F86A1-3574-2F36-7D6A-FFBC8C290EC1}"/>
                  </a:ext>
                </a:extLst>
              </p14:cNvPr>
              <p14:cNvContentPartPr/>
              <p14:nvPr/>
            </p14:nvContentPartPr>
            <p14:xfrm>
              <a:off x="5998248" y="5338944"/>
              <a:ext cx="2320200" cy="10440"/>
            </p14:xfrm>
          </p:contentPart>
        </mc:Choice>
        <mc:Fallback xmlns="">
          <p:pic>
            <p:nvPicPr>
              <p:cNvPr id="17" name="Freihand 16">
                <a:extLst>
                  <a:ext uri="{FF2B5EF4-FFF2-40B4-BE49-F238E27FC236}">
                    <a16:creationId xmlns:a16="http://schemas.microsoft.com/office/drawing/2014/main" id="{C83F86A1-3574-2F36-7D6A-FFBC8C290EC1}"/>
                  </a:ext>
                </a:extLst>
              </p:cNvPr>
              <p:cNvPicPr/>
              <p:nvPr/>
            </p:nvPicPr>
            <p:blipFill>
              <a:blip r:embed="rId14"/>
              <a:stretch>
                <a:fillRect/>
              </a:stretch>
            </p:blipFill>
            <p:spPr>
              <a:xfrm>
                <a:off x="5944256" y="5230944"/>
                <a:ext cx="2427823" cy="2260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8" name="Freihand 17">
                <a:extLst>
                  <a:ext uri="{FF2B5EF4-FFF2-40B4-BE49-F238E27FC236}">
                    <a16:creationId xmlns:a16="http://schemas.microsoft.com/office/drawing/2014/main" id="{45FF0942-91E4-D790-D66C-AC848D0DB962}"/>
                  </a:ext>
                </a:extLst>
              </p14:cNvPr>
              <p14:cNvContentPartPr/>
              <p14:nvPr/>
            </p14:nvContentPartPr>
            <p14:xfrm>
              <a:off x="2450448" y="5586624"/>
              <a:ext cx="2340000" cy="65880"/>
            </p14:xfrm>
          </p:contentPart>
        </mc:Choice>
        <mc:Fallback xmlns="">
          <p:pic>
            <p:nvPicPr>
              <p:cNvPr id="18" name="Freihand 17">
                <a:extLst>
                  <a:ext uri="{FF2B5EF4-FFF2-40B4-BE49-F238E27FC236}">
                    <a16:creationId xmlns:a16="http://schemas.microsoft.com/office/drawing/2014/main" id="{45FF0942-91E4-D790-D66C-AC848D0DB962}"/>
                  </a:ext>
                </a:extLst>
              </p:cNvPr>
              <p:cNvPicPr/>
              <p:nvPr/>
            </p:nvPicPr>
            <p:blipFill>
              <a:blip r:embed="rId16"/>
              <a:stretch>
                <a:fillRect/>
              </a:stretch>
            </p:blipFill>
            <p:spPr>
              <a:xfrm>
                <a:off x="2396448" y="5478031"/>
                <a:ext cx="2447640" cy="282705"/>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1" name="Freihand 20">
                <a:extLst>
                  <a:ext uri="{FF2B5EF4-FFF2-40B4-BE49-F238E27FC236}">
                    <a16:creationId xmlns:a16="http://schemas.microsoft.com/office/drawing/2014/main" id="{E092EB23-56D1-FDBF-D0DD-40CD6E145ABE}"/>
                  </a:ext>
                </a:extLst>
              </p14:cNvPr>
              <p14:cNvContentPartPr/>
              <p14:nvPr/>
            </p14:nvContentPartPr>
            <p14:xfrm>
              <a:off x="5523048" y="5595984"/>
              <a:ext cx="3584520" cy="18720"/>
            </p14:xfrm>
          </p:contentPart>
        </mc:Choice>
        <mc:Fallback xmlns="">
          <p:pic>
            <p:nvPicPr>
              <p:cNvPr id="21" name="Freihand 20">
                <a:extLst>
                  <a:ext uri="{FF2B5EF4-FFF2-40B4-BE49-F238E27FC236}">
                    <a16:creationId xmlns:a16="http://schemas.microsoft.com/office/drawing/2014/main" id="{E092EB23-56D1-FDBF-D0DD-40CD6E145ABE}"/>
                  </a:ext>
                </a:extLst>
              </p:cNvPr>
              <p:cNvPicPr/>
              <p:nvPr/>
            </p:nvPicPr>
            <p:blipFill>
              <a:blip r:embed="rId18"/>
              <a:stretch>
                <a:fillRect/>
              </a:stretch>
            </p:blipFill>
            <p:spPr>
              <a:xfrm>
                <a:off x="5469048" y="5487984"/>
                <a:ext cx="3692160" cy="234360"/>
              </a:xfrm>
              <a:prstGeom prst="rect">
                <a:avLst/>
              </a:prstGeom>
            </p:spPr>
          </p:pic>
        </mc:Fallback>
      </mc:AlternateContent>
    </p:spTree>
    <p:extLst>
      <p:ext uri="{BB962C8B-B14F-4D97-AF65-F5344CB8AC3E}">
        <p14:creationId xmlns:p14="http://schemas.microsoft.com/office/powerpoint/2010/main" val="894974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7B9D03-78A9-72D4-DDF7-770DF0928C68}"/>
              </a:ext>
            </a:extLst>
          </p:cNvPr>
          <p:cNvSpPr>
            <a:spLocks noGrp="1"/>
          </p:cNvSpPr>
          <p:nvPr>
            <p:ph type="title"/>
          </p:nvPr>
        </p:nvSpPr>
        <p:spPr/>
        <p:txBody>
          <a:bodyPr/>
          <a:lstStyle/>
          <a:p>
            <a:r>
              <a:rPr lang="de-DE"/>
              <a:t>Ausreichende Umsetzung von EU-Recht?</a:t>
            </a:r>
          </a:p>
        </p:txBody>
      </p:sp>
      <p:sp>
        <p:nvSpPr>
          <p:cNvPr id="3" name="Inhaltsplatzhalter 2">
            <a:extLst>
              <a:ext uri="{FF2B5EF4-FFF2-40B4-BE49-F238E27FC236}">
                <a16:creationId xmlns:a16="http://schemas.microsoft.com/office/drawing/2014/main" id="{24C85651-888F-9F00-B804-E02229C2B018}"/>
              </a:ext>
            </a:extLst>
          </p:cNvPr>
          <p:cNvSpPr>
            <a:spLocks noGrp="1"/>
          </p:cNvSpPr>
          <p:nvPr>
            <p:ph idx="1"/>
          </p:nvPr>
        </p:nvSpPr>
        <p:spPr/>
        <p:txBody>
          <a:bodyPr/>
          <a:lstStyle/>
          <a:p>
            <a:r>
              <a:rPr lang="de-DE" b="1"/>
              <a:t>Art. 31 Abs. 3 UAbs. 1 EBM-RL:</a:t>
            </a:r>
            <a:r>
              <a:rPr lang="de-DE"/>
              <a:t> „eindeutige Informationen über die für neue Anschlüsse in ihren Betriebsgebieten verfügbare Kapazität, wobei diese Informationen eine hohe räumliche Granularität aufweisen […] und zur Möglichkeit flexibler Anschlüsse in Engpassgebieten“</a:t>
            </a:r>
          </a:p>
          <a:p>
            <a:r>
              <a:rPr lang="de-DE"/>
              <a:t>Nach der geplanten </a:t>
            </a:r>
            <a:r>
              <a:rPr lang="de-DE" b="1"/>
              <a:t>Umsetzung</a:t>
            </a:r>
            <a:r>
              <a:rPr lang="de-DE"/>
              <a:t> in § 17c Abs. 1 EnWG müssen jedoch nur verfügbare Kapazitäten „auf der Umspannebene von Höchstspannung zu Hochspannung sowie auf der Umspannebene von Hochspannung zu Mittelspannung“ veröffentlicht werden</a:t>
            </a:r>
          </a:p>
          <a:p>
            <a:pPr lvl="1"/>
            <a:r>
              <a:rPr lang="de-DE"/>
              <a:t>Hier bestehen zumindest Zweifel an einer ausreichenden Umsetzung ins nationale Recht</a:t>
            </a:r>
          </a:p>
          <a:p>
            <a:pPr lvl="1"/>
            <a:r>
              <a:rPr lang="de-DE"/>
              <a:t>Zumal Informationen zur Möglichkeit des Abschlusses von FCA nur im Rahmen von § 17c Abs. 2 EnWG thematisiert werden (dazu sogleich) </a:t>
            </a:r>
          </a:p>
        </p:txBody>
      </p:sp>
      <p:sp>
        <p:nvSpPr>
          <p:cNvPr id="4" name="Datumsplatzhalter 3">
            <a:extLst>
              <a:ext uri="{FF2B5EF4-FFF2-40B4-BE49-F238E27FC236}">
                <a16:creationId xmlns:a16="http://schemas.microsoft.com/office/drawing/2014/main" id="{0235CA67-4511-40A3-61E4-AC533FC3281A}"/>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281822D7-8DED-D4BE-3249-A69314CC7384}"/>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F4093455-E3D6-68AD-BE25-E8C1AA732A48}"/>
              </a:ext>
            </a:extLst>
          </p:cNvPr>
          <p:cNvSpPr>
            <a:spLocks noGrp="1"/>
          </p:cNvSpPr>
          <p:nvPr>
            <p:ph type="sldNum" sz="quarter" idx="12"/>
          </p:nvPr>
        </p:nvSpPr>
        <p:spPr/>
        <p:txBody>
          <a:bodyPr/>
          <a:lstStyle/>
          <a:p>
            <a:fld id="{BB5D5A41-9DD1-F24E-9E26-15668BB14167}" type="slidenum">
              <a:rPr lang="de-DE" smtClean="0"/>
              <a:t>14</a:t>
            </a:fld>
            <a:endParaRPr lang="de-DE"/>
          </a:p>
        </p:txBody>
      </p:sp>
      <p:sp>
        <p:nvSpPr>
          <p:cNvPr id="7" name="Textplatzhalter 6">
            <a:extLst>
              <a:ext uri="{FF2B5EF4-FFF2-40B4-BE49-F238E27FC236}">
                <a16:creationId xmlns:a16="http://schemas.microsoft.com/office/drawing/2014/main" id="{988897DD-2FC4-4ED3-37D4-C918F4F6EC90}"/>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1249112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D96255-961C-994C-0AD3-2212AE563AFB}"/>
              </a:ext>
            </a:extLst>
          </p:cNvPr>
          <p:cNvSpPr>
            <a:spLocks noGrp="1"/>
          </p:cNvSpPr>
          <p:nvPr>
            <p:ph type="title"/>
          </p:nvPr>
        </p:nvSpPr>
        <p:spPr/>
        <p:txBody>
          <a:bodyPr/>
          <a:lstStyle/>
          <a:p>
            <a:r>
              <a:rPr lang="de-DE"/>
              <a:t>Einführung einer unverbindlichen Netzanschlussauskunft nach § 17c Abs. 2 EnWG-E</a:t>
            </a:r>
          </a:p>
        </p:txBody>
      </p:sp>
      <p:pic>
        <p:nvPicPr>
          <p:cNvPr id="9" name="Inhaltsplatzhalter 8">
            <a:extLst>
              <a:ext uri="{FF2B5EF4-FFF2-40B4-BE49-F238E27FC236}">
                <a16:creationId xmlns:a16="http://schemas.microsoft.com/office/drawing/2014/main" id="{FE342A81-F783-8713-2C67-7BC46B42E068}"/>
              </a:ext>
            </a:extLst>
          </p:cNvPr>
          <p:cNvPicPr>
            <a:picLocks noGrp="1" noChangeAspect="1"/>
          </p:cNvPicPr>
          <p:nvPr>
            <p:ph idx="1"/>
          </p:nvPr>
        </p:nvPicPr>
        <p:blipFill>
          <a:blip r:embed="rId2"/>
          <a:stretch>
            <a:fillRect/>
          </a:stretch>
        </p:blipFill>
        <p:spPr>
          <a:xfrm>
            <a:off x="2981996" y="1936750"/>
            <a:ext cx="6228008" cy="4552950"/>
          </a:xfrm>
          <a:prstGeom prst="rect">
            <a:avLst/>
          </a:prstGeom>
        </p:spPr>
      </p:pic>
      <p:sp>
        <p:nvSpPr>
          <p:cNvPr id="4" name="Datumsplatzhalter 3">
            <a:extLst>
              <a:ext uri="{FF2B5EF4-FFF2-40B4-BE49-F238E27FC236}">
                <a16:creationId xmlns:a16="http://schemas.microsoft.com/office/drawing/2014/main" id="{9D5EA645-CA95-7A1F-0E2E-DEC9F89EC787}"/>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AD7397D5-A893-B2EE-C815-C631864766F2}"/>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B4462A79-FA58-EB1C-E888-7035DF387DD4}"/>
              </a:ext>
            </a:extLst>
          </p:cNvPr>
          <p:cNvSpPr>
            <a:spLocks noGrp="1"/>
          </p:cNvSpPr>
          <p:nvPr>
            <p:ph type="sldNum" sz="quarter" idx="12"/>
          </p:nvPr>
        </p:nvSpPr>
        <p:spPr/>
        <p:txBody>
          <a:bodyPr/>
          <a:lstStyle/>
          <a:p>
            <a:fld id="{BB5D5A41-9DD1-F24E-9E26-15668BB14167}" type="slidenum">
              <a:rPr lang="de-DE" smtClean="0"/>
              <a:t>15</a:t>
            </a:fld>
            <a:endParaRPr lang="de-DE"/>
          </a:p>
        </p:txBody>
      </p:sp>
      <p:sp>
        <p:nvSpPr>
          <p:cNvPr id="7" name="Textplatzhalter 6">
            <a:extLst>
              <a:ext uri="{FF2B5EF4-FFF2-40B4-BE49-F238E27FC236}">
                <a16:creationId xmlns:a16="http://schemas.microsoft.com/office/drawing/2014/main" id="{C470B5EF-AF9C-23F0-4EDF-168DF4487805}"/>
              </a:ext>
            </a:extLst>
          </p:cNvPr>
          <p:cNvSpPr>
            <a:spLocks noGrp="1"/>
          </p:cNvSpPr>
          <p:nvPr>
            <p:ph type="body" sz="quarter" idx="13"/>
          </p:nvPr>
        </p:nvSpPr>
        <p:spPr/>
        <p:txBody>
          <a:bodyPr/>
          <a:lstStyle/>
          <a:p>
            <a:endParaRPr lang="de-DE"/>
          </a:p>
        </p:txBody>
      </p:sp>
      <mc:AlternateContent xmlns:mc="http://schemas.openxmlformats.org/markup-compatibility/2006" xmlns:p14="http://schemas.microsoft.com/office/powerpoint/2010/main">
        <mc:Choice Requires="p14">
          <p:contentPart p14:bwMode="auto" r:id="rId3">
            <p14:nvContentPartPr>
              <p14:cNvPr id="3" name="Freihand 2">
                <a:extLst>
                  <a:ext uri="{FF2B5EF4-FFF2-40B4-BE49-F238E27FC236}">
                    <a16:creationId xmlns:a16="http://schemas.microsoft.com/office/drawing/2014/main" id="{C505B59C-1E5E-D3CF-B7F5-0F3FE99979B1}"/>
                  </a:ext>
                </a:extLst>
              </p14:cNvPr>
              <p14:cNvContentPartPr/>
              <p14:nvPr/>
            </p14:nvContentPartPr>
            <p14:xfrm>
              <a:off x="4672368" y="2429784"/>
              <a:ext cx="4370040" cy="39600"/>
            </p14:xfrm>
          </p:contentPart>
        </mc:Choice>
        <mc:Fallback xmlns="">
          <p:pic>
            <p:nvPicPr>
              <p:cNvPr id="3" name="Freihand 2">
                <a:extLst>
                  <a:ext uri="{FF2B5EF4-FFF2-40B4-BE49-F238E27FC236}">
                    <a16:creationId xmlns:a16="http://schemas.microsoft.com/office/drawing/2014/main" id="{C505B59C-1E5E-D3CF-B7F5-0F3FE99979B1}"/>
                  </a:ext>
                </a:extLst>
              </p:cNvPr>
              <p:cNvPicPr/>
              <p:nvPr/>
            </p:nvPicPr>
            <p:blipFill>
              <a:blip r:embed="rId4"/>
              <a:stretch>
                <a:fillRect/>
              </a:stretch>
            </p:blipFill>
            <p:spPr>
              <a:xfrm>
                <a:off x="4618368" y="2320793"/>
                <a:ext cx="4477680" cy="257218"/>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Freihand 9">
                <a:extLst>
                  <a:ext uri="{FF2B5EF4-FFF2-40B4-BE49-F238E27FC236}">
                    <a16:creationId xmlns:a16="http://schemas.microsoft.com/office/drawing/2014/main" id="{D86B7210-6F50-C645-B3AD-902EE7F414DD}"/>
                  </a:ext>
                </a:extLst>
              </p14:cNvPr>
              <p14:cNvContentPartPr/>
              <p14:nvPr/>
            </p14:nvContentPartPr>
            <p14:xfrm>
              <a:off x="3346848" y="2596464"/>
              <a:ext cx="3959280" cy="46440"/>
            </p14:xfrm>
          </p:contentPart>
        </mc:Choice>
        <mc:Fallback xmlns="">
          <p:pic>
            <p:nvPicPr>
              <p:cNvPr id="10" name="Freihand 9">
                <a:extLst>
                  <a:ext uri="{FF2B5EF4-FFF2-40B4-BE49-F238E27FC236}">
                    <a16:creationId xmlns:a16="http://schemas.microsoft.com/office/drawing/2014/main" id="{D86B7210-6F50-C645-B3AD-902EE7F414DD}"/>
                  </a:ext>
                </a:extLst>
              </p:cNvPr>
              <p:cNvPicPr/>
              <p:nvPr/>
            </p:nvPicPr>
            <p:blipFill>
              <a:blip r:embed="rId6"/>
              <a:stretch>
                <a:fillRect/>
              </a:stretch>
            </p:blipFill>
            <p:spPr>
              <a:xfrm>
                <a:off x="3292848" y="2488464"/>
                <a:ext cx="4066920" cy="2620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2" name="Freihand 11">
                <a:extLst>
                  <a:ext uri="{FF2B5EF4-FFF2-40B4-BE49-F238E27FC236}">
                    <a16:creationId xmlns:a16="http://schemas.microsoft.com/office/drawing/2014/main" id="{6CFFA06B-148E-3096-3704-A7F10C04ECEF}"/>
                  </a:ext>
                </a:extLst>
              </p14:cNvPr>
              <p14:cNvContentPartPr/>
              <p14:nvPr/>
            </p14:nvContentPartPr>
            <p14:xfrm>
              <a:off x="7141248" y="2020824"/>
              <a:ext cx="1481760" cy="27720"/>
            </p14:xfrm>
          </p:contentPart>
        </mc:Choice>
        <mc:Fallback xmlns="">
          <p:pic>
            <p:nvPicPr>
              <p:cNvPr id="12" name="Freihand 11">
                <a:extLst>
                  <a:ext uri="{FF2B5EF4-FFF2-40B4-BE49-F238E27FC236}">
                    <a16:creationId xmlns:a16="http://schemas.microsoft.com/office/drawing/2014/main" id="{6CFFA06B-148E-3096-3704-A7F10C04ECEF}"/>
                  </a:ext>
                </a:extLst>
              </p:cNvPr>
              <p:cNvPicPr/>
              <p:nvPr/>
            </p:nvPicPr>
            <p:blipFill>
              <a:blip r:embed="rId8"/>
              <a:stretch>
                <a:fillRect/>
              </a:stretch>
            </p:blipFill>
            <p:spPr>
              <a:xfrm>
                <a:off x="7087248" y="1912824"/>
                <a:ext cx="1589400" cy="243360"/>
              </a:xfrm>
              <a:prstGeom prst="rect">
                <a:avLst/>
              </a:prstGeom>
            </p:spPr>
          </p:pic>
        </mc:Fallback>
      </mc:AlternateContent>
    </p:spTree>
    <p:extLst>
      <p:ext uri="{BB962C8B-B14F-4D97-AF65-F5344CB8AC3E}">
        <p14:creationId xmlns:p14="http://schemas.microsoft.com/office/powerpoint/2010/main" val="2097502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B7CD02-FAE3-89FA-AFEC-57D4634E0865}"/>
              </a:ext>
            </a:extLst>
          </p:cNvPr>
          <p:cNvSpPr>
            <a:spLocks noGrp="1"/>
          </p:cNvSpPr>
          <p:nvPr>
            <p:ph type="title"/>
          </p:nvPr>
        </p:nvSpPr>
        <p:spPr/>
        <p:txBody>
          <a:bodyPr/>
          <a:lstStyle/>
          <a:p>
            <a:r>
              <a:rPr lang="de-DE"/>
              <a:t>Netzanschlussauskunft im Detail I</a:t>
            </a:r>
          </a:p>
        </p:txBody>
      </p:sp>
      <p:sp>
        <p:nvSpPr>
          <p:cNvPr id="3" name="Inhaltsplatzhalter 2">
            <a:extLst>
              <a:ext uri="{FF2B5EF4-FFF2-40B4-BE49-F238E27FC236}">
                <a16:creationId xmlns:a16="http://schemas.microsoft.com/office/drawing/2014/main" id="{253082DE-0AC3-B68C-7601-09268F0808AA}"/>
              </a:ext>
            </a:extLst>
          </p:cNvPr>
          <p:cNvSpPr>
            <a:spLocks noGrp="1"/>
          </p:cNvSpPr>
          <p:nvPr>
            <p:ph idx="1"/>
          </p:nvPr>
        </p:nvSpPr>
        <p:spPr/>
        <p:txBody>
          <a:bodyPr/>
          <a:lstStyle/>
          <a:p>
            <a:r>
              <a:rPr lang="de-DE"/>
              <a:t>VNB müssen ab dem </a:t>
            </a:r>
            <a:r>
              <a:rPr lang="de-DE" b="1"/>
              <a:t>1. Januar 2028 </a:t>
            </a:r>
            <a:r>
              <a:rPr lang="de-DE"/>
              <a:t>jedermann die </a:t>
            </a:r>
            <a:r>
              <a:rPr lang="de-DE" b="1"/>
              <a:t>Einholung einer unverbindlichen Netzanschlussauskunft</a:t>
            </a:r>
            <a:r>
              <a:rPr lang="de-DE"/>
              <a:t> ermöglichen</a:t>
            </a:r>
          </a:p>
          <a:p>
            <a:pPr lvl="1"/>
            <a:r>
              <a:rPr lang="de-DE"/>
              <a:t>Erzeuger, Speicher und Verbraucher sind gleichermaßen umfasst</a:t>
            </a:r>
          </a:p>
          <a:p>
            <a:r>
              <a:rPr lang="de-DE"/>
              <a:t>Hierzu muss ein elektronisches Verfahren bereitgestellt werden, das über die jeweilige Internetseite des VNB erreichbar ist</a:t>
            </a:r>
          </a:p>
          <a:p>
            <a:r>
              <a:rPr lang="de-DE"/>
              <a:t>Einschränkungen:</a:t>
            </a:r>
          </a:p>
          <a:p>
            <a:pPr lvl="1"/>
            <a:r>
              <a:rPr lang="de-DE"/>
              <a:t>Betrifft nur Netzanschlüsse mit einer Nennleistung von </a:t>
            </a:r>
            <a:r>
              <a:rPr lang="de-DE" b="1"/>
              <a:t>mindestens 135 kW</a:t>
            </a:r>
          </a:p>
          <a:p>
            <a:pPr lvl="1"/>
            <a:r>
              <a:rPr lang="de-DE"/>
              <a:t>Betrifft nur Netzanschlüsse in der </a:t>
            </a:r>
            <a:r>
              <a:rPr lang="de-DE" b="1"/>
              <a:t>Mittelspannungsebene, einschließlich </a:t>
            </a:r>
            <a:r>
              <a:rPr lang="de-DE"/>
              <a:t>der Umspannebene von Hochspannung zu Mittelspannung und der Umspannebene von Mittelspannung zu Niederspannung; Argument in Begründung (S. 50): hier bestehe der größte Handlungsbedarf</a:t>
            </a:r>
          </a:p>
        </p:txBody>
      </p:sp>
      <p:sp>
        <p:nvSpPr>
          <p:cNvPr id="4" name="Datumsplatzhalter 3">
            <a:extLst>
              <a:ext uri="{FF2B5EF4-FFF2-40B4-BE49-F238E27FC236}">
                <a16:creationId xmlns:a16="http://schemas.microsoft.com/office/drawing/2014/main" id="{45695731-8CF9-C614-F008-63CDFAC4DC3F}"/>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1C7140B2-15D3-0394-692F-F4F19BB61C94}"/>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0807CFA7-0C8A-49D2-1174-A0F1EF47748E}"/>
              </a:ext>
            </a:extLst>
          </p:cNvPr>
          <p:cNvSpPr>
            <a:spLocks noGrp="1"/>
          </p:cNvSpPr>
          <p:nvPr>
            <p:ph type="sldNum" sz="quarter" idx="12"/>
          </p:nvPr>
        </p:nvSpPr>
        <p:spPr/>
        <p:txBody>
          <a:bodyPr/>
          <a:lstStyle/>
          <a:p>
            <a:fld id="{BB5D5A41-9DD1-F24E-9E26-15668BB14167}" type="slidenum">
              <a:rPr lang="de-DE" smtClean="0"/>
              <a:t>16</a:t>
            </a:fld>
            <a:endParaRPr lang="de-DE"/>
          </a:p>
        </p:txBody>
      </p:sp>
      <p:sp>
        <p:nvSpPr>
          <p:cNvPr id="7" name="Textplatzhalter 6">
            <a:extLst>
              <a:ext uri="{FF2B5EF4-FFF2-40B4-BE49-F238E27FC236}">
                <a16:creationId xmlns:a16="http://schemas.microsoft.com/office/drawing/2014/main" id="{1BA63462-12EB-1D68-334A-68778D88CBE9}"/>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3070579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B834E6-D1D6-2F0E-B33C-D13DAD60E374}"/>
              </a:ext>
            </a:extLst>
          </p:cNvPr>
          <p:cNvSpPr>
            <a:spLocks noGrp="1"/>
          </p:cNvSpPr>
          <p:nvPr>
            <p:ph type="title"/>
          </p:nvPr>
        </p:nvSpPr>
        <p:spPr/>
        <p:txBody>
          <a:bodyPr/>
          <a:lstStyle/>
          <a:p>
            <a:r>
              <a:rPr lang="de-DE"/>
              <a:t>Netzanschlussauskunft im Detail II</a:t>
            </a:r>
          </a:p>
        </p:txBody>
      </p:sp>
      <p:sp>
        <p:nvSpPr>
          <p:cNvPr id="3" name="Inhaltsplatzhalter 2">
            <a:extLst>
              <a:ext uri="{FF2B5EF4-FFF2-40B4-BE49-F238E27FC236}">
                <a16:creationId xmlns:a16="http://schemas.microsoft.com/office/drawing/2014/main" id="{6210A7CF-57D3-0B9B-C4C3-310A64E107BB}"/>
              </a:ext>
            </a:extLst>
          </p:cNvPr>
          <p:cNvSpPr>
            <a:spLocks noGrp="1"/>
          </p:cNvSpPr>
          <p:nvPr>
            <p:ph idx="1"/>
          </p:nvPr>
        </p:nvSpPr>
        <p:spPr/>
        <p:txBody>
          <a:bodyPr/>
          <a:lstStyle/>
          <a:p>
            <a:r>
              <a:rPr lang="de-DE"/>
              <a:t>Inhalt der Netzanschlussauskunft:</a:t>
            </a:r>
          </a:p>
          <a:p>
            <a:pPr lvl="1"/>
            <a:r>
              <a:rPr lang="de-DE"/>
              <a:t>Auskunft über den „in der Luftlinie am </a:t>
            </a:r>
            <a:r>
              <a:rPr lang="de-DE" b="1"/>
              <a:t>kürzesten entfernt liegenden </a:t>
            </a:r>
            <a:r>
              <a:rPr lang="de-DE"/>
              <a:t>Netzverknüpfungspunkt, der auch im Hinblick auf die Spannungsebene geeignet ist“ (Nr. 1)</a:t>
            </a:r>
          </a:p>
          <a:p>
            <a:pPr lvl="1"/>
            <a:r>
              <a:rPr lang="de-DE"/>
              <a:t>Sowie über mindestens einen </a:t>
            </a:r>
            <a:r>
              <a:rPr lang="de-DE" b="1"/>
              <a:t>weiter entfernt liegenden </a:t>
            </a:r>
            <a:r>
              <a:rPr lang="de-DE"/>
              <a:t>geeigneten NVP mit ausreichender Anschlusskapazität (Nr. 2)</a:t>
            </a:r>
          </a:p>
          <a:p>
            <a:r>
              <a:rPr lang="de-DE"/>
              <a:t>Was fällt auf?</a:t>
            </a:r>
          </a:p>
          <a:p>
            <a:pPr lvl="1"/>
            <a:r>
              <a:rPr lang="de-DE"/>
              <a:t>Bei Nr. 1 Anlehnung an die Formulierung des vorrangigen Anschlussrechts aus § 8 Abs. 1 S. 1 Hs. 1 Alt. 1 EEG 2023 für EE-Anlagen</a:t>
            </a:r>
          </a:p>
          <a:p>
            <a:pPr lvl="1"/>
            <a:r>
              <a:rPr lang="de-DE"/>
              <a:t>Bei Nr. 2 aber gerade keine Anlehnung an den „technisch und wirtschaftlich günstigeren Verknüpfungspunkt“ aus § 8 Abs. 1 S. 1 Hs. 1 Alt. 2 EEG 2023 </a:t>
            </a:r>
          </a:p>
        </p:txBody>
      </p:sp>
      <p:sp>
        <p:nvSpPr>
          <p:cNvPr id="4" name="Datumsplatzhalter 3">
            <a:extLst>
              <a:ext uri="{FF2B5EF4-FFF2-40B4-BE49-F238E27FC236}">
                <a16:creationId xmlns:a16="http://schemas.microsoft.com/office/drawing/2014/main" id="{505946A7-3253-A309-041E-58915EF047D3}"/>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5AD4FC94-5DD0-3780-5FD2-75EFE67D80BC}"/>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0C79F7CD-5FEC-5E10-2283-F4F2EE85AAC1}"/>
              </a:ext>
            </a:extLst>
          </p:cNvPr>
          <p:cNvSpPr>
            <a:spLocks noGrp="1"/>
          </p:cNvSpPr>
          <p:nvPr>
            <p:ph type="sldNum" sz="quarter" idx="12"/>
          </p:nvPr>
        </p:nvSpPr>
        <p:spPr/>
        <p:txBody>
          <a:bodyPr/>
          <a:lstStyle/>
          <a:p>
            <a:fld id="{BB5D5A41-9DD1-F24E-9E26-15668BB14167}" type="slidenum">
              <a:rPr lang="de-DE" smtClean="0"/>
              <a:t>17</a:t>
            </a:fld>
            <a:endParaRPr lang="de-DE"/>
          </a:p>
        </p:txBody>
      </p:sp>
      <p:sp>
        <p:nvSpPr>
          <p:cNvPr id="7" name="Textplatzhalter 6">
            <a:extLst>
              <a:ext uri="{FF2B5EF4-FFF2-40B4-BE49-F238E27FC236}">
                <a16:creationId xmlns:a16="http://schemas.microsoft.com/office/drawing/2014/main" id="{12FA628B-6A8C-A6D2-72D9-DD9EAA192555}"/>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2763225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2A6660-E244-BEB5-62A1-BB3D8524427C}"/>
              </a:ext>
            </a:extLst>
          </p:cNvPr>
          <p:cNvSpPr>
            <a:spLocks noGrp="1"/>
          </p:cNvSpPr>
          <p:nvPr>
            <p:ph type="title"/>
          </p:nvPr>
        </p:nvSpPr>
        <p:spPr/>
        <p:txBody>
          <a:bodyPr/>
          <a:lstStyle/>
          <a:p>
            <a:r>
              <a:rPr lang="de-DE"/>
              <a:t>Netzanschlussauskunft im Detail III</a:t>
            </a:r>
          </a:p>
        </p:txBody>
      </p:sp>
      <p:sp>
        <p:nvSpPr>
          <p:cNvPr id="3" name="Inhaltsplatzhalter 2">
            <a:extLst>
              <a:ext uri="{FF2B5EF4-FFF2-40B4-BE49-F238E27FC236}">
                <a16:creationId xmlns:a16="http://schemas.microsoft.com/office/drawing/2014/main" id="{415FFEEC-0262-E42E-547B-9AD1EF1D4FAD}"/>
              </a:ext>
            </a:extLst>
          </p:cNvPr>
          <p:cNvSpPr>
            <a:spLocks noGrp="1"/>
          </p:cNvSpPr>
          <p:nvPr>
            <p:ph idx="1"/>
          </p:nvPr>
        </p:nvSpPr>
        <p:spPr/>
        <p:txBody>
          <a:bodyPr/>
          <a:lstStyle/>
          <a:p>
            <a:r>
              <a:rPr lang="de-DE"/>
              <a:t>Weitere Inhalte der Netzanschlussauskunft:</a:t>
            </a:r>
          </a:p>
          <a:p>
            <a:pPr lvl="1"/>
            <a:r>
              <a:rPr lang="de-DE"/>
              <a:t>Wenn der kürzest entfernte NVP (Nr. 1) keine ausreichende Kapazität aufweist: Aussage dazu erforderlich, ob für den VNB ein </a:t>
            </a:r>
            <a:r>
              <a:rPr lang="de-DE" b="1"/>
              <a:t>FCA in Betracht </a:t>
            </a:r>
            <a:r>
              <a:rPr lang="de-DE"/>
              <a:t>kommt</a:t>
            </a:r>
          </a:p>
          <a:p>
            <a:pPr lvl="1"/>
            <a:r>
              <a:rPr lang="de-DE"/>
              <a:t>Wenn der kürzest entfernte NVP (Nr. 1) in einem kapazitätslimitierten Gebiet (§ 14 Abs. 1d EnWG-E, Redispatch-Vorbehalt!) oder in einem Einspeisenetz (§ 3 Nr. 18 EEG-E) liegt: Hinweis darauf erforderlich</a:t>
            </a:r>
          </a:p>
          <a:p>
            <a:r>
              <a:rPr lang="de-DE"/>
              <a:t>Die der Netzanschlussauskunft zugrunde liegenden Daten sind mindestens monatlich zu aktualisieren; die allgemeinen Berechnungsinformationen müssen – auch insoweit – über die Internetseite bereitgestellt werden</a:t>
            </a:r>
          </a:p>
          <a:p>
            <a:r>
              <a:rPr lang="de-DE"/>
              <a:t>Auf die tatsächliche Verfügbarkeit der veröffentlichten Kapazitäten besteht – auch insoweit – </a:t>
            </a:r>
            <a:r>
              <a:rPr lang="de-DE" b="1"/>
              <a:t>kein Rechtsanspruch </a:t>
            </a:r>
            <a:r>
              <a:rPr lang="de-DE"/>
              <a:t>(vgl. § 17c Abs. 2 S. 6 EnWG-E)</a:t>
            </a:r>
          </a:p>
          <a:p>
            <a:endParaRPr lang="de-DE"/>
          </a:p>
          <a:p>
            <a:endParaRPr lang="de-DE"/>
          </a:p>
          <a:p>
            <a:pPr lvl="1"/>
            <a:endParaRPr lang="de-DE"/>
          </a:p>
        </p:txBody>
      </p:sp>
      <p:sp>
        <p:nvSpPr>
          <p:cNvPr id="4" name="Datumsplatzhalter 3">
            <a:extLst>
              <a:ext uri="{FF2B5EF4-FFF2-40B4-BE49-F238E27FC236}">
                <a16:creationId xmlns:a16="http://schemas.microsoft.com/office/drawing/2014/main" id="{4EB7E0EE-C7AE-BE4C-CCF9-463C11FFD9BD}"/>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D4D4E989-A4E9-D0BB-D8B8-6BF35602B2C7}"/>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8564A081-50C9-C7DF-6D60-B37C77196501}"/>
              </a:ext>
            </a:extLst>
          </p:cNvPr>
          <p:cNvSpPr>
            <a:spLocks noGrp="1"/>
          </p:cNvSpPr>
          <p:nvPr>
            <p:ph type="sldNum" sz="quarter" idx="12"/>
          </p:nvPr>
        </p:nvSpPr>
        <p:spPr/>
        <p:txBody>
          <a:bodyPr/>
          <a:lstStyle/>
          <a:p>
            <a:fld id="{BB5D5A41-9DD1-F24E-9E26-15668BB14167}" type="slidenum">
              <a:rPr lang="de-DE" smtClean="0"/>
              <a:t>18</a:t>
            </a:fld>
            <a:endParaRPr lang="de-DE"/>
          </a:p>
        </p:txBody>
      </p:sp>
      <p:sp>
        <p:nvSpPr>
          <p:cNvPr id="7" name="Textplatzhalter 6">
            <a:extLst>
              <a:ext uri="{FF2B5EF4-FFF2-40B4-BE49-F238E27FC236}">
                <a16:creationId xmlns:a16="http://schemas.microsoft.com/office/drawing/2014/main" id="{C6314D31-D015-7B9B-670C-BB71DDEB3003}"/>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24136777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3E1187-8E94-A840-5C75-48A1CB3C063F}"/>
              </a:ext>
            </a:extLst>
          </p:cNvPr>
          <p:cNvSpPr>
            <a:spLocks noGrp="1"/>
          </p:cNvSpPr>
          <p:nvPr>
            <p:ph type="title"/>
          </p:nvPr>
        </p:nvSpPr>
        <p:spPr/>
        <p:txBody>
          <a:bodyPr/>
          <a:lstStyle/>
          <a:p>
            <a:r>
              <a:rPr lang="de-DE"/>
              <a:t>Hintergrund der Regelung zur Netzanschlussauskunft</a:t>
            </a:r>
          </a:p>
        </p:txBody>
      </p:sp>
      <p:sp>
        <p:nvSpPr>
          <p:cNvPr id="3" name="Inhaltsplatzhalter 2">
            <a:extLst>
              <a:ext uri="{FF2B5EF4-FFF2-40B4-BE49-F238E27FC236}">
                <a16:creationId xmlns:a16="http://schemas.microsoft.com/office/drawing/2014/main" id="{03C3F8FD-1127-4BF0-55ED-FD920D332E00}"/>
              </a:ext>
            </a:extLst>
          </p:cNvPr>
          <p:cNvSpPr>
            <a:spLocks noGrp="1"/>
          </p:cNvSpPr>
          <p:nvPr>
            <p:ph idx="1"/>
          </p:nvPr>
        </p:nvSpPr>
        <p:spPr/>
        <p:txBody>
          <a:bodyPr/>
          <a:lstStyle/>
          <a:p>
            <a:r>
              <a:rPr lang="de-DE"/>
              <a:t>Netzanschlussauskunft als solche ist nicht EU-rechtlich vorgegeben</a:t>
            </a:r>
          </a:p>
          <a:p>
            <a:r>
              <a:rPr lang="de-DE"/>
              <a:t>Begründung (S. 50) verweist auf die Praxis von Mehrfachanfragen und Reservierungen im Zuge der Ermittlung möglicher NVP, was zu einer unnötigen Bindung personeller Kapazitäten führe</a:t>
            </a:r>
          </a:p>
          <a:p>
            <a:pPr lvl="1"/>
            <a:r>
              <a:rPr lang="de-DE"/>
              <a:t>„Die Antwort auf diese Herausforderungen ist eine unverbindliche Auskunftsmöglichkeit im Elektrizitätsverteilernetz, die dem eigentlichen Netzanschlussbegehren vorausgeht und die Transparenz beim Netzanschluss deutlich erhöht. […] Auf dieser Grundlage kann anschließend das passende Netzanschlussbegehren beim Netzbetreiber gestellt werden.“</a:t>
            </a:r>
          </a:p>
        </p:txBody>
      </p:sp>
      <p:sp>
        <p:nvSpPr>
          <p:cNvPr id="4" name="Datumsplatzhalter 3">
            <a:extLst>
              <a:ext uri="{FF2B5EF4-FFF2-40B4-BE49-F238E27FC236}">
                <a16:creationId xmlns:a16="http://schemas.microsoft.com/office/drawing/2014/main" id="{10FAB5D4-51A8-4424-BFA2-C0848C6F7CBC}"/>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B3D6C90B-C59E-18BB-6754-F558E7EC2DE8}"/>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09B7F0FA-36CA-72B8-506D-592BD65C7661}"/>
              </a:ext>
            </a:extLst>
          </p:cNvPr>
          <p:cNvSpPr>
            <a:spLocks noGrp="1"/>
          </p:cNvSpPr>
          <p:nvPr>
            <p:ph type="sldNum" sz="quarter" idx="12"/>
          </p:nvPr>
        </p:nvSpPr>
        <p:spPr/>
        <p:txBody>
          <a:bodyPr/>
          <a:lstStyle/>
          <a:p>
            <a:fld id="{BB5D5A41-9DD1-F24E-9E26-15668BB14167}" type="slidenum">
              <a:rPr lang="de-DE" smtClean="0"/>
              <a:t>19</a:t>
            </a:fld>
            <a:endParaRPr lang="de-DE"/>
          </a:p>
        </p:txBody>
      </p:sp>
      <p:sp>
        <p:nvSpPr>
          <p:cNvPr id="7" name="Textplatzhalter 6">
            <a:extLst>
              <a:ext uri="{FF2B5EF4-FFF2-40B4-BE49-F238E27FC236}">
                <a16:creationId xmlns:a16="http://schemas.microsoft.com/office/drawing/2014/main" id="{9138774B-7631-B107-AA55-8ACC974F2AD8}"/>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4026429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C98149-3A38-394B-9E60-40F056557663}"/>
              </a:ext>
            </a:extLst>
          </p:cNvPr>
          <p:cNvSpPr>
            <a:spLocks noGrp="1"/>
          </p:cNvSpPr>
          <p:nvPr>
            <p:ph type="ctrTitle"/>
          </p:nvPr>
        </p:nvSpPr>
        <p:spPr/>
        <p:txBody>
          <a:bodyPr/>
          <a:lstStyle/>
          <a:p>
            <a:r>
              <a:rPr lang="de-DE"/>
              <a:t>Transparenz, Digitalisierung und Co.</a:t>
            </a:r>
          </a:p>
        </p:txBody>
      </p:sp>
      <p:sp>
        <p:nvSpPr>
          <p:cNvPr id="3" name="Untertitel 2">
            <a:extLst>
              <a:ext uri="{FF2B5EF4-FFF2-40B4-BE49-F238E27FC236}">
                <a16:creationId xmlns:a16="http://schemas.microsoft.com/office/drawing/2014/main" id="{5C63CDAB-3A99-EC46-B4C9-6E32584D9B8C}"/>
              </a:ext>
            </a:extLst>
          </p:cNvPr>
          <p:cNvSpPr>
            <a:spLocks noGrp="1"/>
          </p:cNvSpPr>
          <p:nvPr>
            <p:ph type="subTitle" idx="1"/>
          </p:nvPr>
        </p:nvSpPr>
        <p:spPr>
          <a:xfrm>
            <a:off x="1004046" y="4257299"/>
            <a:ext cx="9561347" cy="642960"/>
          </a:xfrm>
        </p:spPr>
        <p:txBody>
          <a:bodyPr/>
          <a:lstStyle/>
          <a:p>
            <a:r>
              <a:rPr lang="de-DE"/>
              <a:t>Begleitende Regeln zur Steuerung und Beschleunigung von Netzanschlüssen</a:t>
            </a:r>
          </a:p>
        </p:txBody>
      </p:sp>
      <p:sp>
        <p:nvSpPr>
          <p:cNvPr id="5" name="Textplatzhalter 4">
            <a:extLst>
              <a:ext uri="{FF2B5EF4-FFF2-40B4-BE49-F238E27FC236}">
                <a16:creationId xmlns:a16="http://schemas.microsoft.com/office/drawing/2014/main" id="{AF5DBB17-6FC8-934B-9E11-67E40967792E}"/>
              </a:ext>
            </a:extLst>
          </p:cNvPr>
          <p:cNvSpPr>
            <a:spLocks noGrp="1"/>
          </p:cNvSpPr>
          <p:nvPr>
            <p:ph type="body" sz="quarter" idx="10"/>
          </p:nvPr>
        </p:nvSpPr>
        <p:spPr>
          <a:xfrm>
            <a:off x="1019980" y="5580577"/>
            <a:ext cx="6417140" cy="288763"/>
          </a:xfrm>
        </p:spPr>
        <p:txBody>
          <a:bodyPr/>
          <a:lstStyle/>
          <a:p>
            <a:r>
              <a:rPr lang="de-DE"/>
              <a:t>Dr. Johannes Hilpert, Dr. Wieland Lehnert </a:t>
            </a:r>
          </a:p>
        </p:txBody>
      </p:sp>
      <p:sp>
        <p:nvSpPr>
          <p:cNvPr id="6" name="Textplatzhalter 5">
            <a:extLst>
              <a:ext uri="{FF2B5EF4-FFF2-40B4-BE49-F238E27FC236}">
                <a16:creationId xmlns:a16="http://schemas.microsoft.com/office/drawing/2014/main" id="{C90CF11B-48B1-484A-A673-92DADC1A6B2C}"/>
              </a:ext>
            </a:extLst>
          </p:cNvPr>
          <p:cNvSpPr>
            <a:spLocks noGrp="1"/>
          </p:cNvSpPr>
          <p:nvPr>
            <p:ph type="body" sz="quarter" idx="11"/>
          </p:nvPr>
        </p:nvSpPr>
        <p:spPr>
          <a:xfrm>
            <a:off x="1019979" y="5353806"/>
            <a:ext cx="9307881" cy="288763"/>
          </a:xfrm>
        </p:spPr>
        <p:txBody>
          <a:bodyPr/>
          <a:lstStyle/>
          <a:p>
            <a:r>
              <a:rPr lang="de-DE"/>
              <a:t>EEG 2027 &amp; Netzpaket: Das wöchentliche Reform-Update</a:t>
            </a:r>
          </a:p>
        </p:txBody>
      </p:sp>
      <p:sp>
        <p:nvSpPr>
          <p:cNvPr id="4" name="Textplatzhalter 4">
            <a:extLst>
              <a:ext uri="{FF2B5EF4-FFF2-40B4-BE49-F238E27FC236}">
                <a16:creationId xmlns:a16="http://schemas.microsoft.com/office/drawing/2014/main" id="{5859D997-C468-EA03-1A08-E67F3C23044E}"/>
              </a:ext>
            </a:extLst>
          </p:cNvPr>
          <p:cNvSpPr txBox="1">
            <a:spLocks/>
          </p:cNvSpPr>
          <p:nvPr/>
        </p:nvSpPr>
        <p:spPr>
          <a:xfrm>
            <a:off x="1019980" y="5809199"/>
            <a:ext cx="6417140" cy="288763"/>
          </a:xfrm>
          <a:prstGeom prst="rect">
            <a:avLst/>
          </a:prstGeom>
        </p:spPr>
        <p:txBody>
          <a:bodyPr vert="horz" lIns="91440" tIns="45720" rIns="91440" bIns="45720" rtlCol="0" anchor="ctr">
            <a:noAutofit/>
          </a:bodyPr>
          <a:lstStyle>
            <a:lvl1pPr marL="0" indent="0" algn="l" defTabSz="914400" rtl="0" eaLnBrk="1" latinLnBrk="0" hangingPunct="1">
              <a:lnSpc>
                <a:spcPct val="120000"/>
              </a:lnSpc>
              <a:spcBef>
                <a:spcPts val="1000"/>
              </a:spcBef>
              <a:buClr>
                <a:schemeClr val="tx2"/>
              </a:buClr>
              <a:buFontTx/>
              <a:buNone/>
              <a:defRPr sz="1200" kern="1200">
                <a:solidFill>
                  <a:schemeClr val="accent2"/>
                </a:solidFill>
                <a:latin typeface="Montserrat" pitchFamily="2" charset="77"/>
                <a:ea typeface="+mn-ea"/>
                <a:cs typeface="+mn-cs"/>
              </a:defRPr>
            </a:lvl1pPr>
            <a:lvl2pPr marL="457200" indent="0" algn="l" defTabSz="914400" rtl="0" eaLnBrk="1" latinLnBrk="0" hangingPunct="1">
              <a:lnSpc>
                <a:spcPct val="120000"/>
              </a:lnSpc>
              <a:spcBef>
                <a:spcPts val="500"/>
              </a:spcBef>
              <a:buClr>
                <a:srgbClr val="99D5EF"/>
              </a:buClr>
              <a:buFontTx/>
              <a:buNone/>
              <a:defRPr sz="1000" kern="1200">
                <a:solidFill>
                  <a:schemeClr val="accent2"/>
                </a:solidFill>
                <a:latin typeface="Montserrat" pitchFamily="2" charset="77"/>
                <a:ea typeface="+mn-ea"/>
                <a:cs typeface="+mn-cs"/>
              </a:defRPr>
            </a:lvl2pPr>
            <a:lvl3pPr marL="914400" indent="0" algn="l" defTabSz="914400" rtl="0" eaLnBrk="1" latinLnBrk="0" hangingPunct="1">
              <a:lnSpc>
                <a:spcPct val="120000"/>
              </a:lnSpc>
              <a:spcBef>
                <a:spcPts val="500"/>
              </a:spcBef>
              <a:buClr>
                <a:srgbClr val="99D5EF"/>
              </a:buClr>
              <a:buFontTx/>
              <a:buNone/>
              <a:defRPr sz="1000" kern="1200">
                <a:solidFill>
                  <a:schemeClr val="accent2"/>
                </a:solidFill>
                <a:latin typeface="Montserrat" pitchFamily="2" charset="77"/>
                <a:ea typeface="+mn-ea"/>
                <a:cs typeface="+mn-cs"/>
              </a:defRPr>
            </a:lvl3pPr>
            <a:lvl4pPr marL="1371600" indent="0" algn="l" defTabSz="914400" rtl="0" eaLnBrk="1" latinLnBrk="0" hangingPunct="1">
              <a:lnSpc>
                <a:spcPct val="120000"/>
              </a:lnSpc>
              <a:spcBef>
                <a:spcPts val="500"/>
              </a:spcBef>
              <a:buClr>
                <a:srgbClr val="99D5EF"/>
              </a:buClr>
              <a:buFontTx/>
              <a:buNone/>
              <a:defRPr sz="1000" kern="1200">
                <a:solidFill>
                  <a:schemeClr val="accent2"/>
                </a:solidFill>
                <a:latin typeface="Montserrat" pitchFamily="2" charset="77"/>
                <a:ea typeface="+mn-ea"/>
                <a:cs typeface="+mn-cs"/>
              </a:defRPr>
            </a:lvl4pPr>
            <a:lvl5pPr marL="2057400" indent="-228600" algn="l" defTabSz="914400" rtl="0" eaLnBrk="1" latinLnBrk="0" hangingPunct="1">
              <a:lnSpc>
                <a:spcPct val="120000"/>
              </a:lnSpc>
              <a:spcBef>
                <a:spcPts val="500"/>
              </a:spcBef>
              <a:buClr>
                <a:srgbClr val="99D5EF"/>
              </a:buClr>
              <a:buFont typeface="Systemschrift Normal"/>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17.06.2026</a:t>
            </a:r>
          </a:p>
        </p:txBody>
      </p:sp>
    </p:spTree>
    <p:extLst>
      <p:ext uri="{BB962C8B-B14F-4D97-AF65-F5344CB8AC3E}">
        <p14:creationId xmlns:p14="http://schemas.microsoft.com/office/powerpoint/2010/main" val="24907546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9D255D-8346-B62D-57C1-414D83B89ACB}"/>
              </a:ext>
            </a:extLst>
          </p:cNvPr>
          <p:cNvSpPr>
            <a:spLocks noGrp="1"/>
          </p:cNvSpPr>
          <p:nvPr>
            <p:ph type="title"/>
          </p:nvPr>
        </p:nvSpPr>
        <p:spPr/>
        <p:txBody>
          <a:bodyPr/>
          <a:lstStyle/>
          <a:p>
            <a:r>
              <a:rPr lang="de-DE"/>
              <a:t>Kurz-Bewertung der neuen Transparenz-Regeln</a:t>
            </a:r>
          </a:p>
        </p:txBody>
      </p:sp>
      <p:sp>
        <p:nvSpPr>
          <p:cNvPr id="3" name="Inhaltsplatzhalter 2">
            <a:extLst>
              <a:ext uri="{FF2B5EF4-FFF2-40B4-BE49-F238E27FC236}">
                <a16:creationId xmlns:a16="http://schemas.microsoft.com/office/drawing/2014/main" id="{DB80A4EC-A298-BA9D-0EBE-28951AB0847C}"/>
              </a:ext>
            </a:extLst>
          </p:cNvPr>
          <p:cNvSpPr>
            <a:spLocks noGrp="1"/>
          </p:cNvSpPr>
          <p:nvPr>
            <p:ph idx="1"/>
          </p:nvPr>
        </p:nvSpPr>
        <p:spPr/>
        <p:txBody>
          <a:bodyPr vert="horz" lIns="91440" tIns="45720" rIns="91440" bIns="45720" rtlCol="0" anchor="t">
            <a:noAutofit/>
          </a:bodyPr>
          <a:lstStyle/>
          <a:p>
            <a:r>
              <a:rPr lang="de-DE"/>
              <a:t>Hinweis: die vorgestellten Regeln waren – teilweise wortgleich – schon mal im Entwurf zur EnWG-Novelle aus 11/2024 enthalten</a:t>
            </a:r>
          </a:p>
          <a:p>
            <a:r>
              <a:rPr lang="de-DE"/>
              <a:t>Ersichtlich machen von Kapazitäten und Knappheiten im Netz erscheint als „</a:t>
            </a:r>
            <a:r>
              <a:rPr lang="de-DE" err="1"/>
              <a:t>low</a:t>
            </a:r>
            <a:r>
              <a:rPr lang="de-DE"/>
              <a:t> </a:t>
            </a:r>
            <a:r>
              <a:rPr lang="de-DE" err="1"/>
              <a:t>hanging</a:t>
            </a:r>
            <a:r>
              <a:rPr lang="de-DE"/>
              <a:t> </a:t>
            </a:r>
            <a:r>
              <a:rPr lang="de-DE" err="1"/>
              <a:t>fruit</a:t>
            </a:r>
            <a:r>
              <a:rPr lang="de-DE"/>
              <a:t>“, die es zu ernten gilt</a:t>
            </a:r>
          </a:p>
          <a:p>
            <a:r>
              <a:rPr lang="de-DE"/>
              <a:t>Mehraufwand für NB, mindestens bei der Implementierung?</a:t>
            </a:r>
          </a:p>
          <a:p>
            <a:r>
              <a:rPr lang="de-DE"/>
              <a:t>Beschränkung auf bestimmte Netz-/Umspannebenen bzw. Mindest-Nennleistung sinnvoll und ausreichende Umsetzung der EU-rechtlichen Vorgaben?</a:t>
            </a:r>
          </a:p>
          <a:p>
            <a:r>
              <a:rPr lang="de-DE">
                <a:latin typeface="Montserrat"/>
              </a:rPr>
              <a:t>Welche Rolle spielen Sicherheitsaspekte mit Blick auf Netze als kritische Infrastrukturen? Standorte der Umspannwerke?</a:t>
            </a:r>
            <a:endParaRPr lang="de-DE"/>
          </a:p>
        </p:txBody>
      </p:sp>
      <p:sp>
        <p:nvSpPr>
          <p:cNvPr id="4" name="Datumsplatzhalter 3">
            <a:extLst>
              <a:ext uri="{FF2B5EF4-FFF2-40B4-BE49-F238E27FC236}">
                <a16:creationId xmlns:a16="http://schemas.microsoft.com/office/drawing/2014/main" id="{E0965330-AF7E-BFB6-BBDB-37079338192E}"/>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7594E7B8-C98C-4AE3-106B-E0B807A082CD}"/>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EA122DAF-CC7A-E27E-C0D6-62B5B2454486}"/>
              </a:ext>
            </a:extLst>
          </p:cNvPr>
          <p:cNvSpPr>
            <a:spLocks noGrp="1"/>
          </p:cNvSpPr>
          <p:nvPr>
            <p:ph type="sldNum" sz="quarter" idx="12"/>
          </p:nvPr>
        </p:nvSpPr>
        <p:spPr/>
        <p:txBody>
          <a:bodyPr/>
          <a:lstStyle/>
          <a:p>
            <a:fld id="{BB5D5A41-9DD1-F24E-9E26-15668BB14167}" type="slidenum">
              <a:rPr lang="de-DE" smtClean="0"/>
              <a:t>20</a:t>
            </a:fld>
            <a:endParaRPr lang="de-DE"/>
          </a:p>
        </p:txBody>
      </p:sp>
      <p:sp>
        <p:nvSpPr>
          <p:cNvPr id="7" name="Textplatzhalter 6">
            <a:extLst>
              <a:ext uri="{FF2B5EF4-FFF2-40B4-BE49-F238E27FC236}">
                <a16:creationId xmlns:a16="http://schemas.microsoft.com/office/drawing/2014/main" id="{D38B7246-C8AF-B830-6935-64150AAA4E03}"/>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469329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0879F-709E-A225-5652-1BB2CAEFC4C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262F689-543A-1FDC-A9D9-46F222877EEE}"/>
              </a:ext>
            </a:extLst>
          </p:cNvPr>
          <p:cNvSpPr>
            <a:spLocks noGrp="1"/>
          </p:cNvSpPr>
          <p:nvPr>
            <p:ph type="ctrTitle"/>
          </p:nvPr>
        </p:nvSpPr>
        <p:spPr/>
        <p:txBody>
          <a:bodyPr/>
          <a:lstStyle/>
          <a:p>
            <a:r>
              <a:rPr lang="de-DE"/>
              <a:t>Informationspflichten bei Netzanschlussbegehren</a:t>
            </a:r>
          </a:p>
        </p:txBody>
      </p:sp>
      <p:sp>
        <p:nvSpPr>
          <p:cNvPr id="3" name="Untertitel 2">
            <a:extLst>
              <a:ext uri="{FF2B5EF4-FFF2-40B4-BE49-F238E27FC236}">
                <a16:creationId xmlns:a16="http://schemas.microsoft.com/office/drawing/2014/main" id="{7EB5E168-5951-B1A5-5AEB-C8C4850992F0}"/>
              </a:ext>
            </a:extLst>
          </p:cNvPr>
          <p:cNvSpPr>
            <a:spLocks noGrp="1"/>
          </p:cNvSpPr>
          <p:nvPr>
            <p:ph type="subTitle" idx="1"/>
          </p:nvPr>
        </p:nvSpPr>
        <p:spPr/>
        <p:txBody>
          <a:bodyPr/>
          <a:lstStyle/>
          <a:p>
            <a:endParaRPr lang="de-DE"/>
          </a:p>
        </p:txBody>
      </p:sp>
      <p:sp>
        <p:nvSpPr>
          <p:cNvPr id="4" name="Foliennummernplatzhalter 3">
            <a:extLst>
              <a:ext uri="{FF2B5EF4-FFF2-40B4-BE49-F238E27FC236}">
                <a16:creationId xmlns:a16="http://schemas.microsoft.com/office/drawing/2014/main" id="{40C55CB9-0662-595B-6271-3503D68EF81E}"/>
              </a:ext>
            </a:extLst>
          </p:cNvPr>
          <p:cNvSpPr>
            <a:spLocks noGrp="1"/>
          </p:cNvSpPr>
          <p:nvPr>
            <p:ph type="sldNum" sz="quarter" idx="12"/>
          </p:nvPr>
        </p:nvSpPr>
        <p:spPr/>
        <p:txBody>
          <a:bodyPr/>
          <a:lstStyle/>
          <a:p>
            <a:fld id="{BB5D5A41-9DD1-F24E-9E26-15668BB14167}" type="slidenum">
              <a:rPr lang="de-DE" smtClean="0"/>
              <a:t>21</a:t>
            </a:fld>
            <a:endParaRPr lang="de-DE"/>
          </a:p>
        </p:txBody>
      </p:sp>
      <p:sp>
        <p:nvSpPr>
          <p:cNvPr id="5" name="Datumsplatzhalter 4">
            <a:extLst>
              <a:ext uri="{FF2B5EF4-FFF2-40B4-BE49-F238E27FC236}">
                <a16:creationId xmlns:a16="http://schemas.microsoft.com/office/drawing/2014/main" id="{8D5E2CA6-CA01-6F14-007E-2EC8513E0EBF}"/>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FCE89CE4-6756-915E-A66D-04EE96811A8B}"/>
              </a:ext>
            </a:extLst>
          </p:cNvPr>
          <p:cNvSpPr>
            <a:spLocks noGrp="1"/>
          </p:cNvSpPr>
          <p:nvPr>
            <p:ph type="ftr" sz="quarter" idx="11"/>
          </p:nvPr>
        </p:nvSpPr>
        <p:spPr/>
        <p:txBody>
          <a:bodyPr/>
          <a:lstStyle/>
          <a:p>
            <a:r>
              <a:rPr lang="de-DE"/>
              <a:t>Transparenz, Digitalisierung und Co.</a:t>
            </a:r>
          </a:p>
        </p:txBody>
      </p:sp>
      <p:pic>
        <p:nvPicPr>
          <p:cNvPr id="11" name="Bildplatzhalter 10">
            <a:extLst>
              <a:ext uri="{FF2B5EF4-FFF2-40B4-BE49-F238E27FC236}">
                <a16:creationId xmlns:a16="http://schemas.microsoft.com/office/drawing/2014/main" id="{E37D0B90-7374-BA5C-F109-194278BF96F6}"/>
              </a:ext>
            </a:extLst>
          </p:cNvPr>
          <p:cNvPicPr>
            <a:picLocks noGrp="1" noChangeAspect="1"/>
          </p:cNvPicPr>
          <p:nvPr>
            <p:ph type="pic" sz="quarter" idx="13"/>
          </p:nvPr>
        </p:nvPicPr>
        <p:blipFill rotWithShape="1">
          <a:blip r:embed="rId2"/>
          <a:srcRect t="2595" b="3233"/>
          <a:stretch/>
        </p:blipFill>
        <p:spPr>
          <a:xfrm>
            <a:off x="6154929" y="591255"/>
            <a:ext cx="5200588" cy="3539873"/>
          </a:xfrm>
        </p:spPr>
      </p:pic>
    </p:spTree>
    <p:extLst>
      <p:ext uri="{BB962C8B-B14F-4D97-AF65-F5344CB8AC3E}">
        <p14:creationId xmlns:p14="http://schemas.microsoft.com/office/powerpoint/2010/main" val="2244195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A36DE-81C8-3692-9E3A-BB5177138E3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95C5FF0-149A-CEF7-E5BE-0CDF16F9AFEE}"/>
              </a:ext>
            </a:extLst>
          </p:cNvPr>
          <p:cNvSpPr>
            <a:spLocks noGrp="1"/>
          </p:cNvSpPr>
          <p:nvPr>
            <p:ph type="title"/>
          </p:nvPr>
        </p:nvSpPr>
        <p:spPr/>
        <p:txBody>
          <a:bodyPr/>
          <a:lstStyle/>
          <a:p>
            <a:r>
              <a:rPr lang="de-DE"/>
              <a:t>Informationspflichten des Netzbetreibers nach § 17d EnWG-E</a:t>
            </a:r>
          </a:p>
        </p:txBody>
      </p:sp>
      <p:pic>
        <p:nvPicPr>
          <p:cNvPr id="9" name="Inhaltsplatzhalter 8">
            <a:extLst>
              <a:ext uri="{FF2B5EF4-FFF2-40B4-BE49-F238E27FC236}">
                <a16:creationId xmlns:a16="http://schemas.microsoft.com/office/drawing/2014/main" id="{F2ED2971-571D-526C-5CB0-419C5B7D819F}"/>
              </a:ext>
            </a:extLst>
          </p:cNvPr>
          <p:cNvPicPr>
            <a:picLocks noGrp="1" noChangeAspect="1"/>
          </p:cNvPicPr>
          <p:nvPr>
            <p:ph idx="1"/>
          </p:nvPr>
        </p:nvPicPr>
        <p:blipFill>
          <a:blip r:embed="rId2"/>
          <a:stretch>
            <a:fillRect/>
          </a:stretch>
        </p:blipFill>
        <p:spPr>
          <a:xfrm>
            <a:off x="4032031" y="4111507"/>
            <a:ext cx="6420746" cy="1657581"/>
          </a:xfrm>
          <a:prstGeom prst="rect">
            <a:avLst/>
          </a:prstGeom>
          <a:ln>
            <a:solidFill>
              <a:schemeClr val="tx1"/>
            </a:solidFill>
          </a:ln>
        </p:spPr>
      </p:pic>
      <p:sp>
        <p:nvSpPr>
          <p:cNvPr id="4" name="Datumsplatzhalter 3">
            <a:extLst>
              <a:ext uri="{FF2B5EF4-FFF2-40B4-BE49-F238E27FC236}">
                <a16:creationId xmlns:a16="http://schemas.microsoft.com/office/drawing/2014/main" id="{8D78AABC-D949-291D-CDD0-66C617B033A7}"/>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EE90381D-9E09-AA77-8400-4BD4913CBF7E}"/>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FBAF5B75-329C-2357-E397-88321B387BC1}"/>
              </a:ext>
            </a:extLst>
          </p:cNvPr>
          <p:cNvSpPr>
            <a:spLocks noGrp="1"/>
          </p:cNvSpPr>
          <p:nvPr>
            <p:ph type="sldNum" sz="quarter" idx="12"/>
          </p:nvPr>
        </p:nvSpPr>
        <p:spPr/>
        <p:txBody>
          <a:bodyPr/>
          <a:lstStyle/>
          <a:p>
            <a:fld id="{BB5D5A41-9DD1-F24E-9E26-15668BB14167}" type="slidenum">
              <a:rPr lang="de-DE" smtClean="0"/>
              <a:t>22</a:t>
            </a:fld>
            <a:endParaRPr lang="de-DE"/>
          </a:p>
        </p:txBody>
      </p:sp>
      <p:sp>
        <p:nvSpPr>
          <p:cNvPr id="7" name="Textplatzhalter 6">
            <a:extLst>
              <a:ext uri="{FF2B5EF4-FFF2-40B4-BE49-F238E27FC236}">
                <a16:creationId xmlns:a16="http://schemas.microsoft.com/office/drawing/2014/main" id="{06EF4189-4157-5144-D3D0-F5289DF73E89}"/>
              </a:ext>
            </a:extLst>
          </p:cNvPr>
          <p:cNvSpPr>
            <a:spLocks noGrp="1"/>
          </p:cNvSpPr>
          <p:nvPr>
            <p:ph type="body" sz="quarter" idx="13"/>
          </p:nvPr>
        </p:nvSpPr>
        <p:spPr/>
        <p:txBody>
          <a:bodyPr/>
          <a:lstStyle/>
          <a:p>
            <a:endParaRPr lang="de-DE"/>
          </a:p>
        </p:txBody>
      </p:sp>
      <p:pic>
        <p:nvPicPr>
          <p:cNvPr id="11" name="Grafik 10">
            <a:extLst>
              <a:ext uri="{FF2B5EF4-FFF2-40B4-BE49-F238E27FC236}">
                <a16:creationId xmlns:a16="http://schemas.microsoft.com/office/drawing/2014/main" id="{C81584B4-789D-D8F0-442C-FA72B7893233}"/>
              </a:ext>
            </a:extLst>
          </p:cNvPr>
          <p:cNvPicPr>
            <a:picLocks noChangeAspect="1"/>
          </p:cNvPicPr>
          <p:nvPr/>
        </p:nvPicPr>
        <p:blipFill>
          <a:blip r:embed="rId3"/>
          <a:stretch>
            <a:fillRect/>
          </a:stretch>
        </p:blipFill>
        <p:spPr>
          <a:xfrm>
            <a:off x="538305" y="1693872"/>
            <a:ext cx="6134956" cy="1590897"/>
          </a:xfrm>
          <a:prstGeom prst="rect">
            <a:avLst/>
          </a:prstGeom>
          <a:ln>
            <a:solidFill>
              <a:schemeClr val="tx1"/>
            </a:solidFill>
          </a:ln>
        </p:spPr>
      </p:pic>
      <p:pic>
        <p:nvPicPr>
          <p:cNvPr id="13" name="Grafik 12">
            <a:extLst>
              <a:ext uri="{FF2B5EF4-FFF2-40B4-BE49-F238E27FC236}">
                <a16:creationId xmlns:a16="http://schemas.microsoft.com/office/drawing/2014/main" id="{29417632-50BA-661A-D89C-813F863733B8}"/>
              </a:ext>
            </a:extLst>
          </p:cNvPr>
          <p:cNvPicPr>
            <a:picLocks noChangeAspect="1"/>
          </p:cNvPicPr>
          <p:nvPr/>
        </p:nvPicPr>
        <p:blipFill>
          <a:blip r:embed="rId4"/>
          <a:stretch>
            <a:fillRect/>
          </a:stretch>
        </p:blipFill>
        <p:spPr>
          <a:xfrm>
            <a:off x="2045112" y="3429000"/>
            <a:ext cx="6268325" cy="638264"/>
          </a:xfrm>
          <a:prstGeom prst="rect">
            <a:avLst/>
          </a:prstGeom>
          <a:ln>
            <a:solidFill>
              <a:schemeClr val="tx1"/>
            </a:solidFill>
          </a:ln>
        </p:spPr>
      </p:pic>
      <p:pic>
        <p:nvPicPr>
          <p:cNvPr id="15" name="Grafik 14">
            <a:extLst>
              <a:ext uri="{FF2B5EF4-FFF2-40B4-BE49-F238E27FC236}">
                <a16:creationId xmlns:a16="http://schemas.microsoft.com/office/drawing/2014/main" id="{65087C8E-9D2F-4652-D0F6-439CE5128DE1}"/>
              </a:ext>
            </a:extLst>
          </p:cNvPr>
          <p:cNvPicPr>
            <a:picLocks noChangeAspect="1"/>
          </p:cNvPicPr>
          <p:nvPr/>
        </p:nvPicPr>
        <p:blipFill>
          <a:blip r:embed="rId5"/>
          <a:stretch>
            <a:fillRect/>
          </a:stretch>
        </p:blipFill>
        <p:spPr>
          <a:xfrm>
            <a:off x="538305" y="5813331"/>
            <a:ext cx="6277851" cy="676369"/>
          </a:xfrm>
          <a:prstGeom prst="rect">
            <a:avLst/>
          </a:prstGeom>
          <a:solidFill>
            <a:schemeClr val="tx1">
              <a:lumMod val="50000"/>
              <a:lumOff val="50000"/>
            </a:schemeClr>
          </a:solidFill>
        </p:spPr>
      </p:pic>
      <mc:AlternateContent xmlns:mc="http://schemas.openxmlformats.org/markup-compatibility/2006" xmlns:p14="http://schemas.microsoft.com/office/powerpoint/2010/main">
        <mc:Choice Requires="p14">
          <p:contentPart p14:bwMode="auto" r:id="rId6">
            <p14:nvContentPartPr>
              <p14:cNvPr id="8" name="Freihand 7">
                <a:extLst>
                  <a:ext uri="{FF2B5EF4-FFF2-40B4-BE49-F238E27FC236}">
                    <a16:creationId xmlns:a16="http://schemas.microsoft.com/office/drawing/2014/main" id="{E232740F-89FB-0439-C199-1647DC799727}"/>
                  </a:ext>
                </a:extLst>
              </p14:cNvPr>
              <p14:cNvContentPartPr/>
              <p14:nvPr/>
            </p14:nvContentPartPr>
            <p14:xfrm>
              <a:off x="1920168" y="2048184"/>
              <a:ext cx="1838160" cy="360"/>
            </p14:xfrm>
          </p:contentPart>
        </mc:Choice>
        <mc:Fallback xmlns="">
          <p:pic>
            <p:nvPicPr>
              <p:cNvPr id="8" name="Freihand 7">
                <a:extLst>
                  <a:ext uri="{FF2B5EF4-FFF2-40B4-BE49-F238E27FC236}">
                    <a16:creationId xmlns:a16="http://schemas.microsoft.com/office/drawing/2014/main" id="{E232740F-89FB-0439-C199-1647DC799727}"/>
                  </a:ext>
                </a:extLst>
              </p:cNvPr>
              <p:cNvPicPr/>
              <p:nvPr/>
            </p:nvPicPr>
            <p:blipFill>
              <a:blip r:embed="rId7"/>
              <a:stretch>
                <a:fillRect/>
              </a:stretch>
            </p:blipFill>
            <p:spPr>
              <a:xfrm>
                <a:off x="1866168" y="1940184"/>
                <a:ext cx="19458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Freihand 9">
                <a:extLst>
                  <a:ext uri="{FF2B5EF4-FFF2-40B4-BE49-F238E27FC236}">
                    <a16:creationId xmlns:a16="http://schemas.microsoft.com/office/drawing/2014/main" id="{C687FFC6-4988-D92A-D35E-4D60C1D7C2CE}"/>
                  </a:ext>
                </a:extLst>
              </p14:cNvPr>
              <p14:cNvContentPartPr/>
              <p14:nvPr/>
            </p14:nvContentPartPr>
            <p14:xfrm>
              <a:off x="7077528" y="3772584"/>
              <a:ext cx="1046880" cy="32040"/>
            </p14:xfrm>
          </p:contentPart>
        </mc:Choice>
        <mc:Fallback xmlns="">
          <p:pic>
            <p:nvPicPr>
              <p:cNvPr id="10" name="Freihand 9">
                <a:extLst>
                  <a:ext uri="{FF2B5EF4-FFF2-40B4-BE49-F238E27FC236}">
                    <a16:creationId xmlns:a16="http://schemas.microsoft.com/office/drawing/2014/main" id="{C687FFC6-4988-D92A-D35E-4D60C1D7C2CE}"/>
                  </a:ext>
                </a:extLst>
              </p:cNvPr>
              <p:cNvPicPr/>
              <p:nvPr/>
            </p:nvPicPr>
            <p:blipFill>
              <a:blip r:embed="rId9"/>
              <a:stretch>
                <a:fillRect/>
              </a:stretch>
            </p:blipFill>
            <p:spPr>
              <a:xfrm>
                <a:off x="7023547" y="3664584"/>
                <a:ext cx="1154483" cy="2476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2" name="Freihand 11">
                <a:extLst>
                  <a:ext uri="{FF2B5EF4-FFF2-40B4-BE49-F238E27FC236}">
                    <a16:creationId xmlns:a16="http://schemas.microsoft.com/office/drawing/2014/main" id="{EEE3A7C8-786E-CAB9-BDDD-7345B9A1E67D}"/>
                  </a:ext>
                </a:extLst>
              </p14:cNvPr>
              <p14:cNvContentPartPr/>
              <p14:nvPr/>
            </p14:nvContentPartPr>
            <p14:xfrm>
              <a:off x="2084688" y="3950064"/>
              <a:ext cx="1486440" cy="38520"/>
            </p14:xfrm>
          </p:contentPart>
        </mc:Choice>
        <mc:Fallback xmlns="">
          <p:pic>
            <p:nvPicPr>
              <p:cNvPr id="12" name="Freihand 11">
                <a:extLst>
                  <a:ext uri="{FF2B5EF4-FFF2-40B4-BE49-F238E27FC236}">
                    <a16:creationId xmlns:a16="http://schemas.microsoft.com/office/drawing/2014/main" id="{EEE3A7C8-786E-CAB9-BDDD-7345B9A1E67D}"/>
                  </a:ext>
                </a:extLst>
              </p:cNvPr>
              <p:cNvPicPr/>
              <p:nvPr/>
            </p:nvPicPr>
            <p:blipFill>
              <a:blip r:embed="rId11"/>
              <a:stretch>
                <a:fillRect/>
              </a:stretch>
            </p:blipFill>
            <p:spPr>
              <a:xfrm>
                <a:off x="2030688" y="3842064"/>
                <a:ext cx="1594080" cy="2541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Freihand 13">
                <a:extLst>
                  <a:ext uri="{FF2B5EF4-FFF2-40B4-BE49-F238E27FC236}">
                    <a16:creationId xmlns:a16="http://schemas.microsoft.com/office/drawing/2014/main" id="{6F1A0FC5-89AC-46B2-1EDB-5C2CE0BF5530}"/>
                  </a:ext>
                </a:extLst>
              </p14:cNvPr>
              <p14:cNvContentPartPr/>
              <p14:nvPr/>
            </p14:nvContentPartPr>
            <p14:xfrm>
              <a:off x="8183808" y="4720104"/>
              <a:ext cx="2093040" cy="17640"/>
            </p14:xfrm>
          </p:contentPart>
        </mc:Choice>
        <mc:Fallback xmlns="">
          <p:pic>
            <p:nvPicPr>
              <p:cNvPr id="14" name="Freihand 13">
                <a:extLst>
                  <a:ext uri="{FF2B5EF4-FFF2-40B4-BE49-F238E27FC236}">
                    <a16:creationId xmlns:a16="http://schemas.microsoft.com/office/drawing/2014/main" id="{6F1A0FC5-89AC-46B2-1EDB-5C2CE0BF5530}"/>
                  </a:ext>
                </a:extLst>
              </p:cNvPr>
              <p:cNvPicPr/>
              <p:nvPr/>
            </p:nvPicPr>
            <p:blipFill>
              <a:blip r:embed="rId13"/>
              <a:stretch>
                <a:fillRect/>
              </a:stretch>
            </p:blipFill>
            <p:spPr>
              <a:xfrm>
                <a:off x="8129817" y="4612104"/>
                <a:ext cx="2200661" cy="2332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Freihand 15">
                <a:extLst>
                  <a:ext uri="{FF2B5EF4-FFF2-40B4-BE49-F238E27FC236}">
                    <a16:creationId xmlns:a16="http://schemas.microsoft.com/office/drawing/2014/main" id="{267678BD-9260-E7EB-8C3D-E830C2FBAB49}"/>
                  </a:ext>
                </a:extLst>
              </p14:cNvPr>
              <p14:cNvContentPartPr/>
              <p14:nvPr/>
            </p14:nvContentPartPr>
            <p14:xfrm>
              <a:off x="4224528" y="4858704"/>
              <a:ext cx="5187240" cy="107640"/>
            </p14:xfrm>
          </p:contentPart>
        </mc:Choice>
        <mc:Fallback xmlns="">
          <p:pic>
            <p:nvPicPr>
              <p:cNvPr id="16" name="Freihand 15">
                <a:extLst>
                  <a:ext uri="{FF2B5EF4-FFF2-40B4-BE49-F238E27FC236}">
                    <a16:creationId xmlns:a16="http://schemas.microsoft.com/office/drawing/2014/main" id="{267678BD-9260-E7EB-8C3D-E830C2FBAB49}"/>
                  </a:ext>
                </a:extLst>
              </p:cNvPr>
              <p:cNvPicPr/>
              <p:nvPr/>
            </p:nvPicPr>
            <p:blipFill>
              <a:blip r:embed="rId15"/>
              <a:stretch>
                <a:fillRect/>
              </a:stretch>
            </p:blipFill>
            <p:spPr>
              <a:xfrm>
                <a:off x="4170528" y="4750342"/>
                <a:ext cx="5294880" cy="324004"/>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7" name="Freihand 16">
                <a:extLst>
                  <a:ext uri="{FF2B5EF4-FFF2-40B4-BE49-F238E27FC236}">
                    <a16:creationId xmlns:a16="http://schemas.microsoft.com/office/drawing/2014/main" id="{7A9910D0-A694-B171-E22E-079BC20C67BF}"/>
                  </a:ext>
                </a:extLst>
              </p14:cNvPr>
              <p14:cNvContentPartPr/>
              <p14:nvPr/>
            </p14:nvContentPartPr>
            <p14:xfrm>
              <a:off x="2642328" y="6317784"/>
              <a:ext cx="686160" cy="9720"/>
            </p14:xfrm>
          </p:contentPart>
        </mc:Choice>
        <mc:Fallback xmlns="">
          <p:pic>
            <p:nvPicPr>
              <p:cNvPr id="17" name="Freihand 16">
                <a:extLst>
                  <a:ext uri="{FF2B5EF4-FFF2-40B4-BE49-F238E27FC236}">
                    <a16:creationId xmlns:a16="http://schemas.microsoft.com/office/drawing/2014/main" id="{7A9910D0-A694-B171-E22E-079BC20C67BF}"/>
                  </a:ext>
                </a:extLst>
              </p:cNvPr>
              <p:cNvPicPr/>
              <p:nvPr/>
            </p:nvPicPr>
            <p:blipFill>
              <a:blip r:embed="rId17"/>
              <a:stretch>
                <a:fillRect/>
              </a:stretch>
            </p:blipFill>
            <p:spPr>
              <a:xfrm>
                <a:off x="2588300" y="6209784"/>
                <a:ext cx="793857" cy="225360"/>
              </a:xfrm>
              <a:prstGeom prst="rect">
                <a:avLst/>
              </a:prstGeom>
            </p:spPr>
          </p:pic>
        </mc:Fallback>
      </mc:AlternateContent>
    </p:spTree>
    <p:extLst>
      <p:ext uri="{BB962C8B-B14F-4D97-AF65-F5344CB8AC3E}">
        <p14:creationId xmlns:p14="http://schemas.microsoft.com/office/powerpoint/2010/main" val="4633728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AF4286-53D2-FEBC-C953-F3CA282E176A}"/>
              </a:ext>
            </a:extLst>
          </p:cNvPr>
          <p:cNvSpPr>
            <a:spLocks noGrp="1"/>
          </p:cNvSpPr>
          <p:nvPr>
            <p:ph type="title"/>
          </p:nvPr>
        </p:nvSpPr>
        <p:spPr/>
        <p:txBody>
          <a:bodyPr/>
          <a:lstStyle/>
          <a:p>
            <a:r>
              <a:rPr lang="de-DE"/>
              <a:t>Europarechtliche Grundlage</a:t>
            </a:r>
          </a:p>
        </p:txBody>
      </p:sp>
      <p:sp>
        <p:nvSpPr>
          <p:cNvPr id="3" name="Inhaltsplatzhalter 2">
            <a:extLst>
              <a:ext uri="{FF2B5EF4-FFF2-40B4-BE49-F238E27FC236}">
                <a16:creationId xmlns:a16="http://schemas.microsoft.com/office/drawing/2014/main" id="{1A5B0268-79D1-5DB7-C3CD-E96B171E193B}"/>
              </a:ext>
            </a:extLst>
          </p:cNvPr>
          <p:cNvSpPr>
            <a:spLocks noGrp="1"/>
          </p:cNvSpPr>
          <p:nvPr>
            <p:ph idx="1"/>
          </p:nvPr>
        </p:nvSpPr>
        <p:spPr/>
        <p:txBody>
          <a:bodyPr/>
          <a:lstStyle/>
          <a:p>
            <a:r>
              <a:rPr lang="de-DE"/>
              <a:t>Umsetzung von Art. 31 Absatz 3, Unterabsatz 2, EBM-Richtlinie:</a:t>
            </a:r>
          </a:p>
          <a:p>
            <a:pPr lvl="1"/>
            <a:endParaRPr lang="de-DE"/>
          </a:p>
          <a:p>
            <a:endParaRPr lang="de-DE"/>
          </a:p>
          <a:p>
            <a:endParaRPr lang="de-DE"/>
          </a:p>
          <a:p>
            <a:r>
              <a:rPr lang="de-DE"/>
              <a:t>Spiegelt zudem die Bestimmungen des unmittelbar geltenden Art. 50 Abs. 4a, UA 2 EBM-VO wider:</a:t>
            </a:r>
          </a:p>
          <a:p>
            <a:endParaRPr lang="de-DE"/>
          </a:p>
        </p:txBody>
      </p:sp>
      <p:sp>
        <p:nvSpPr>
          <p:cNvPr id="4" name="Datumsplatzhalter 3">
            <a:extLst>
              <a:ext uri="{FF2B5EF4-FFF2-40B4-BE49-F238E27FC236}">
                <a16:creationId xmlns:a16="http://schemas.microsoft.com/office/drawing/2014/main" id="{F8A743E9-2F90-1AD1-B995-16DCDECFB751}"/>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19777E91-3C5F-1F5E-5320-FA05F17FDA69}"/>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E43AAC16-2AEC-5B54-F8BC-75ED35645E5A}"/>
              </a:ext>
            </a:extLst>
          </p:cNvPr>
          <p:cNvSpPr>
            <a:spLocks noGrp="1"/>
          </p:cNvSpPr>
          <p:nvPr>
            <p:ph type="sldNum" sz="quarter" idx="12"/>
          </p:nvPr>
        </p:nvSpPr>
        <p:spPr/>
        <p:txBody>
          <a:bodyPr/>
          <a:lstStyle/>
          <a:p>
            <a:fld id="{BB5D5A41-9DD1-F24E-9E26-15668BB14167}" type="slidenum">
              <a:rPr lang="de-DE" smtClean="0"/>
              <a:t>23</a:t>
            </a:fld>
            <a:endParaRPr lang="de-DE"/>
          </a:p>
        </p:txBody>
      </p:sp>
      <p:sp>
        <p:nvSpPr>
          <p:cNvPr id="7" name="Textplatzhalter 6">
            <a:extLst>
              <a:ext uri="{FF2B5EF4-FFF2-40B4-BE49-F238E27FC236}">
                <a16:creationId xmlns:a16="http://schemas.microsoft.com/office/drawing/2014/main" id="{1CC5BF9E-BECD-894B-59B9-5C484AB9B4F9}"/>
              </a:ext>
            </a:extLst>
          </p:cNvPr>
          <p:cNvSpPr>
            <a:spLocks noGrp="1"/>
          </p:cNvSpPr>
          <p:nvPr>
            <p:ph type="body" sz="quarter" idx="13"/>
          </p:nvPr>
        </p:nvSpPr>
        <p:spPr/>
        <p:txBody>
          <a:bodyPr/>
          <a:lstStyle/>
          <a:p>
            <a:endParaRPr lang="de-DE"/>
          </a:p>
        </p:txBody>
      </p:sp>
      <p:pic>
        <p:nvPicPr>
          <p:cNvPr id="9" name="Grafik 8">
            <a:extLst>
              <a:ext uri="{FF2B5EF4-FFF2-40B4-BE49-F238E27FC236}">
                <a16:creationId xmlns:a16="http://schemas.microsoft.com/office/drawing/2014/main" id="{3C101B6A-9595-48E0-5421-9E14AF11CC19}"/>
              </a:ext>
            </a:extLst>
          </p:cNvPr>
          <p:cNvPicPr>
            <a:picLocks noChangeAspect="1"/>
          </p:cNvPicPr>
          <p:nvPr/>
        </p:nvPicPr>
        <p:blipFill>
          <a:blip r:embed="rId2"/>
          <a:stretch>
            <a:fillRect/>
          </a:stretch>
        </p:blipFill>
        <p:spPr>
          <a:xfrm>
            <a:off x="1247893" y="2393623"/>
            <a:ext cx="7259063" cy="1295581"/>
          </a:xfrm>
          <a:prstGeom prst="rect">
            <a:avLst/>
          </a:prstGeom>
        </p:spPr>
      </p:pic>
      <p:pic>
        <p:nvPicPr>
          <p:cNvPr id="10" name="Grafik 9">
            <a:extLst>
              <a:ext uri="{FF2B5EF4-FFF2-40B4-BE49-F238E27FC236}">
                <a16:creationId xmlns:a16="http://schemas.microsoft.com/office/drawing/2014/main" id="{05632E85-C2D0-72E6-2DF1-80B02B32A719}"/>
              </a:ext>
            </a:extLst>
          </p:cNvPr>
          <p:cNvPicPr>
            <a:picLocks noChangeAspect="1"/>
          </p:cNvPicPr>
          <p:nvPr/>
        </p:nvPicPr>
        <p:blipFill>
          <a:blip r:embed="rId3"/>
          <a:stretch>
            <a:fillRect/>
          </a:stretch>
        </p:blipFill>
        <p:spPr>
          <a:xfrm>
            <a:off x="1285660" y="4616477"/>
            <a:ext cx="4977980" cy="1428949"/>
          </a:xfrm>
          <a:prstGeom prst="rect">
            <a:avLst/>
          </a:prstGeom>
        </p:spPr>
      </p:pic>
      <mc:AlternateContent xmlns:mc="http://schemas.openxmlformats.org/markup-compatibility/2006" xmlns:p14="http://schemas.microsoft.com/office/powerpoint/2010/main">
        <mc:Choice Requires="p14">
          <p:contentPart p14:bwMode="auto" r:id="rId4">
            <p14:nvContentPartPr>
              <p14:cNvPr id="8" name="Freihand 7">
                <a:extLst>
                  <a:ext uri="{FF2B5EF4-FFF2-40B4-BE49-F238E27FC236}">
                    <a16:creationId xmlns:a16="http://schemas.microsoft.com/office/drawing/2014/main" id="{EFCB967A-0CA5-B177-A541-5DF938F05C78}"/>
                  </a:ext>
                </a:extLst>
              </p14:cNvPr>
              <p14:cNvContentPartPr/>
              <p14:nvPr/>
            </p14:nvContentPartPr>
            <p14:xfrm>
              <a:off x="6574248" y="2505384"/>
              <a:ext cx="1746360" cy="28080"/>
            </p14:xfrm>
          </p:contentPart>
        </mc:Choice>
        <mc:Fallback xmlns="">
          <p:pic>
            <p:nvPicPr>
              <p:cNvPr id="8" name="Freihand 7">
                <a:extLst>
                  <a:ext uri="{FF2B5EF4-FFF2-40B4-BE49-F238E27FC236}">
                    <a16:creationId xmlns:a16="http://schemas.microsoft.com/office/drawing/2014/main" id="{EFCB967A-0CA5-B177-A541-5DF938F05C78}"/>
                  </a:ext>
                </a:extLst>
              </p:cNvPr>
              <p:cNvPicPr/>
              <p:nvPr/>
            </p:nvPicPr>
            <p:blipFill>
              <a:blip r:embed="rId5"/>
              <a:stretch>
                <a:fillRect/>
              </a:stretch>
            </p:blipFill>
            <p:spPr>
              <a:xfrm>
                <a:off x="6520237" y="2397384"/>
                <a:ext cx="1854022" cy="2437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Freihand 10">
                <a:extLst>
                  <a:ext uri="{FF2B5EF4-FFF2-40B4-BE49-F238E27FC236}">
                    <a16:creationId xmlns:a16="http://schemas.microsoft.com/office/drawing/2014/main" id="{CC478E81-359A-7254-116B-D0F5BAC711B3}"/>
                  </a:ext>
                </a:extLst>
              </p14:cNvPr>
              <p14:cNvContentPartPr/>
              <p14:nvPr/>
            </p14:nvContentPartPr>
            <p14:xfrm>
              <a:off x="1353168" y="2761344"/>
              <a:ext cx="3872520" cy="73440"/>
            </p14:xfrm>
          </p:contentPart>
        </mc:Choice>
        <mc:Fallback xmlns="">
          <p:pic>
            <p:nvPicPr>
              <p:cNvPr id="11" name="Freihand 10">
                <a:extLst>
                  <a:ext uri="{FF2B5EF4-FFF2-40B4-BE49-F238E27FC236}">
                    <a16:creationId xmlns:a16="http://schemas.microsoft.com/office/drawing/2014/main" id="{CC478E81-359A-7254-116B-D0F5BAC711B3}"/>
                  </a:ext>
                </a:extLst>
              </p:cNvPr>
              <p:cNvPicPr/>
              <p:nvPr/>
            </p:nvPicPr>
            <p:blipFill>
              <a:blip r:embed="rId7"/>
              <a:stretch>
                <a:fillRect/>
              </a:stretch>
            </p:blipFill>
            <p:spPr>
              <a:xfrm>
                <a:off x="1299168" y="2653344"/>
                <a:ext cx="3980160" cy="2890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Freihand 11">
                <a:extLst>
                  <a:ext uri="{FF2B5EF4-FFF2-40B4-BE49-F238E27FC236}">
                    <a16:creationId xmlns:a16="http://schemas.microsoft.com/office/drawing/2014/main" id="{485DF68F-3161-F3FD-0456-F1575F7A9FDF}"/>
                  </a:ext>
                </a:extLst>
              </p14:cNvPr>
              <p14:cNvContentPartPr/>
              <p14:nvPr/>
            </p14:nvContentPartPr>
            <p14:xfrm>
              <a:off x="1325808" y="3026664"/>
              <a:ext cx="2029320" cy="18720"/>
            </p14:xfrm>
          </p:contentPart>
        </mc:Choice>
        <mc:Fallback xmlns="">
          <p:pic>
            <p:nvPicPr>
              <p:cNvPr id="12" name="Freihand 11">
                <a:extLst>
                  <a:ext uri="{FF2B5EF4-FFF2-40B4-BE49-F238E27FC236}">
                    <a16:creationId xmlns:a16="http://schemas.microsoft.com/office/drawing/2014/main" id="{485DF68F-3161-F3FD-0456-F1575F7A9FDF}"/>
                  </a:ext>
                </a:extLst>
              </p:cNvPr>
              <p:cNvPicPr/>
              <p:nvPr/>
            </p:nvPicPr>
            <p:blipFill>
              <a:blip r:embed="rId9"/>
              <a:stretch>
                <a:fillRect/>
              </a:stretch>
            </p:blipFill>
            <p:spPr>
              <a:xfrm>
                <a:off x="1271808" y="2918664"/>
                <a:ext cx="2136960" cy="2343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Freihand 12">
                <a:extLst>
                  <a:ext uri="{FF2B5EF4-FFF2-40B4-BE49-F238E27FC236}">
                    <a16:creationId xmlns:a16="http://schemas.microsoft.com/office/drawing/2014/main" id="{022BFCEC-3324-0863-E39E-582B19D19A32}"/>
                  </a:ext>
                </a:extLst>
              </p14:cNvPr>
              <p14:cNvContentPartPr/>
              <p14:nvPr/>
            </p14:nvContentPartPr>
            <p14:xfrm>
              <a:off x="2486808" y="3519504"/>
              <a:ext cx="1783080" cy="40320"/>
            </p14:xfrm>
          </p:contentPart>
        </mc:Choice>
        <mc:Fallback xmlns="">
          <p:pic>
            <p:nvPicPr>
              <p:cNvPr id="13" name="Freihand 12">
                <a:extLst>
                  <a:ext uri="{FF2B5EF4-FFF2-40B4-BE49-F238E27FC236}">
                    <a16:creationId xmlns:a16="http://schemas.microsoft.com/office/drawing/2014/main" id="{022BFCEC-3324-0863-E39E-582B19D19A32}"/>
                  </a:ext>
                </a:extLst>
              </p:cNvPr>
              <p:cNvPicPr/>
              <p:nvPr/>
            </p:nvPicPr>
            <p:blipFill>
              <a:blip r:embed="rId11"/>
              <a:stretch>
                <a:fillRect/>
              </a:stretch>
            </p:blipFill>
            <p:spPr>
              <a:xfrm>
                <a:off x="2432797" y="3411504"/>
                <a:ext cx="1890742" cy="255960"/>
              </a:xfrm>
              <a:prstGeom prst="rect">
                <a:avLst/>
              </a:prstGeom>
            </p:spPr>
          </p:pic>
        </mc:Fallback>
      </mc:AlternateContent>
    </p:spTree>
    <p:extLst>
      <p:ext uri="{BB962C8B-B14F-4D97-AF65-F5344CB8AC3E}">
        <p14:creationId xmlns:p14="http://schemas.microsoft.com/office/powerpoint/2010/main" val="926744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585AA-0420-97A4-6604-3EE003E079B5}"/>
              </a:ext>
            </a:extLst>
          </p:cNvPr>
          <p:cNvSpPr>
            <a:spLocks noGrp="1"/>
          </p:cNvSpPr>
          <p:nvPr>
            <p:ph type="title"/>
          </p:nvPr>
        </p:nvSpPr>
        <p:spPr/>
        <p:txBody>
          <a:bodyPr/>
          <a:lstStyle/>
          <a:p>
            <a:r>
              <a:rPr lang="de-DE"/>
              <a:t>Inhalte und Struktur § 17d EnWG-E</a:t>
            </a:r>
          </a:p>
        </p:txBody>
      </p:sp>
      <p:graphicFrame>
        <p:nvGraphicFramePr>
          <p:cNvPr id="9" name="Inhaltsplatzhalter 8">
            <a:extLst>
              <a:ext uri="{FF2B5EF4-FFF2-40B4-BE49-F238E27FC236}">
                <a16:creationId xmlns:a16="http://schemas.microsoft.com/office/drawing/2014/main" id="{DB561172-1166-6CA0-C24E-FB64AE56838A}"/>
              </a:ext>
            </a:extLst>
          </p:cNvPr>
          <p:cNvGraphicFramePr>
            <a:graphicFrameLocks noGrp="1"/>
          </p:cNvGraphicFramePr>
          <p:nvPr>
            <p:ph idx="1"/>
            <p:extLst>
              <p:ext uri="{D42A27DB-BD31-4B8C-83A1-F6EECF244321}">
                <p14:modId xmlns:p14="http://schemas.microsoft.com/office/powerpoint/2010/main" val="3440492460"/>
              </p:ext>
            </p:extLst>
          </p:nvPr>
        </p:nvGraphicFramePr>
        <p:xfrm>
          <a:off x="838200" y="1936750"/>
          <a:ext cx="10515600" cy="4552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umsplatzhalter 3">
            <a:extLst>
              <a:ext uri="{FF2B5EF4-FFF2-40B4-BE49-F238E27FC236}">
                <a16:creationId xmlns:a16="http://schemas.microsoft.com/office/drawing/2014/main" id="{BEF0994A-81D5-A139-2344-6907C5E6A8A2}"/>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E32A6906-6EED-BAA5-56E2-5C048F7E7E99}"/>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81E453AF-2506-0C51-D1E3-363C4A4F2051}"/>
              </a:ext>
            </a:extLst>
          </p:cNvPr>
          <p:cNvSpPr>
            <a:spLocks noGrp="1"/>
          </p:cNvSpPr>
          <p:nvPr>
            <p:ph type="sldNum" sz="quarter" idx="12"/>
          </p:nvPr>
        </p:nvSpPr>
        <p:spPr/>
        <p:txBody>
          <a:bodyPr/>
          <a:lstStyle/>
          <a:p>
            <a:fld id="{BB5D5A41-9DD1-F24E-9E26-15668BB14167}" type="slidenum">
              <a:rPr lang="de-DE" smtClean="0"/>
              <a:t>24</a:t>
            </a:fld>
            <a:endParaRPr lang="de-DE"/>
          </a:p>
        </p:txBody>
      </p:sp>
      <p:sp>
        <p:nvSpPr>
          <p:cNvPr id="7" name="Textplatzhalter 6">
            <a:extLst>
              <a:ext uri="{FF2B5EF4-FFF2-40B4-BE49-F238E27FC236}">
                <a16:creationId xmlns:a16="http://schemas.microsoft.com/office/drawing/2014/main" id="{2AB8C14D-3F9D-6B7B-8FFF-6A6CE841DF0F}"/>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41481714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068E83-F7D7-473E-0E49-7E7135236FD1}"/>
              </a:ext>
            </a:extLst>
          </p:cNvPr>
          <p:cNvSpPr>
            <a:spLocks noGrp="1"/>
          </p:cNvSpPr>
          <p:nvPr>
            <p:ph type="title"/>
          </p:nvPr>
        </p:nvSpPr>
        <p:spPr/>
        <p:txBody>
          <a:bodyPr/>
          <a:lstStyle/>
          <a:p>
            <a:r>
              <a:rPr lang="de-DE"/>
              <a:t>§ 17d EnWG-E: Anwendungsbereich</a:t>
            </a:r>
          </a:p>
        </p:txBody>
      </p:sp>
      <p:sp>
        <p:nvSpPr>
          <p:cNvPr id="3" name="Inhaltsplatzhalter 2">
            <a:extLst>
              <a:ext uri="{FF2B5EF4-FFF2-40B4-BE49-F238E27FC236}">
                <a16:creationId xmlns:a16="http://schemas.microsoft.com/office/drawing/2014/main" id="{AB8C5A9F-4E96-35FE-01F3-A4B997CD3000}"/>
              </a:ext>
            </a:extLst>
          </p:cNvPr>
          <p:cNvSpPr>
            <a:spLocks noGrp="1"/>
          </p:cNvSpPr>
          <p:nvPr>
            <p:ph idx="1"/>
          </p:nvPr>
        </p:nvSpPr>
        <p:spPr/>
        <p:txBody>
          <a:bodyPr/>
          <a:lstStyle/>
          <a:p>
            <a:r>
              <a:rPr lang="de-DE" b="1"/>
              <a:t>Elektrizitätsversorgungsnetz</a:t>
            </a:r>
            <a:endParaRPr lang="de-DE"/>
          </a:p>
          <a:p>
            <a:pPr lvl="1"/>
            <a:r>
              <a:rPr lang="de-DE" b="1"/>
              <a:t>Absatz 1 </a:t>
            </a:r>
            <a:r>
              <a:rPr lang="de-DE"/>
              <a:t>(Info-Pflicht nach drei Monaten und Status-Update) für </a:t>
            </a:r>
            <a:r>
              <a:rPr lang="de-DE" b="1"/>
              <a:t>alle </a:t>
            </a:r>
            <a:r>
              <a:rPr lang="de-DE"/>
              <a:t>Netze und Spannungsebenen einschließlich </a:t>
            </a:r>
            <a:r>
              <a:rPr lang="de-DE" b="1"/>
              <a:t>Übertragungsnetz</a:t>
            </a:r>
            <a:endParaRPr lang="de-DE"/>
          </a:p>
          <a:p>
            <a:pPr lvl="1"/>
            <a:r>
              <a:rPr lang="de-DE" b="1"/>
              <a:t>Absatz 2 </a:t>
            </a:r>
            <a:r>
              <a:rPr lang="de-DE"/>
              <a:t>(Informationen im Internet) und </a:t>
            </a:r>
            <a:r>
              <a:rPr lang="de-DE" b="1"/>
              <a:t>Absatz 3 </a:t>
            </a:r>
            <a:r>
              <a:rPr lang="de-DE"/>
              <a:t>(Eingangsbestätigung) gelten nur für </a:t>
            </a:r>
            <a:r>
              <a:rPr lang="de-DE" b="1" u="sng"/>
              <a:t>Verteilernetze</a:t>
            </a:r>
          </a:p>
          <a:p>
            <a:r>
              <a:rPr lang="de-DE"/>
              <a:t>Alle </a:t>
            </a:r>
            <a:r>
              <a:rPr lang="de-DE" b="1"/>
              <a:t>Anschlussbegehren</a:t>
            </a:r>
          </a:p>
          <a:p>
            <a:pPr lvl="1"/>
            <a:r>
              <a:rPr lang="de-DE"/>
              <a:t>Gesetzesbegründung: Alle Arten von Anlagen, die an das Elektrizitätsverteilernetz angeschlossen werden sollen</a:t>
            </a:r>
          </a:p>
          <a:p>
            <a:pPr lvl="1"/>
            <a:r>
              <a:rPr lang="de-DE" b="1"/>
              <a:t>Erzeugungsanlagen, Energiespeicheranlagen und Verbrauchseinrichtungen</a:t>
            </a:r>
            <a:r>
              <a:rPr lang="de-DE"/>
              <a:t>.</a:t>
            </a:r>
          </a:p>
          <a:p>
            <a:pPr lvl="2"/>
            <a:r>
              <a:rPr lang="de-DE"/>
              <a:t>Auch Rechenzentren oder Ladepunkte für Elektromobile</a:t>
            </a:r>
          </a:p>
          <a:p>
            <a:pPr lvl="1"/>
            <a:r>
              <a:rPr lang="de-DE" b="1"/>
              <a:t>Neuanschlüsse </a:t>
            </a:r>
            <a:r>
              <a:rPr lang="de-DE"/>
              <a:t>und Begehren auf </a:t>
            </a:r>
            <a:r>
              <a:rPr lang="de-DE" b="1"/>
              <a:t>Änderung </a:t>
            </a:r>
            <a:r>
              <a:rPr lang="de-DE"/>
              <a:t>oder </a:t>
            </a:r>
            <a:r>
              <a:rPr lang="de-DE" b="1"/>
              <a:t>Erweiterung </a:t>
            </a:r>
            <a:r>
              <a:rPr lang="de-DE"/>
              <a:t>bestehender Anschlüsse</a:t>
            </a:r>
          </a:p>
        </p:txBody>
      </p:sp>
      <p:sp>
        <p:nvSpPr>
          <p:cNvPr id="4" name="Datumsplatzhalter 3">
            <a:extLst>
              <a:ext uri="{FF2B5EF4-FFF2-40B4-BE49-F238E27FC236}">
                <a16:creationId xmlns:a16="http://schemas.microsoft.com/office/drawing/2014/main" id="{EB4AA9E3-5948-0497-E249-F596B5D4DEAC}"/>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73850DCD-A19D-C5CB-3CCC-87631D55F41C}"/>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0B88582B-B71C-2907-A191-6376BC69D5CA}"/>
              </a:ext>
            </a:extLst>
          </p:cNvPr>
          <p:cNvSpPr>
            <a:spLocks noGrp="1"/>
          </p:cNvSpPr>
          <p:nvPr>
            <p:ph type="sldNum" sz="quarter" idx="12"/>
          </p:nvPr>
        </p:nvSpPr>
        <p:spPr/>
        <p:txBody>
          <a:bodyPr/>
          <a:lstStyle/>
          <a:p>
            <a:fld id="{BB5D5A41-9DD1-F24E-9E26-15668BB14167}" type="slidenum">
              <a:rPr lang="de-DE" smtClean="0"/>
              <a:t>25</a:t>
            </a:fld>
            <a:endParaRPr lang="de-DE"/>
          </a:p>
        </p:txBody>
      </p:sp>
      <p:sp>
        <p:nvSpPr>
          <p:cNvPr id="7" name="Textplatzhalter 6">
            <a:extLst>
              <a:ext uri="{FF2B5EF4-FFF2-40B4-BE49-F238E27FC236}">
                <a16:creationId xmlns:a16="http://schemas.microsoft.com/office/drawing/2014/main" id="{35FE39E6-5BB0-7AE2-8D3E-8B6C886861D3}"/>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20689503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56278C-DB2D-DD6A-1294-328B3DF2AA0A}"/>
              </a:ext>
            </a:extLst>
          </p:cNvPr>
          <p:cNvSpPr>
            <a:spLocks noGrp="1"/>
          </p:cNvSpPr>
          <p:nvPr>
            <p:ph type="title"/>
          </p:nvPr>
        </p:nvSpPr>
        <p:spPr/>
        <p:txBody>
          <a:bodyPr/>
          <a:lstStyle/>
          <a:p>
            <a:r>
              <a:rPr lang="de-DE"/>
              <a:t>Verhältnis zu anderen Pflichten: </a:t>
            </a:r>
            <a:r>
              <a:rPr lang="de-DE" err="1"/>
              <a:t>KraftNAV</a:t>
            </a:r>
            <a:br>
              <a:rPr lang="de-DE"/>
            </a:br>
            <a:endParaRPr lang="de-DE"/>
          </a:p>
        </p:txBody>
      </p:sp>
      <p:sp>
        <p:nvSpPr>
          <p:cNvPr id="3" name="Inhaltsplatzhalter 2">
            <a:extLst>
              <a:ext uri="{FF2B5EF4-FFF2-40B4-BE49-F238E27FC236}">
                <a16:creationId xmlns:a16="http://schemas.microsoft.com/office/drawing/2014/main" id="{EFCBBEC9-355F-6F50-504C-7DD7DAAEF512}"/>
              </a:ext>
            </a:extLst>
          </p:cNvPr>
          <p:cNvSpPr>
            <a:spLocks noGrp="1"/>
          </p:cNvSpPr>
          <p:nvPr>
            <p:ph idx="1"/>
          </p:nvPr>
        </p:nvSpPr>
        <p:spPr/>
        <p:txBody>
          <a:bodyPr/>
          <a:lstStyle/>
          <a:p>
            <a:r>
              <a:rPr lang="de-DE"/>
              <a:t>Regelungen „einer aufgrund von § 17 Absatz 3 erlassenen Rechtsverordnung“ bleiben </a:t>
            </a:r>
            <a:r>
              <a:rPr lang="de-DE" b="1"/>
              <a:t>unberührt</a:t>
            </a:r>
            <a:r>
              <a:rPr lang="de-DE"/>
              <a:t> </a:t>
            </a:r>
          </a:p>
          <a:p>
            <a:pPr lvl="1"/>
            <a:r>
              <a:rPr lang="de-DE"/>
              <a:t>Begründung (S. 52): „… bleiben die Regelungen der Verordnung zur Regelung des Netzanschlusses von Anlagen zur Erzeugung von elektrischer Energie (</a:t>
            </a:r>
            <a:r>
              <a:rPr lang="de-DE" b="1" err="1"/>
              <a:t>KraftNAV</a:t>
            </a:r>
            <a:r>
              <a:rPr lang="de-DE"/>
              <a:t>) unberührt. Für Anlagen, die unter diese Verordnung fallen, richtet sich das Anschlussverfahren </a:t>
            </a:r>
            <a:r>
              <a:rPr lang="de-DE" b="1"/>
              <a:t>nach den dort vorgesehenen Vorschriften</a:t>
            </a:r>
            <a:r>
              <a:rPr lang="de-DE"/>
              <a:t>.“</a:t>
            </a:r>
          </a:p>
          <a:p>
            <a:r>
              <a:rPr lang="de-DE"/>
              <a:t>Regelungen der </a:t>
            </a:r>
            <a:r>
              <a:rPr lang="de-DE" b="1" err="1"/>
              <a:t>KraftNAV</a:t>
            </a:r>
            <a:r>
              <a:rPr lang="de-DE"/>
              <a:t> gelten also für die davon erfassten Anlagen weiter</a:t>
            </a:r>
          </a:p>
          <a:p>
            <a:r>
              <a:rPr lang="de-DE" err="1"/>
              <a:t>KraftNAV</a:t>
            </a:r>
            <a:r>
              <a:rPr lang="de-DE"/>
              <a:t> gilt für Erzeugungsanlagen </a:t>
            </a:r>
            <a:r>
              <a:rPr lang="de-DE" b="1"/>
              <a:t>ab 100 MW </a:t>
            </a:r>
            <a:r>
              <a:rPr lang="de-DE"/>
              <a:t>mit Anschluss an </a:t>
            </a:r>
            <a:r>
              <a:rPr lang="de-DE" b="1"/>
              <a:t>110-kV-Netz </a:t>
            </a:r>
            <a:r>
              <a:rPr lang="de-DE"/>
              <a:t>und höher </a:t>
            </a:r>
          </a:p>
          <a:p>
            <a:r>
              <a:rPr lang="de-DE" err="1"/>
              <a:t>KraftNAV</a:t>
            </a:r>
            <a:r>
              <a:rPr lang="de-DE"/>
              <a:t> ist </a:t>
            </a:r>
            <a:r>
              <a:rPr lang="de-DE" b="1"/>
              <a:t>nicht für Energiespeicher </a:t>
            </a:r>
            <a:r>
              <a:rPr lang="de-DE"/>
              <a:t>anwendbar (§ 1 Abs. 1 S. 2 </a:t>
            </a:r>
            <a:r>
              <a:rPr lang="de-DE" err="1"/>
              <a:t>KraftNAV</a:t>
            </a:r>
            <a:r>
              <a:rPr lang="de-DE"/>
              <a:t>)</a:t>
            </a:r>
          </a:p>
          <a:p>
            <a:pPr lvl="1"/>
            <a:r>
              <a:rPr lang="de-DE"/>
              <a:t>Durch BNetzA (Beschluss v. 30.03.2026, BK6-25-325) bestätigt</a:t>
            </a:r>
          </a:p>
          <a:p>
            <a:endParaRPr lang="de-DE"/>
          </a:p>
          <a:p>
            <a:endParaRPr lang="de-DE"/>
          </a:p>
        </p:txBody>
      </p:sp>
      <p:sp>
        <p:nvSpPr>
          <p:cNvPr id="4" name="Datumsplatzhalter 3">
            <a:extLst>
              <a:ext uri="{FF2B5EF4-FFF2-40B4-BE49-F238E27FC236}">
                <a16:creationId xmlns:a16="http://schemas.microsoft.com/office/drawing/2014/main" id="{9E9C2A09-AF0C-737B-05D1-5BC58372C3E1}"/>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26C631E7-AF9A-51B6-DC4E-57799CA46CA2}"/>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2E6376E5-00A5-E6B8-5D39-ED3127091022}"/>
              </a:ext>
            </a:extLst>
          </p:cNvPr>
          <p:cNvSpPr>
            <a:spLocks noGrp="1"/>
          </p:cNvSpPr>
          <p:nvPr>
            <p:ph type="sldNum" sz="quarter" idx="12"/>
          </p:nvPr>
        </p:nvSpPr>
        <p:spPr/>
        <p:txBody>
          <a:bodyPr/>
          <a:lstStyle/>
          <a:p>
            <a:fld id="{BB5D5A41-9DD1-F24E-9E26-15668BB14167}" type="slidenum">
              <a:rPr lang="de-DE" smtClean="0"/>
              <a:t>26</a:t>
            </a:fld>
            <a:endParaRPr lang="de-DE"/>
          </a:p>
        </p:txBody>
      </p:sp>
      <p:sp>
        <p:nvSpPr>
          <p:cNvPr id="7" name="Textplatzhalter 6">
            <a:extLst>
              <a:ext uri="{FF2B5EF4-FFF2-40B4-BE49-F238E27FC236}">
                <a16:creationId xmlns:a16="http://schemas.microsoft.com/office/drawing/2014/main" id="{1AE3266E-762E-280F-12A2-2F1D8BCDAD25}"/>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21886092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A49540-C902-A302-C945-6BE622CD4504}"/>
              </a:ext>
            </a:extLst>
          </p:cNvPr>
          <p:cNvSpPr>
            <a:spLocks noGrp="1"/>
          </p:cNvSpPr>
          <p:nvPr>
            <p:ph type="title"/>
          </p:nvPr>
        </p:nvSpPr>
        <p:spPr/>
        <p:txBody>
          <a:bodyPr/>
          <a:lstStyle/>
          <a:p>
            <a:r>
              <a:rPr lang="de-DE"/>
              <a:t>Informationspflichten nach </a:t>
            </a:r>
            <a:r>
              <a:rPr lang="de-DE" err="1"/>
              <a:t>KraftNAV</a:t>
            </a:r>
            <a:r>
              <a:rPr lang="de-DE"/>
              <a:t> und EnWG-E</a:t>
            </a:r>
          </a:p>
        </p:txBody>
      </p:sp>
      <p:graphicFrame>
        <p:nvGraphicFramePr>
          <p:cNvPr id="8" name="Inhaltsplatzhalter 7">
            <a:extLst>
              <a:ext uri="{FF2B5EF4-FFF2-40B4-BE49-F238E27FC236}">
                <a16:creationId xmlns:a16="http://schemas.microsoft.com/office/drawing/2014/main" id="{D8ECB900-D0B2-5068-5139-5252A72D78C8}"/>
              </a:ext>
            </a:extLst>
          </p:cNvPr>
          <p:cNvGraphicFramePr>
            <a:graphicFrameLocks noGrp="1"/>
          </p:cNvGraphicFramePr>
          <p:nvPr>
            <p:ph idx="1"/>
            <p:extLst>
              <p:ext uri="{D42A27DB-BD31-4B8C-83A1-F6EECF244321}">
                <p14:modId xmlns:p14="http://schemas.microsoft.com/office/powerpoint/2010/main" val="3522548601"/>
              </p:ext>
            </p:extLst>
          </p:nvPr>
        </p:nvGraphicFramePr>
        <p:xfrm>
          <a:off x="838200" y="1936750"/>
          <a:ext cx="10515600" cy="4409440"/>
        </p:xfrm>
        <a:graphic>
          <a:graphicData uri="http://schemas.openxmlformats.org/drawingml/2006/table">
            <a:tbl>
              <a:tblPr firstRow="1" bandRow="1">
                <a:tableStyleId>{5C22544A-7EE6-4342-B048-85BDC9FD1C3A}</a:tableStyleId>
              </a:tblPr>
              <a:tblGrid>
                <a:gridCol w="6019800">
                  <a:extLst>
                    <a:ext uri="{9D8B030D-6E8A-4147-A177-3AD203B41FA5}">
                      <a16:colId xmlns:a16="http://schemas.microsoft.com/office/drawing/2014/main" val="1710848872"/>
                    </a:ext>
                  </a:extLst>
                </a:gridCol>
                <a:gridCol w="4495800">
                  <a:extLst>
                    <a:ext uri="{9D8B030D-6E8A-4147-A177-3AD203B41FA5}">
                      <a16:colId xmlns:a16="http://schemas.microsoft.com/office/drawing/2014/main" val="748681845"/>
                    </a:ext>
                  </a:extLst>
                </a:gridCol>
              </a:tblGrid>
              <a:tr h="370840">
                <a:tc>
                  <a:txBody>
                    <a:bodyPr/>
                    <a:lstStyle/>
                    <a:p>
                      <a:r>
                        <a:rPr lang="de-DE" sz="1400" err="1"/>
                        <a:t>KraftNAV</a:t>
                      </a:r>
                      <a:endParaRPr lang="de-DE" sz="1400"/>
                    </a:p>
                  </a:txBody>
                  <a:tcPr/>
                </a:tc>
                <a:tc>
                  <a:txBody>
                    <a:bodyPr/>
                    <a:lstStyle/>
                    <a:p>
                      <a:r>
                        <a:rPr lang="de-DE" sz="1400"/>
                        <a:t>§ 17d EnWG-E</a:t>
                      </a:r>
                    </a:p>
                  </a:txBody>
                  <a:tcPr/>
                </a:tc>
                <a:extLst>
                  <a:ext uri="{0D108BD9-81ED-4DB2-BD59-A6C34878D82A}">
                    <a16:rowId xmlns:a16="http://schemas.microsoft.com/office/drawing/2014/main" val="168802813"/>
                  </a:ext>
                </a:extLst>
              </a:tr>
              <a:tr h="370840">
                <a:tc>
                  <a:txBody>
                    <a:bodyPr/>
                    <a:lstStyle/>
                    <a:p>
                      <a:r>
                        <a:rPr lang="de-DE" sz="1100" kern="1200">
                          <a:solidFill>
                            <a:schemeClr val="dk1"/>
                          </a:solidFill>
                          <a:effectLst/>
                          <a:latin typeface="+mn-lt"/>
                          <a:ea typeface="+mn-ea"/>
                          <a:cs typeface="+mn-cs"/>
                        </a:rPr>
                        <a:t>Netzbetreiber</a:t>
                      </a:r>
                      <a:r>
                        <a:rPr lang="de-DE" sz="1100" b="1" kern="1200">
                          <a:solidFill>
                            <a:schemeClr val="dk1"/>
                          </a:solidFill>
                          <a:effectLst/>
                          <a:latin typeface="+mn-lt"/>
                          <a:ea typeface="+mn-ea"/>
                          <a:cs typeface="+mn-cs"/>
                        </a:rPr>
                        <a:t> </a:t>
                      </a:r>
                      <a:r>
                        <a:rPr lang="de-DE" sz="1100" b="0" kern="1200">
                          <a:solidFill>
                            <a:schemeClr val="dk1"/>
                          </a:solidFill>
                          <a:effectLst/>
                          <a:latin typeface="+mn-lt"/>
                          <a:ea typeface="+mn-ea"/>
                          <a:cs typeface="+mn-cs"/>
                        </a:rPr>
                        <a:t>hat</a:t>
                      </a:r>
                      <a:r>
                        <a:rPr lang="de-DE" sz="1100" b="1" kern="1200">
                          <a:solidFill>
                            <a:schemeClr val="dk1"/>
                          </a:solidFill>
                          <a:effectLst/>
                          <a:latin typeface="+mn-lt"/>
                          <a:ea typeface="+mn-ea"/>
                          <a:cs typeface="+mn-cs"/>
                        </a:rPr>
                        <a:t> unverzüglich</a:t>
                      </a:r>
                      <a:r>
                        <a:rPr lang="de-DE" sz="1100" kern="1200">
                          <a:solidFill>
                            <a:schemeClr val="dk1"/>
                          </a:solidFill>
                          <a:effectLst/>
                          <a:latin typeface="+mn-lt"/>
                          <a:ea typeface="+mn-ea"/>
                          <a:cs typeface="+mn-cs"/>
                        </a:rPr>
                        <a:t>, </a:t>
                      </a:r>
                      <a:r>
                        <a:rPr lang="de-DE" sz="1100" b="1" kern="1200">
                          <a:solidFill>
                            <a:schemeClr val="dk1"/>
                          </a:solidFill>
                          <a:effectLst/>
                          <a:latin typeface="+mn-lt"/>
                          <a:ea typeface="+mn-ea"/>
                          <a:cs typeface="+mn-cs"/>
                        </a:rPr>
                        <a:t>spätestens </a:t>
                      </a:r>
                      <a:r>
                        <a:rPr lang="de-DE" sz="1100" kern="1200">
                          <a:solidFill>
                            <a:schemeClr val="dk1"/>
                          </a:solidFill>
                          <a:effectLst/>
                          <a:latin typeface="+mn-lt"/>
                          <a:ea typeface="+mn-ea"/>
                          <a:cs typeface="+mn-cs"/>
                        </a:rPr>
                        <a:t>nach Ablauf von </a:t>
                      </a:r>
                      <a:r>
                        <a:rPr lang="de-DE" sz="1100" b="1" u="sng" kern="1200">
                          <a:solidFill>
                            <a:schemeClr val="dk1"/>
                          </a:solidFill>
                          <a:effectLst/>
                          <a:latin typeface="+mn-lt"/>
                          <a:ea typeface="+mn-ea"/>
                          <a:cs typeface="+mn-cs"/>
                        </a:rPr>
                        <a:t>zwei Wochen</a:t>
                      </a:r>
                      <a:r>
                        <a:rPr lang="de-DE" sz="1100" kern="1200">
                          <a:solidFill>
                            <a:schemeClr val="dk1"/>
                          </a:solidFill>
                          <a:effectLst/>
                          <a:latin typeface="+mn-lt"/>
                          <a:ea typeface="+mn-ea"/>
                          <a:cs typeface="+mn-cs"/>
                        </a:rPr>
                        <a:t>, dem Anschlussnehmer darzulegen, welche </a:t>
                      </a:r>
                      <a:r>
                        <a:rPr lang="de-DE" sz="1100" b="1" kern="1200">
                          <a:solidFill>
                            <a:schemeClr val="dk1"/>
                          </a:solidFill>
                          <a:effectLst/>
                          <a:latin typeface="+mn-lt"/>
                          <a:ea typeface="+mn-ea"/>
                          <a:cs typeface="+mn-cs"/>
                        </a:rPr>
                        <a:t>Prüfungen</a:t>
                      </a:r>
                      <a:r>
                        <a:rPr lang="de-DE" sz="1100" kern="1200">
                          <a:solidFill>
                            <a:schemeClr val="dk1"/>
                          </a:solidFill>
                          <a:effectLst/>
                          <a:latin typeface="+mn-lt"/>
                          <a:ea typeface="+mn-ea"/>
                          <a:cs typeface="+mn-cs"/>
                        </a:rPr>
                        <a:t> zur Vorbereitung einer Entscheidung über das Netzanschlussbegehren und einer Prognose der für eine entsprechende Anschlussnutzung verfügbaren Leitungskapazitäten </a:t>
                      </a:r>
                      <a:r>
                        <a:rPr lang="de-DE" sz="1100" b="1" kern="1200">
                          <a:solidFill>
                            <a:schemeClr val="dk1"/>
                          </a:solidFill>
                          <a:effectLst/>
                          <a:latin typeface="+mn-lt"/>
                          <a:ea typeface="+mn-ea"/>
                          <a:cs typeface="+mn-cs"/>
                        </a:rPr>
                        <a:t>notwendig</a:t>
                      </a:r>
                      <a:r>
                        <a:rPr lang="de-DE" sz="1100" kern="1200">
                          <a:solidFill>
                            <a:schemeClr val="dk1"/>
                          </a:solidFill>
                          <a:effectLst/>
                          <a:latin typeface="+mn-lt"/>
                          <a:ea typeface="+mn-ea"/>
                          <a:cs typeface="+mn-cs"/>
                        </a:rPr>
                        <a:t> sind und </a:t>
                      </a:r>
                      <a:r>
                        <a:rPr lang="de-DE" sz="1100" b="1" kern="1200">
                          <a:solidFill>
                            <a:schemeClr val="dk1"/>
                          </a:solidFill>
                          <a:effectLst/>
                          <a:latin typeface="+mn-lt"/>
                          <a:ea typeface="+mn-ea"/>
                          <a:cs typeface="+mn-cs"/>
                        </a:rPr>
                        <a:t>welche Kosten </a:t>
                      </a:r>
                      <a:r>
                        <a:rPr lang="de-DE" sz="1100" kern="1200">
                          <a:solidFill>
                            <a:schemeClr val="dk1"/>
                          </a:solidFill>
                          <a:effectLst/>
                          <a:latin typeface="+mn-lt"/>
                          <a:ea typeface="+mn-ea"/>
                          <a:cs typeface="+mn-cs"/>
                        </a:rPr>
                        <a:t>diese Prüfungen verursachen werden. Soweit zusätzliche Angaben erforderlich sind, hat der Netzbetreiber diese vollständig </a:t>
                      </a:r>
                      <a:r>
                        <a:rPr lang="de-DE" sz="1100" b="1" kern="1200">
                          <a:solidFill>
                            <a:schemeClr val="dk1"/>
                          </a:solidFill>
                          <a:effectLst/>
                          <a:latin typeface="+mn-lt"/>
                          <a:ea typeface="+mn-ea"/>
                          <a:cs typeface="+mn-cs"/>
                        </a:rPr>
                        <a:t>innerhalb von einer Woche </a:t>
                      </a:r>
                      <a:r>
                        <a:rPr lang="de-DE" sz="1100" kern="1200">
                          <a:solidFill>
                            <a:schemeClr val="dk1"/>
                          </a:solidFill>
                          <a:effectLst/>
                          <a:latin typeface="+mn-lt"/>
                          <a:ea typeface="+mn-ea"/>
                          <a:cs typeface="+mn-cs"/>
                        </a:rPr>
                        <a:t>von dem Anschlussnehmer anzufordern.</a:t>
                      </a:r>
                      <a:endParaRPr lang="de-DE"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kern="1200">
                          <a:solidFill>
                            <a:schemeClr val="dk1"/>
                          </a:solidFill>
                          <a:effectLst/>
                          <a:latin typeface="+mn-lt"/>
                          <a:ea typeface="+mn-ea"/>
                          <a:cs typeface="+mn-cs"/>
                        </a:rPr>
                        <a:t>Nach Eingang eines Netzanschlussbegehrens hat der Betreiber des Elektrizitätsverteilernetzes dem Netzanschlussbegehrenden </a:t>
                      </a:r>
                      <a:r>
                        <a:rPr lang="de-DE" sz="1100" b="1" kern="1200">
                          <a:solidFill>
                            <a:schemeClr val="dk1"/>
                          </a:solidFill>
                          <a:effectLst/>
                          <a:latin typeface="+mn-lt"/>
                          <a:ea typeface="+mn-ea"/>
                          <a:cs typeface="+mn-cs"/>
                        </a:rPr>
                        <a:t>unverzüglich</a:t>
                      </a:r>
                      <a:r>
                        <a:rPr lang="de-DE" sz="1100" kern="1200">
                          <a:solidFill>
                            <a:schemeClr val="dk1"/>
                          </a:solidFill>
                          <a:effectLst/>
                          <a:latin typeface="+mn-lt"/>
                          <a:ea typeface="+mn-ea"/>
                          <a:cs typeface="+mn-cs"/>
                        </a:rPr>
                        <a:t> eine </a:t>
                      </a:r>
                      <a:r>
                        <a:rPr lang="de-DE" sz="1100" b="1" kern="1200">
                          <a:solidFill>
                            <a:schemeClr val="dk1"/>
                          </a:solidFill>
                          <a:effectLst/>
                          <a:latin typeface="+mn-lt"/>
                          <a:ea typeface="+mn-ea"/>
                          <a:cs typeface="+mn-cs"/>
                        </a:rPr>
                        <a:t>Eingangsbestätigung</a:t>
                      </a:r>
                      <a:r>
                        <a:rPr lang="de-DE" sz="1100" kern="1200">
                          <a:solidFill>
                            <a:schemeClr val="dk1"/>
                          </a:solidFill>
                          <a:effectLst/>
                          <a:latin typeface="+mn-lt"/>
                          <a:ea typeface="+mn-ea"/>
                          <a:cs typeface="+mn-cs"/>
                        </a:rPr>
                        <a:t> zu übermitteln. </a:t>
                      </a:r>
                    </a:p>
                    <a:p>
                      <a:endParaRPr lang="de-DE" sz="1100"/>
                    </a:p>
                  </a:txBody>
                  <a:tcPr/>
                </a:tc>
                <a:extLst>
                  <a:ext uri="{0D108BD9-81ED-4DB2-BD59-A6C34878D82A}">
                    <a16:rowId xmlns:a16="http://schemas.microsoft.com/office/drawing/2014/main" val="92604369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kern="1200">
                          <a:solidFill>
                            <a:schemeClr val="dk1"/>
                          </a:solidFill>
                          <a:effectLst/>
                          <a:latin typeface="+mn-lt"/>
                          <a:ea typeface="+mn-ea"/>
                          <a:cs typeface="+mn-cs"/>
                        </a:rPr>
                        <a:t>Nach Eingang Vorschusszahlung … [</a:t>
                      </a:r>
                      <a:r>
                        <a:rPr lang="de-DE" sz="1100" b="0" kern="1200">
                          <a:solidFill>
                            <a:schemeClr val="dk1"/>
                          </a:solidFill>
                          <a:effectLst/>
                          <a:latin typeface="+mn-lt"/>
                          <a:ea typeface="+mn-ea"/>
                          <a:cs typeface="+mn-cs"/>
                        </a:rPr>
                        <a:t>25 % der erwarteten Prüfkosten] </a:t>
                      </a:r>
                      <a:r>
                        <a:rPr lang="de-DE" sz="1100" kern="1200">
                          <a:solidFill>
                            <a:schemeClr val="dk1"/>
                          </a:solidFill>
                          <a:effectLst/>
                          <a:latin typeface="+mn-lt"/>
                          <a:ea typeface="+mn-ea"/>
                          <a:cs typeface="+mn-cs"/>
                        </a:rPr>
                        <a:t>ist der Netzbetreiber verpflichtet, umgehend die für eine Anschlusszusage und für eine Prognose der für eine entsprechende Anschlussnutzung verfügbaren Leitungskapazitäten notwendigen Prüfungen, insbesondere zu Anschlusspunkt, Anschlussleitungen sowie Lastflüssen und sonstigen Wirkungen auf das Netz, durchzuführen. </a:t>
                      </a:r>
                      <a:r>
                        <a:rPr lang="de-DE" sz="1100" b="0" kern="1200">
                          <a:solidFill>
                            <a:schemeClr val="dk1"/>
                          </a:solidFill>
                          <a:effectLst/>
                          <a:latin typeface="+mn-lt"/>
                          <a:ea typeface="+mn-ea"/>
                          <a:cs typeface="+mn-cs"/>
                        </a:rPr>
                        <a:t>…</a:t>
                      </a:r>
                      <a:r>
                        <a:rPr lang="de-DE" sz="1100" b="1" kern="1200">
                          <a:solidFill>
                            <a:schemeClr val="dk1"/>
                          </a:solidFill>
                          <a:effectLst/>
                          <a:latin typeface="+mn-lt"/>
                          <a:ea typeface="+mn-ea"/>
                          <a:cs typeface="+mn-cs"/>
                        </a:rPr>
                        <a:t> </a:t>
                      </a:r>
                      <a:r>
                        <a:rPr lang="de-DE" sz="1100" kern="1200">
                          <a:solidFill>
                            <a:schemeClr val="dk1"/>
                          </a:solidFill>
                          <a:effectLst/>
                          <a:latin typeface="+mn-lt"/>
                          <a:ea typeface="+mn-ea"/>
                          <a:cs typeface="+mn-cs"/>
                        </a:rPr>
                        <a:t>Der Anschlussnehmer ist über Verlauf und Ergebnis der Prüfungen angemessen und zeitnah zu unterrichten. Das </a:t>
                      </a:r>
                      <a:r>
                        <a:rPr lang="de-DE" sz="1100" b="1" kern="1200">
                          <a:solidFill>
                            <a:schemeClr val="dk1"/>
                          </a:solidFill>
                          <a:effectLst/>
                          <a:latin typeface="+mn-lt"/>
                          <a:ea typeface="+mn-ea"/>
                          <a:cs typeface="+mn-cs"/>
                        </a:rPr>
                        <a:t>Ergebnis der Prüfungen </a:t>
                      </a:r>
                      <a:r>
                        <a:rPr lang="de-DE" sz="1100" kern="1200">
                          <a:solidFill>
                            <a:schemeClr val="dk1"/>
                          </a:solidFill>
                          <a:effectLst/>
                          <a:latin typeface="+mn-lt"/>
                          <a:ea typeface="+mn-ea"/>
                          <a:cs typeface="+mn-cs"/>
                        </a:rPr>
                        <a:t>ist dem Anschlussnehmer unverzüglich, </a:t>
                      </a:r>
                      <a:r>
                        <a:rPr lang="de-DE" sz="1100" b="1" u="sng" kern="1200">
                          <a:solidFill>
                            <a:schemeClr val="dk1"/>
                          </a:solidFill>
                          <a:effectLst/>
                          <a:latin typeface="+mn-lt"/>
                          <a:ea typeface="+mn-ea"/>
                          <a:cs typeface="+mn-cs"/>
                        </a:rPr>
                        <a:t>spätestens drei Monate </a:t>
                      </a:r>
                      <a:r>
                        <a:rPr lang="de-DE" sz="1100" b="1" kern="1200">
                          <a:solidFill>
                            <a:schemeClr val="dk1"/>
                          </a:solidFill>
                          <a:effectLst/>
                          <a:latin typeface="+mn-lt"/>
                          <a:ea typeface="+mn-ea"/>
                          <a:cs typeface="+mn-cs"/>
                        </a:rPr>
                        <a:t>nach Eingang </a:t>
                      </a:r>
                      <a:r>
                        <a:rPr lang="de-DE" sz="1100" b="0" kern="1200">
                          <a:solidFill>
                            <a:schemeClr val="dk1"/>
                          </a:solidFill>
                          <a:effectLst/>
                          <a:latin typeface="+mn-lt"/>
                          <a:ea typeface="+mn-ea"/>
                          <a:cs typeface="+mn-cs"/>
                        </a:rPr>
                        <a:t>der </a:t>
                      </a:r>
                      <a:r>
                        <a:rPr lang="de-DE" sz="1100" b="1" kern="1200">
                          <a:solidFill>
                            <a:schemeClr val="dk1"/>
                          </a:solidFill>
                          <a:effectLst/>
                          <a:latin typeface="+mn-lt"/>
                          <a:ea typeface="+mn-ea"/>
                          <a:cs typeface="+mn-cs"/>
                        </a:rPr>
                        <a:t>Vorschusszahlung </a:t>
                      </a:r>
                      <a:r>
                        <a:rPr lang="de-DE" sz="1100" kern="1200">
                          <a:solidFill>
                            <a:schemeClr val="dk1"/>
                          </a:solidFill>
                          <a:effectLst/>
                          <a:latin typeface="+mn-lt"/>
                          <a:ea typeface="+mn-ea"/>
                          <a:cs typeface="+mn-cs"/>
                        </a:rPr>
                        <a:t>mitzuteilen, es sei denn, </a:t>
                      </a:r>
                      <a:r>
                        <a:rPr lang="de-DE" sz="1100" b="1" kern="1200">
                          <a:solidFill>
                            <a:schemeClr val="dk1"/>
                          </a:solidFill>
                          <a:effectLst/>
                          <a:latin typeface="+mn-lt"/>
                          <a:ea typeface="+mn-ea"/>
                          <a:cs typeface="+mn-cs"/>
                        </a:rPr>
                        <a:t>… </a:t>
                      </a:r>
                      <a:r>
                        <a:rPr lang="de-DE" sz="1100" kern="1200">
                          <a:solidFill>
                            <a:schemeClr val="dk1"/>
                          </a:solidFill>
                          <a:effectLst/>
                          <a:latin typeface="+mn-lt"/>
                          <a:ea typeface="+mn-ea"/>
                          <a:cs typeface="+mn-cs"/>
                        </a:rPr>
                        <a:t>außergewöhnliche, nicht vom Netzbetreiber zu vertretende Umstände einen erhöhten Zeitbedarf verursacht haben.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100"/>
                    </a:p>
                    <a:p>
                      <a:pPr marL="0" marR="0" lvl="0" indent="0" algn="l" defTabSz="914400" rtl="0" eaLnBrk="1" fontAlgn="auto" latinLnBrk="0" hangingPunct="1">
                        <a:lnSpc>
                          <a:spcPct val="100000"/>
                        </a:lnSpc>
                        <a:spcBef>
                          <a:spcPts val="0"/>
                        </a:spcBef>
                        <a:spcAft>
                          <a:spcPts val="0"/>
                        </a:spcAft>
                        <a:buClrTx/>
                        <a:buSzTx/>
                        <a:buFontTx/>
                        <a:buNone/>
                        <a:tabLst/>
                        <a:defRPr/>
                      </a:pPr>
                      <a:r>
                        <a:rPr lang="de-DE" sz="1100"/>
                        <a:t>Der Netzbetreiber </a:t>
                      </a:r>
                      <a:r>
                        <a:rPr lang="de-DE" sz="1100" b="1"/>
                        <a:t>hat</a:t>
                      </a:r>
                      <a:r>
                        <a:rPr lang="de-DE" sz="1100"/>
                        <a:t> dem </a:t>
                      </a:r>
                      <a:r>
                        <a:rPr lang="de-DE" sz="1100" b="1"/>
                        <a:t>Anschlussnehmer</a:t>
                      </a:r>
                      <a:r>
                        <a:rPr lang="de-DE" sz="1100"/>
                        <a:t> zusammen mit dem Prüfungsergebnis … eine </a:t>
                      </a:r>
                      <a:r>
                        <a:rPr lang="de-DE" sz="1100" b="1"/>
                        <a:t>Anschlusszusage</a:t>
                      </a:r>
                      <a:r>
                        <a:rPr lang="de-DE" sz="1100"/>
                        <a:t> zu erteilen, soweit er </a:t>
                      </a:r>
                      <a:r>
                        <a:rPr lang="de-DE" sz="1100" b="1"/>
                        <a:t>nicht</a:t>
                      </a:r>
                      <a:r>
                        <a:rPr lang="de-DE" sz="1100"/>
                        <a:t> den Anschluss </a:t>
                      </a:r>
                      <a:r>
                        <a:rPr lang="de-DE" sz="1100" b="1"/>
                        <a:t>verweigern</a:t>
                      </a:r>
                      <a:r>
                        <a:rPr lang="de-DE" sz="1100"/>
                        <a:t> darf.</a:t>
                      </a:r>
                    </a:p>
                    <a:p>
                      <a:endParaRPr lang="de-DE" sz="1100"/>
                    </a:p>
                  </a:txBody>
                  <a:tcPr/>
                </a:tc>
                <a:tc>
                  <a:txBody>
                    <a:bodyPr/>
                    <a:lstStyle/>
                    <a:p>
                      <a:r>
                        <a:rPr lang="de-DE" sz="1100" kern="1200">
                          <a:solidFill>
                            <a:schemeClr val="dk1"/>
                          </a:solidFill>
                          <a:effectLst/>
                          <a:latin typeface="+mn-lt"/>
                          <a:ea typeface="+mn-ea"/>
                          <a:cs typeface="+mn-cs"/>
                        </a:rPr>
                        <a:t>Geht bei einem Betreiber eines Elektrizitätsversorgungsnetzes ein Netzanschlussbegehren ein, so hat dieser dem Netzanschlussbegehrenden </a:t>
                      </a:r>
                      <a:r>
                        <a:rPr lang="de-DE" sz="1100" b="1" kern="1200">
                          <a:solidFill>
                            <a:schemeClr val="dk1"/>
                          </a:solidFill>
                          <a:effectLst/>
                          <a:latin typeface="+mn-lt"/>
                          <a:ea typeface="+mn-ea"/>
                          <a:cs typeface="+mn-cs"/>
                        </a:rPr>
                        <a:t>innerhalb von drei Monaten</a:t>
                      </a:r>
                      <a:r>
                        <a:rPr lang="de-DE" sz="1100" kern="1200">
                          <a:solidFill>
                            <a:schemeClr val="dk1"/>
                          </a:solidFill>
                          <a:effectLst/>
                          <a:latin typeface="+mn-lt"/>
                          <a:ea typeface="+mn-ea"/>
                          <a:cs typeface="+mn-cs"/>
                        </a:rPr>
                        <a:t> nach dessen Eingang klare und transparente Informationen über den </a:t>
                      </a:r>
                      <a:r>
                        <a:rPr lang="de-DE" sz="1100" b="1" kern="1200">
                          <a:solidFill>
                            <a:schemeClr val="dk1"/>
                          </a:solidFill>
                          <a:effectLst/>
                          <a:latin typeface="+mn-lt"/>
                          <a:ea typeface="+mn-ea"/>
                          <a:cs typeface="+mn-cs"/>
                        </a:rPr>
                        <a:t>Status</a:t>
                      </a:r>
                      <a:r>
                        <a:rPr lang="de-DE" sz="1100" kern="1200">
                          <a:solidFill>
                            <a:schemeClr val="dk1"/>
                          </a:solidFill>
                          <a:effectLst/>
                          <a:latin typeface="+mn-lt"/>
                          <a:ea typeface="+mn-ea"/>
                          <a:cs typeface="+mn-cs"/>
                        </a:rPr>
                        <a:t> und die </a:t>
                      </a:r>
                      <a:r>
                        <a:rPr lang="de-DE" sz="1100" b="1" kern="1200">
                          <a:solidFill>
                            <a:schemeClr val="dk1"/>
                          </a:solidFill>
                          <a:effectLst/>
                          <a:latin typeface="+mn-lt"/>
                          <a:ea typeface="+mn-ea"/>
                          <a:cs typeface="+mn-cs"/>
                        </a:rPr>
                        <a:t>weitere</a:t>
                      </a:r>
                      <a:r>
                        <a:rPr lang="de-DE" sz="1100" kern="1200">
                          <a:solidFill>
                            <a:schemeClr val="dk1"/>
                          </a:solidFill>
                          <a:effectLst/>
                          <a:latin typeface="+mn-lt"/>
                          <a:ea typeface="+mn-ea"/>
                          <a:cs typeface="+mn-cs"/>
                        </a:rPr>
                        <a:t> </a:t>
                      </a:r>
                      <a:r>
                        <a:rPr lang="de-DE" sz="1100" b="1" kern="1200">
                          <a:solidFill>
                            <a:schemeClr val="dk1"/>
                          </a:solidFill>
                          <a:effectLst/>
                          <a:latin typeface="+mn-lt"/>
                          <a:ea typeface="+mn-ea"/>
                          <a:cs typeface="+mn-cs"/>
                        </a:rPr>
                        <a:t>Bearbeitung</a:t>
                      </a:r>
                      <a:r>
                        <a:rPr lang="de-DE" sz="1100" kern="1200">
                          <a:solidFill>
                            <a:schemeClr val="dk1"/>
                          </a:solidFill>
                          <a:effectLst/>
                          <a:latin typeface="+mn-lt"/>
                          <a:ea typeface="+mn-ea"/>
                          <a:cs typeface="+mn-cs"/>
                        </a:rPr>
                        <a:t> des Netzanschlussbegehrens zu übermitteln.</a:t>
                      </a:r>
                    </a:p>
                    <a:p>
                      <a:r>
                        <a:rPr lang="de-DE" sz="1100" kern="1200">
                          <a:solidFill>
                            <a:schemeClr val="dk1"/>
                          </a:solidFill>
                          <a:effectLst/>
                          <a:latin typeface="+mn-lt"/>
                          <a:ea typeface="+mn-ea"/>
                          <a:cs typeface="+mn-cs"/>
                        </a:rPr>
                        <a:t> </a:t>
                      </a:r>
                    </a:p>
                    <a:p>
                      <a:r>
                        <a:rPr lang="de-DE" sz="1100" kern="1200">
                          <a:solidFill>
                            <a:schemeClr val="dk1"/>
                          </a:solidFill>
                          <a:effectLst/>
                          <a:latin typeface="+mn-lt"/>
                          <a:ea typeface="+mn-ea"/>
                          <a:cs typeface="+mn-cs"/>
                        </a:rPr>
                        <a:t>Wenn dem Netzanschlussbegehrenden innerhalb dieses Zeitraums kein Ergebnis mitgeteilt werden kann, hat der Betreiber eines Elektrizitätsversorgungsnetzes dem Netzanschlussbegehrenden die nach Satz 1 zu übermittelnden Informationen </a:t>
                      </a:r>
                      <a:r>
                        <a:rPr lang="de-DE" sz="1100" b="1" kern="1200">
                          <a:solidFill>
                            <a:schemeClr val="dk1"/>
                          </a:solidFill>
                          <a:effectLst/>
                          <a:latin typeface="+mn-lt"/>
                          <a:ea typeface="+mn-ea"/>
                          <a:cs typeface="+mn-cs"/>
                        </a:rPr>
                        <a:t>alle drei Monate in aktualisierter Form </a:t>
                      </a:r>
                      <a:r>
                        <a:rPr lang="de-DE" sz="1100" kern="1200">
                          <a:solidFill>
                            <a:schemeClr val="dk1"/>
                          </a:solidFill>
                          <a:effectLst/>
                          <a:latin typeface="+mn-lt"/>
                          <a:ea typeface="+mn-ea"/>
                          <a:cs typeface="+mn-cs"/>
                        </a:rPr>
                        <a:t>zu übermitteln.</a:t>
                      </a:r>
                      <a:endParaRPr lang="de-DE" sz="1100"/>
                    </a:p>
                  </a:txBody>
                  <a:tcPr/>
                </a:tc>
                <a:extLst>
                  <a:ext uri="{0D108BD9-81ED-4DB2-BD59-A6C34878D82A}">
                    <a16:rowId xmlns:a16="http://schemas.microsoft.com/office/drawing/2014/main" val="2363593561"/>
                  </a:ext>
                </a:extLst>
              </a:tr>
            </a:tbl>
          </a:graphicData>
        </a:graphic>
      </p:graphicFrame>
      <p:sp>
        <p:nvSpPr>
          <p:cNvPr id="4" name="Datumsplatzhalter 3">
            <a:extLst>
              <a:ext uri="{FF2B5EF4-FFF2-40B4-BE49-F238E27FC236}">
                <a16:creationId xmlns:a16="http://schemas.microsoft.com/office/drawing/2014/main" id="{371848CA-9AB9-EB34-1B0E-3DED004827C7}"/>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796B3C53-BD5E-2C1F-B032-1AA8B2E05BA9}"/>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37A2237E-CEFF-4965-ABD6-480AB54E91A5}"/>
              </a:ext>
            </a:extLst>
          </p:cNvPr>
          <p:cNvSpPr>
            <a:spLocks noGrp="1"/>
          </p:cNvSpPr>
          <p:nvPr>
            <p:ph type="sldNum" sz="quarter" idx="12"/>
          </p:nvPr>
        </p:nvSpPr>
        <p:spPr/>
        <p:txBody>
          <a:bodyPr/>
          <a:lstStyle/>
          <a:p>
            <a:fld id="{BB5D5A41-9DD1-F24E-9E26-15668BB14167}" type="slidenum">
              <a:rPr lang="de-DE" smtClean="0"/>
              <a:t>27</a:t>
            </a:fld>
            <a:endParaRPr lang="de-DE"/>
          </a:p>
        </p:txBody>
      </p:sp>
      <p:sp>
        <p:nvSpPr>
          <p:cNvPr id="7" name="Textplatzhalter 6">
            <a:extLst>
              <a:ext uri="{FF2B5EF4-FFF2-40B4-BE49-F238E27FC236}">
                <a16:creationId xmlns:a16="http://schemas.microsoft.com/office/drawing/2014/main" id="{9F4ECD10-7CB6-9BC7-9043-F47096564E6C}"/>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12382368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1B74BF-28D0-E24D-5358-699D4D202E1E}"/>
              </a:ext>
            </a:extLst>
          </p:cNvPr>
          <p:cNvSpPr>
            <a:spLocks noGrp="1"/>
          </p:cNvSpPr>
          <p:nvPr>
            <p:ph type="title"/>
          </p:nvPr>
        </p:nvSpPr>
        <p:spPr/>
        <p:txBody>
          <a:bodyPr/>
          <a:lstStyle/>
          <a:p>
            <a:r>
              <a:rPr lang="de-DE"/>
              <a:t>Verhältnis zu anderen Pflichten: EEG </a:t>
            </a:r>
          </a:p>
        </p:txBody>
      </p:sp>
      <p:sp>
        <p:nvSpPr>
          <p:cNvPr id="3" name="Inhaltsplatzhalter 2">
            <a:extLst>
              <a:ext uri="{FF2B5EF4-FFF2-40B4-BE49-F238E27FC236}">
                <a16:creationId xmlns:a16="http://schemas.microsoft.com/office/drawing/2014/main" id="{6B0DD898-41DE-8C1E-694B-7F1774A6E6C5}"/>
              </a:ext>
            </a:extLst>
          </p:cNvPr>
          <p:cNvSpPr>
            <a:spLocks noGrp="1"/>
          </p:cNvSpPr>
          <p:nvPr>
            <p:ph idx="1"/>
          </p:nvPr>
        </p:nvSpPr>
        <p:spPr/>
        <p:txBody>
          <a:bodyPr/>
          <a:lstStyle/>
          <a:p>
            <a:r>
              <a:rPr lang="de-DE"/>
              <a:t>„Bestimmungen des Erneuerbare-Energien-Gesetzes und des Kraft-Wärme-Kopplungsgesetzes“ bleiben </a:t>
            </a:r>
            <a:r>
              <a:rPr lang="de-DE" b="1"/>
              <a:t>unberührt</a:t>
            </a:r>
          </a:p>
          <a:p>
            <a:pPr lvl="1"/>
            <a:r>
              <a:rPr lang="de-DE"/>
              <a:t>Begründung (S. 52): „Zudem wird der Vorrang der spezielleren Regelungen für den Netzanschluss von Anlagen zur Erzeugung von Strom aus EE und Kraft-Wärme-Kopplungs-Anlagen im EEG und im Kraft-Wärme-Kopplungsgesetz klarstellend erwähnt, insbesondere </a:t>
            </a:r>
            <a:r>
              <a:rPr lang="de-DE" b="1"/>
              <a:t>im Hinblick auf die detaillierten Regelungen zum Netzanschluss von EE-Anlagen </a:t>
            </a:r>
            <a:r>
              <a:rPr lang="de-DE"/>
              <a:t>in § 8 EEG.“</a:t>
            </a:r>
          </a:p>
          <a:p>
            <a:r>
              <a:rPr lang="de-DE"/>
              <a:t>Für </a:t>
            </a:r>
            <a:r>
              <a:rPr lang="de-DE" b="1"/>
              <a:t>EE-Anlagen</a:t>
            </a:r>
            <a:r>
              <a:rPr lang="de-DE"/>
              <a:t> gilt mit Blick auf Informationspflichten also </a:t>
            </a:r>
            <a:r>
              <a:rPr lang="de-DE" b="1"/>
              <a:t>weiterhin § 8 Abs. 5-7 EEG 2023 </a:t>
            </a:r>
            <a:r>
              <a:rPr lang="de-DE"/>
              <a:t>mit den dort enthaltenen spezielleren Vorgaben zur Informationsverschaffung</a:t>
            </a:r>
          </a:p>
        </p:txBody>
      </p:sp>
      <p:sp>
        <p:nvSpPr>
          <p:cNvPr id="4" name="Datumsplatzhalter 3">
            <a:extLst>
              <a:ext uri="{FF2B5EF4-FFF2-40B4-BE49-F238E27FC236}">
                <a16:creationId xmlns:a16="http://schemas.microsoft.com/office/drawing/2014/main" id="{63DBDA2F-891E-EFB7-0A1B-A914A084BBB2}"/>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418C0E05-8A6E-0E0F-86EE-C785651A6BA0}"/>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58E679BD-BF3A-8FE6-AE8E-2DA2C3FD311B}"/>
              </a:ext>
            </a:extLst>
          </p:cNvPr>
          <p:cNvSpPr>
            <a:spLocks noGrp="1"/>
          </p:cNvSpPr>
          <p:nvPr>
            <p:ph type="sldNum" sz="quarter" idx="12"/>
          </p:nvPr>
        </p:nvSpPr>
        <p:spPr/>
        <p:txBody>
          <a:bodyPr/>
          <a:lstStyle/>
          <a:p>
            <a:fld id="{BB5D5A41-9DD1-F24E-9E26-15668BB14167}" type="slidenum">
              <a:rPr lang="de-DE" smtClean="0"/>
              <a:t>28</a:t>
            </a:fld>
            <a:endParaRPr lang="de-DE"/>
          </a:p>
        </p:txBody>
      </p:sp>
      <p:sp>
        <p:nvSpPr>
          <p:cNvPr id="7" name="Textplatzhalter 6">
            <a:extLst>
              <a:ext uri="{FF2B5EF4-FFF2-40B4-BE49-F238E27FC236}">
                <a16:creationId xmlns:a16="http://schemas.microsoft.com/office/drawing/2014/main" id="{0042C831-0CE5-3BEA-6843-DD217E555BD5}"/>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22849391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A3C791-2F9C-A3F9-1E75-D64E19A50DCD}"/>
              </a:ext>
            </a:extLst>
          </p:cNvPr>
          <p:cNvSpPr>
            <a:spLocks noGrp="1"/>
          </p:cNvSpPr>
          <p:nvPr>
            <p:ph type="title"/>
          </p:nvPr>
        </p:nvSpPr>
        <p:spPr/>
        <p:txBody>
          <a:bodyPr/>
          <a:lstStyle/>
          <a:p>
            <a:r>
              <a:rPr lang="de-DE"/>
              <a:t>Informationspflichten nach EEG und EnWG-E</a:t>
            </a:r>
          </a:p>
        </p:txBody>
      </p:sp>
      <p:graphicFrame>
        <p:nvGraphicFramePr>
          <p:cNvPr id="8" name="Inhaltsplatzhalter 7">
            <a:extLst>
              <a:ext uri="{FF2B5EF4-FFF2-40B4-BE49-F238E27FC236}">
                <a16:creationId xmlns:a16="http://schemas.microsoft.com/office/drawing/2014/main" id="{63FAD52B-1EB6-06F9-F0D5-74682BD1178D}"/>
              </a:ext>
            </a:extLst>
          </p:cNvPr>
          <p:cNvGraphicFramePr>
            <a:graphicFrameLocks noGrp="1"/>
          </p:cNvGraphicFramePr>
          <p:nvPr>
            <p:ph idx="1"/>
            <p:extLst>
              <p:ext uri="{D42A27DB-BD31-4B8C-83A1-F6EECF244321}">
                <p14:modId xmlns:p14="http://schemas.microsoft.com/office/powerpoint/2010/main" val="2667263574"/>
              </p:ext>
            </p:extLst>
          </p:nvPr>
        </p:nvGraphicFramePr>
        <p:xfrm>
          <a:off x="838200" y="1936750"/>
          <a:ext cx="10515600" cy="390652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208141647"/>
                    </a:ext>
                  </a:extLst>
                </a:gridCol>
                <a:gridCol w="5257800">
                  <a:extLst>
                    <a:ext uri="{9D8B030D-6E8A-4147-A177-3AD203B41FA5}">
                      <a16:colId xmlns:a16="http://schemas.microsoft.com/office/drawing/2014/main" val="1581446597"/>
                    </a:ext>
                  </a:extLst>
                </a:gridCol>
              </a:tblGrid>
              <a:tr h="370840">
                <a:tc>
                  <a:txBody>
                    <a:bodyPr/>
                    <a:lstStyle/>
                    <a:p>
                      <a:r>
                        <a:rPr lang="de-DE" sz="1400" b="1"/>
                        <a:t>EEG</a:t>
                      </a:r>
                    </a:p>
                  </a:txBody>
                  <a:tcPr/>
                </a:tc>
                <a:tc>
                  <a:txBody>
                    <a:bodyPr/>
                    <a:lstStyle/>
                    <a:p>
                      <a:r>
                        <a:rPr lang="de-DE" sz="1400" b="1"/>
                        <a:t>§ 17 EnWG-E</a:t>
                      </a:r>
                    </a:p>
                  </a:txBody>
                  <a:tcPr/>
                </a:tc>
                <a:extLst>
                  <a:ext uri="{0D108BD9-81ED-4DB2-BD59-A6C34878D82A}">
                    <a16:rowId xmlns:a16="http://schemas.microsoft.com/office/drawing/2014/main" val="1346124184"/>
                  </a:ext>
                </a:extLst>
              </a:tr>
              <a:tr h="370840">
                <a:tc>
                  <a:txBody>
                    <a:bodyPr/>
                    <a:lstStyle/>
                    <a:p>
                      <a:pPr lvl="0"/>
                      <a:r>
                        <a:rPr lang="de-DE" sz="1100" b="0" kern="1200">
                          <a:solidFill>
                            <a:schemeClr val="dk1"/>
                          </a:solidFill>
                          <a:effectLst/>
                          <a:latin typeface="+mn-lt"/>
                          <a:ea typeface="+mn-ea"/>
                          <a:cs typeface="+mn-cs"/>
                        </a:rPr>
                        <a:t>Netzbetreiber müssen… </a:t>
                      </a:r>
                      <a:r>
                        <a:rPr lang="de-DE" sz="1100" b="1" u="sng" kern="1200">
                          <a:solidFill>
                            <a:schemeClr val="dk1"/>
                          </a:solidFill>
                          <a:effectLst/>
                          <a:latin typeface="+mn-lt"/>
                          <a:ea typeface="+mn-ea"/>
                          <a:cs typeface="+mn-cs"/>
                        </a:rPr>
                        <a:t>unverzüglich</a:t>
                      </a:r>
                      <a:r>
                        <a:rPr lang="de-DE" sz="1100" b="0" kern="1200">
                          <a:solidFill>
                            <a:schemeClr val="dk1"/>
                          </a:solidFill>
                          <a:effectLst/>
                          <a:latin typeface="+mn-lt"/>
                          <a:ea typeface="+mn-ea"/>
                          <a:cs typeface="+mn-cs"/>
                        </a:rPr>
                        <a:t> einen genauen </a:t>
                      </a:r>
                      <a:r>
                        <a:rPr lang="de-DE" sz="1100" b="1" kern="1200">
                          <a:solidFill>
                            <a:schemeClr val="dk1"/>
                          </a:solidFill>
                          <a:effectLst/>
                          <a:latin typeface="+mn-lt"/>
                          <a:ea typeface="+mn-ea"/>
                          <a:cs typeface="+mn-cs"/>
                        </a:rPr>
                        <a:t>Zeitplan </a:t>
                      </a:r>
                      <a:r>
                        <a:rPr lang="de-DE" sz="1100" b="0" kern="1200">
                          <a:solidFill>
                            <a:schemeClr val="dk1"/>
                          </a:solidFill>
                          <a:effectLst/>
                          <a:latin typeface="+mn-lt"/>
                          <a:ea typeface="+mn-ea"/>
                          <a:cs typeface="+mn-cs"/>
                        </a:rPr>
                        <a:t>für die Bearbeitung des Netzanschlussbegehrens übermitteln. In diesem Zeitplan ist anzugeben</a:t>
                      </a:r>
                    </a:p>
                    <a:p>
                      <a:pPr marL="228600" lvl="0" indent="-228600">
                        <a:buAutoNum type="arabicPeriod"/>
                      </a:pPr>
                      <a:r>
                        <a:rPr lang="de-DE" sz="1100" b="0" kern="1200">
                          <a:solidFill>
                            <a:schemeClr val="dk1"/>
                          </a:solidFill>
                          <a:effectLst/>
                          <a:latin typeface="+mn-lt"/>
                          <a:ea typeface="+mn-ea"/>
                          <a:cs typeface="+mn-cs"/>
                        </a:rPr>
                        <a:t>… </a:t>
                      </a:r>
                      <a:r>
                        <a:rPr lang="de-DE" sz="1100" b="1" kern="1200">
                          <a:solidFill>
                            <a:schemeClr val="dk1"/>
                          </a:solidFill>
                          <a:effectLst/>
                          <a:latin typeface="+mn-lt"/>
                          <a:ea typeface="+mn-ea"/>
                          <a:cs typeface="+mn-cs"/>
                        </a:rPr>
                        <a:t>Arbeitsschritten</a:t>
                      </a:r>
                      <a:r>
                        <a:rPr lang="de-DE" sz="1100" b="0" kern="1200">
                          <a:solidFill>
                            <a:schemeClr val="dk1"/>
                          </a:solidFill>
                          <a:effectLst/>
                          <a:latin typeface="+mn-lt"/>
                          <a:ea typeface="+mn-ea"/>
                          <a:cs typeface="+mn-cs"/>
                        </a:rPr>
                        <a:t> das Netzanschlussbegehren bearbeitet wird und</a:t>
                      </a:r>
                    </a:p>
                    <a:p>
                      <a:pPr marL="228600" lvl="0" indent="-228600">
                        <a:buAutoNum type="arabicPeriod"/>
                      </a:pPr>
                      <a:r>
                        <a:rPr lang="de-DE" sz="1100" b="0" kern="1200">
                          <a:solidFill>
                            <a:schemeClr val="dk1"/>
                          </a:solidFill>
                          <a:effectLst/>
                          <a:latin typeface="+mn-lt"/>
                          <a:ea typeface="+mn-ea"/>
                          <a:cs typeface="+mn-cs"/>
                        </a:rPr>
                        <a:t>welche </a:t>
                      </a:r>
                      <a:r>
                        <a:rPr lang="de-DE" sz="1100" b="1" kern="1200">
                          <a:solidFill>
                            <a:schemeClr val="dk1"/>
                          </a:solidFill>
                          <a:effectLst/>
                          <a:latin typeface="+mn-lt"/>
                          <a:ea typeface="+mn-ea"/>
                          <a:cs typeface="+mn-cs"/>
                        </a:rPr>
                        <a:t>weiteren Informationen </a:t>
                      </a:r>
                      <a:r>
                        <a:rPr lang="de-DE" sz="1100" b="0" kern="1200">
                          <a:solidFill>
                            <a:schemeClr val="dk1"/>
                          </a:solidFill>
                          <a:effectLst/>
                          <a:latin typeface="+mn-lt"/>
                          <a:ea typeface="+mn-ea"/>
                          <a:cs typeface="+mn-cs"/>
                        </a:rPr>
                        <a:t>… den Netzbetreibern übermitteln müssen, …</a:t>
                      </a:r>
                    </a:p>
                    <a:p>
                      <a:endParaRPr lang="de-DE" sz="1100" b="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kern="1200">
                          <a:solidFill>
                            <a:schemeClr val="dk1"/>
                          </a:solidFill>
                          <a:effectLst/>
                          <a:latin typeface="+mn-lt"/>
                          <a:ea typeface="+mn-ea"/>
                          <a:cs typeface="+mn-cs"/>
                        </a:rPr>
                        <a:t>Nach Eingang eines Netzanschlussbegehrens hat der Betreiber des Elektrizitätsverteilernetzes dem Netzanschlussbegehrenden </a:t>
                      </a:r>
                      <a:r>
                        <a:rPr lang="de-DE" sz="1100" b="1" kern="1200">
                          <a:solidFill>
                            <a:schemeClr val="dk1"/>
                          </a:solidFill>
                          <a:effectLst/>
                          <a:latin typeface="+mn-lt"/>
                          <a:ea typeface="+mn-ea"/>
                          <a:cs typeface="+mn-cs"/>
                        </a:rPr>
                        <a:t>unverzüglich</a:t>
                      </a:r>
                      <a:r>
                        <a:rPr lang="de-DE" sz="1100" kern="1200">
                          <a:solidFill>
                            <a:schemeClr val="dk1"/>
                          </a:solidFill>
                          <a:effectLst/>
                          <a:latin typeface="+mn-lt"/>
                          <a:ea typeface="+mn-ea"/>
                          <a:cs typeface="+mn-cs"/>
                        </a:rPr>
                        <a:t> eine </a:t>
                      </a:r>
                      <a:r>
                        <a:rPr lang="de-DE" sz="1100" b="1" kern="1200">
                          <a:solidFill>
                            <a:schemeClr val="dk1"/>
                          </a:solidFill>
                          <a:effectLst/>
                          <a:latin typeface="+mn-lt"/>
                          <a:ea typeface="+mn-ea"/>
                          <a:cs typeface="+mn-cs"/>
                        </a:rPr>
                        <a:t>Eingangsbestätigung</a:t>
                      </a:r>
                      <a:r>
                        <a:rPr lang="de-DE" sz="1100" kern="1200">
                          <a:solidFill>
                            <a:schemeClr val="dk1"/>
                          </a:solidFill>
                          <a:effectLst/>
                          <a:latin typeface="+mn-lt"/>
                          <a:ea typeface="+mn-ea"/>
                          <a:cs typeface="+mn-cs"/>
                        </a:rPr>
                        <a:t> zu übermitteln. </a:t>
                      </a:r>
                    </a:p>
                    <a:p>
                      <a:endParaRPr lang="de-DE" sz="1100" b="0"/>
                    </a:p>
                  </a:txBody>
                  <a:tcPr/>
                </a:tc>
                <a:extLst>
                  <a:ext uri="{0D108BD9-81ED-4DB2-BD59-A6C34878D82A}">
                    <a16:rowId xmlns:a16="http://schemas.microsoft.com/office/drawing/2014/main" val="3083234146"/>
                  </a:ext>
                </a:extLst>
              </a:tr>
              <a:tr h="370840">
                <a:tc>
                  <a:txBody>
                    <a:bodyPr/>
                    <a:lstStyle/>
                    <a:p>
                      <a:pPr lvl="0"/>
                      <a:r>
                        <a:rPr lang="de-DE" sz="1100" b="0" kern="1200">
                          <a:solidFill>
                            <a:schemeClr val="dk1"/>
                          </a:solidFill>
                          <a:effectLst/>
                          <a:latin typeface="+mn-lt"/>
                          <a:ea typeface="+mn-ea"/>
                          <a:cs typeface="+mn-cs"/>
                        </a:rPr>
                        <a:t>Netzbetreiber müssen … nach Eingang der erforderlichen Informationen </a:t>
                      </a:r>
                      <a:r>
                        <a:rPr lang="de-DE" sz="1100" b="1" u="sng" kern="1200">
                          <a:solidFill>
                            <a:schemeClr val="dk1"/>
                          </a:solidFill>
                          <a:effectLst/>
                          <a:latin typeface="+mn-lt"/>
                          <a:ea typeface="+mn-ea"/>
                          <a:cs typeface="+mn-cs"/>
                        </a:rPr>
                        <a:t>unverzüglich, spätestens aber innerhalb von acht Wochen, </a:t>
                      </a:r>
                      <a:r>
                        <a:rPr lang="de-DE" sz="1100" b="0" kern="1200">
                          <a:solidFill>
                            <a:schemeClr val="dk1"/>
                          </a:solidFill>
                          <a:effectLst/>
                          <a:latin typeface="+mn-lt"/>
                          <a:ea typeface="+mn-ea"/>
                          <a:cs typeface="+mn-cs"/>
                        </a:rPr>
                        <a:t>mit dem Ergebnis ihrer Netzverträglichkeitsprüfung Folgendes übermitteln:</a:t>
                      </a:r>
                    </a:p>
                    <a:p>
                      <a:pPr marL="342900" lvl="0" indent="-342900">
                        <a:buAutoNum type="arabicPeriod"/>
                      </a:pPr>
                      <a:r>
                        <a:rPr lang="de-DE" sz="1100" b="0" kern="1200">
                          <a:solidFill>
                            <a:schemeClr val="dk1"/>
                          </a:solidFill>
                          <a:effectLst/>
                          <a:latin typeface="+mn-lt"/>
                          <a:ea typeface="+mn-ea"/>
                          <a:cs typeface="+mn-cs"/>
                        </a:rPr>
                        <a:t>einen </a:t>
                      </a:r>
                      <a:r>
                        <a:rPr lang="de-DE" sz="1100" b="1" kern="1200">
                          <a:solidFill>
                            <a:schemeClr val="dk1"/>
                          </a:solidFill>
                          <a:effectLst/>
                          <a:latin typeface="+mn-lt"/>
                          <a:ea typeface="+mn-ea"/>
                          <a:cs typeface="+mn-cs"/>
                        </a:rPr>
                        <a:t>Zeitplan für die unverzügliche Herstellung des Netzanschlusses </a:t>
                      </a:r>
                      <a:r>
                        <a:rPr lang="de-DE" sz="1100" b="0" kern="1200">
                          <a:solidFill>
                            <a:schemeClr val="dk1"/>
                          </a:solidFill>
                          <a:effectLst/>
                          <a:latin typeface="+mn-lt"/>
                          <a:ea typeface="+mn-ea"/>
                          <a:cs typeface="+mn-cs"/>
                        </a:rPr>
                        <a:t>…,</a:t>
                      </a:r>
                    </a:p>
                    <a:p>
                      <a:pPr marL="342900" lvl="0" indent="-342900">
                        <a:buAutoNum type="arabicPeriod"/>
                      </a:pPr>
                      <a:r>
                        <a:rPr lang="de-DE" sz="1100" b="0" kern="1200">
                          <a:solidFill>
                            <a:schemeClr val="dk1"/>
                          </a:solidFill>
                          <a:effectLst/>
                          <a:latin typeface="+mn-lt"/>
                          <a:ea typeface="+mn-ea"/>
                          <a:cs typeface="+mn-cs"/>
                        </a:rPr>
                        <a:t>alle </a:t>
                      </a:r>
                      <a:r>
                        <a:rPr lang="de-DE" sz="1100" b="1" kern="1200">
                          <a:solidFill>
                            <a:schemeClr val="dk1"/>
                          </a:solidFill>
                          <a:effectLst/>
                          <a:latin typeface="+mn-lt"/>
                          <a:ea typeface="+mn-ea"/>
                          <a:cs typeface="+mn-cs"/>
                        </a:rPr>
                        <a:t>Informationen</a:t>
                      </a:r>
                      <a:r>
                        <a:rPr lang="de-DE" sz="1100" b="0" kern="1200">
                          <a:solidFill>
                            <a:schemeClr val="dk1"/>
                          </a:solidFill>
                          <a:effectLst/>
                          <a:latin typeface="+mn-lt"/>
                          <a:ea typeface="+mn-ea"/>
                          <a:cs typeface="+mn-cs"/>
                        </a:rPr>
                        <a:t>, die Anschlussbegehrende für die Prüfung des Verknüpfungspunktes benötigen, sowie auf Antrag die für eine </a:t>
                      </a:r>
                      <a:r>
                        <a:rPr lang="de-DE" sz="1100" b="1" kern="1200">
                          <a:solidFill>
                            <a:schemeClr val="dk1"/>
                          </a:solidFill>
                          <a:effectLst/>
                          <a:latin typeface="+mn-lt"/>
                          <a:ea typeface="+mn-ea"/>
                          <a:cs typeface="+mn-cs"/>
                        </a:rPr>
                        <a:t>Netzverträglichkeitsprüfung </a:t>
                      </a:r>
                      <a:r>
                        <a:rPr lang="de-DE" sz="1100" b="0" kern="1200">
                          <a:solidFill>
                            <a:schemeClr val="dk1"/>
                          </a:solidFill>
                          <a:effectLst/>
                          <a:latin typeface="+mn-lt"/>
                          <a:ea typeface="+mn-ea"/>
                          <a:cs typeface="+mn-cs"/>
                        </a:rPr>
                        <a:t>erforderlichen Netzdaten,</a:t>
                      </a:r>
                    </a:p>
                    <a:p>
                      <a:pPr marL="342900" lvl="0" indent="-342900">
                        <a:buAutoNum type="arabicPeriod"/>
                      </a:pPr>
                      <a:r>
                        <a:rPr lang="de-DE" sz="1100" b="0" kern="1200">
                          <a:solidFill>
                            <a:schemeClr val="dk1"/>
                          </a:solidFill>
                          <a:effectLst/>
                          <a:latin typeface="+mn-lt"/>
                          <a:ea typeface="+mn-ea"/>
                          <a:cs typeface="+mn-cs"/>
                        </a:rPr>
                        <a:t>die Information, ob bei der Herstellung des Netzanschlusses der Anlage die Anwesenheit des Netzbetreibers erforderlich ist …</a:t>
                      </a:r>
                    </a:p>
                    <a:p>
                      <a:pPr marL="342900" lvl="0" indent="-342900">
                        <a:buAutoNum type="arabicPeriod"/>
                      </a:pPr>
                      <a:r>
                        <a:rPr lang="de-DE" sz="1100" b="0" kern="1200">
                          <a:solidFill>
                            <a:schemeClr val="dk1"/>
                          </a:solidFill>
                          <a:effectLst/>
                          <a:latin typeface="+mn-lt"/>
                          <a:ea typeface="+mn-ea"/>
                          <a:cs typeface="+mn-cs"/>
                        </a:rPr>
                        <a:t>einen nachvollziehbaren und detaillierten </a:t>
                      </a:r>
                      <a:r>
                        <a:rPr lang="de-DE" sz="1100" b="1" kern="1200">
                          <a:solidFill>
                            <a:schemeClr val="dk1"/>
                          </a:solidFill>
                          <a:effectLst/>
                          <a:latin typeface="+mn-lt"/>
                          <a:ea typeface="+mn-ea"/>
                          <a:cs typeface="+mn-cs"/>
                        </a:rPr>
                        <a:t>Voranschlag der Kosten</a:t>
                      </a:r>
                      <a:r>
                        <a:rPr lang="de-DE" sz="1100" b="0" kern="1200">
                          <a:solidFill>
                            <a:schemeClr val="dk1"/>
                          </a:solidFill>
                          <a:effectLst/>
                          <a:latin typeface="+mn-lt"/>
                          <a:ea typeface="+mn-ea"/>
                          <a:cs typeface="+mn-cs"/>
                        </a:rPr>
                        <a:t>, …</a:t>
                      </a:r>
                    </a:p>
                    <a:p>
                      <a:pPr lvl="1"/>
                      <a:r>
                        <a:rPr lang="de-DE" sz="1100" b="0" kern="1200">
                          <a:solidFill>
                            <a:schemeClr val="dk1"/>
                          </a:solidFill>
                          <a:effectLst/>
                          <a:latin typeface="+mn-lt"/>
                          <a:ea typeface="+mn-ea"/>
                          <a:cs typeface="+mn-cs"/>
                        </a:rPr>
                        <a:t>…</a:t>
                      </a:r>
                      <a:endParaRPr lang="de-DE" sz="1100" b="0"/>
                    </a:p>
                  </a:txBody>
                  <a:tcPr/>
                </a:tc>
                <a:tc>
                  <a:txBody>
                    <a:bodyPr/>
                    <a:lstStyle/>
                    <a:p>
                      <a:r>
                        <a:rPr lang="de-DE" sz="1100" kern="1200">
                          <a:solidFill>
                            <a:schemeClr val="dk1"/>
                          </a:solidFill>
                          <a:effectLst/>
                          <a:latin typeface="+mn-lt"/>
                          <a:ea typeface="+mn-ea"/>
                          <a:cs typeface="+mn-cs"/>
                        </a:rPr>
                        <a:t>Geht bei einem Betreiber eines Elektrizitätsversorgungsnetzes ein Netzanschlussbegehren ein, so hat dieser dem Netzanschlussbegehrenden </a:t>
                      </a:r>
                      <a:r>
                        <a:rPr lang="de-DE" sz="1100" b="1" kern="1200">
                          <a:solidFill>
                            <a:schemeClr val="dk1"/>
                          </a:solidFill>
                          <a:effectLst/>
                          <a:latin typeface="+mn-lt"/>
                          <a:ea typeface="+mn-ea"/>
                          <a:cs typeface="+mn-cs"/>
                        </a:rPr>
                        <a:t>innerhalb von drei Monaten</a:t>
                      </a:r>
                      <a:r>
                        <a:rPr lang="de-DE" sz="1100" kern="1200">
                          <a:solidFill>
                            <a:schemeClr val="dk1"/>
                          </a:solidFill>
                          <a:effectLst/>
                          <a:latin typeface="+mn-lt"/>
                          <a:ea typeface="+mn-ea"/>
                          <a:cs typeface="+mn-cs"/>
                        </a:rPr>
                        <a:t> nach dessen Eingang klare und transparente Informationen über den </a:t>
                      </a:r>
                      <a:r>
                        <a:rPr lang="de-DE" sz="1100" b="1" kern="1200">
                          <a:solidFill>
                            <a:schemeClr val="dk1"/>
                          </a:solidFill>
                          <a:effectLst/>
                          <a:latin typeface="+mn-lt"/>
                          <a:ea typeface="+mn-ea"/>
                          <a:cs typeface="+mn-cs"/>
                        </a:rPr>
                        <a:t>Status</a:t>
                      </a:r>
                      <a:r>
                        <a:rPr lang="de-DE" sz="1100" kern="1200">
                          <a:solidFill>
                            <a:schemeClr val="dk1"/>
                          </a:solidFill>
                          <a:effectLst/>
                          <a:latin typeface="+mn-lt"/>
                          <a:ea typeface="+mn-ea"/>
                          <a:cs typeface="+mn-cs"/>
                        </a:rPr>
                        <a:t> und die </a:t>
                      </a:r>
                      <a:r>
                        <a:rPr lang="de-DE" sz="1100" b="1" kern="1200">
                          <a:solidFill>
                            <a:schemeClr val="dk1"/>
                          </a:solidFill>
                          <a:effectLst/>
                          <a:latin typeface="+mn-lt"/>
                          <a:ea typeface="+mn-ea"/>
                          <a:cs typeface="+mn-cs"/>
                        </a:rPr>
                        <a:t>weitere</a:t>
                      </a:r>
                      <a:r>
                        <a:rPr lang="de-DE" sz="1100" kern="1200">
                          <a:solidFill>
                            <a:schemeClr val="dk1"/>
                          </a:solidFill>
                          <a:effectLst/>
                          <a:latin typeface="+mn-lt"/>
                          <a:ea typeface="+mn-ea"/>
                          <a:cs typeface="+mn-cs"/>
                        </a:rPr>
                        <a:t> </a:t>
                      </a:r>
                      <a:r>
                        <a:rPr lang="de-DE" sz="1100" b="1" kern="1200">
                          <a:solidFill>
                            <a:schemeClr val="dk1"/>
                          </a:solidFill>
                          <a:effectLst/>
                          <a:latin typeface="+mn-lt"/>
                          <a:ea typeface="+mn-ea"/>
                          <a:cs typeface="+mn-cs"/>
                        </a:rPr>
                        <a:t>Bearbeitung</a:t>
                      </a:r>
                      <a:r>
                        <a:rPr lang="de-DE" sz="1100" kern="1200">
                          <a:solidFill>
                            <a:schemeClr val="dk1"/>
                          </a:solidFill>
                          <a:effectLst/>
                          <a:latin typeface="+mn-lt"/>
                          <a:ea typeface="+mn-ea"/>
                          <a:cs typeface="+mn-cs"/>
                        </a:rPr>
                        <a:t> des Netzanschlussbegehrens zu übermitteln.</a:t>
                      </a:r>
                    </a:p>
                    <a:p>
                      <a:r>
                        <a:rPr lang="de-DE" sz="1100" kern="1200">
                          <a:solidFill>
                            <a:schemeClr val="dk1"/>
                          </a:solidFill>
                          <a:effectLst/>
                          <a:latin typeface="+mn-lt"/>
                          <a:ea typeface="+mn-ea"/>
                          <a:cs typeface="+mn-cs"/>
                        </a:rPr>
                        <a:t> </a:t>
                      </a:r>
                    </a:p>
                    <a:p>
                      <a:r>
                        <a:rPr lang="de-DE" sz="1100" kern="1200">
                          <a:solidFill>
                            <a:schemeClr val="dk1"/>
                          </a:solidFill>
                          <a:effectLst/>
                          <a:latin typeface="+mn-lt"/>
                          <a:ea typeface="+mn-ea"/>
                          <a:cs typeface="+mn-cs"/>
                        </a:rPr>
                        <a:t>Wenn dem Netzanschlussbegehrenden innerhalb dieses Zeitraums kein Ergebnis mitgeteilt werden kann, hat der Betreiber eines Elektrizitätsversorgungsnetzes dem Netzanschlussbegehrenden die nach Satz 1 zu übermittelnden Informationen </a:t>
                      </a:r>
                      <a:r>
                        <a:rPr lang="de-DE" sz="1100" b="1" kern="1200">
                          <a:solidFill>
                            <a:schemeClr val="dk1"/>
                          </a:solidFill>
                          <a:effectLst/>
                          <a:latin typeface="+mn-lt"/>
                          <a:ea typeface="+mn-ea"/>
                          <a:cs typeface="+mn-cs"/>
                        </a:rPr>
                        <a:t>alle drei Monate in aktualisierter Form </a:t>
                      </a:r>
                      <a:r>
                        <a:rPr lang="de-DE" sz="1100" kern="1200">
                          <a:solidFill>
                            <a:schemeClr val="dk1"/>
                          </a:solidFill>
                          <a:effectLst/>
                          <a:latin typeface="+mn-lt"/>
                          <a:ea typeface="+mn-ea"/>
                          <a:cs typeface="+mn-cs"/>
                        </a:rPr>
                        <a:t>zu übermitteln.</a:t>
                      </a:r>
                      <a:endParaRPr lang="de-DE" sz="1100"/>
                    </a:p>
                  </a:txBody>
                  <a:tcPr/>
                </a:tc>
                <a:extLst>
                  <a:ext uri="{0D108BD9-81ED-4DB2-BD59-A6C34878D82A}">
                    <a16:rowId xmlns:a16="http://schemas.microsoft.com/office/drawing/2014/main" val="887251757"/>
                  </a:ext>
                </a:extLst>
              </a:tr>
            </a:tbl>
          </a:graphicData>
        </a:graphic>
      </p:graphicFrame>
      <p:sp>
        <p:nvSpPr>
          <p:cNvPr id="4" name="Datumsplatzhalter 3">
            <a:extLst>
              <a:ext uri="{FF2B5EF4-FFF2-40B4-BE49-F238E27FC236}">
                <a16:creationId xmlns:a16="http://schemas.microsoft.com/office/drawing/2014/main" id="{D43B2E94-A5D8-52CC-2CFA-E797E41CBB27}"/>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A8CDC5D2-3607-3041-936A-978C5DAF2023}"/>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1AA3DDEC-358C-486B-F5E8-DDE40A1C1F61}"/>
              </a:ext>
            </a:extLst>
          </p:cNvPr>
          <p:cNvSpPr>
            <a:spLocks noGrp="1"/>
          </p:cNvSpPr>
          <p:nvPr>
            <p:ph type="sldNum" sz="quarter" idx="12"/>
          </p:nvPr>
        </p:nvSpPr>
        <p:spPr/>
        <p:txBody>
          <a:bodyPr/>
          <a:lstStyle/>
          <a:p>
            <a:fld id="{BB5D5A41-9DD1-F24E-9E26-15668BB14167}" type="slidenum">
              <a:rPr lang="de-DE" smtClean="0"/>
              <a:t>29</a:t>
            </a:fld>
            <a:endParaRPr lang="de-DE"/>
          </a:p>
        </p:txBody>
      </p:sp>
      <p:sp>
        <p:nvSpPr>
          <p:cNvPr id="7" name="Textplatzhalter 6">
            <a:extLst>
              <a:ext uri="{FF2B5EF4-FFF2-40B4-BE49-F238E27FC236}">
                <a16:creationId xmlns:a16="http://schemas.microsoft.com/office/drawing/2014/main" id="{A196F4E9-4C03-92B5-2E6E-F3724679A972}"/>
              </a:ext>
            </a:extLst>
          </p:cNvPr>
          <p:cNvSpPr>
            <a:spLocks noGrp="1"/>
          </p:cNvSpPr>
          <p:nvPr>
            <p:ph type="body" sz="quarter" idx="13"/>
          </p:nvPr>
        </p:nvSpPr>
        <p:spPr/>
        <p:txBody>
          <a:bodyPr/>
          <a:lstStyle/>
          <a:p>
            <a:endParaRPr lang="de-DE"/>
          </a:p>
        </p:txBody>
      </p:sp>
      <p:sp>
        <p:nvSpPr>
          <p:cNvPr id="3" name="Textfeld 2">
            <a:extLst>
              <a:ext uri="{FF2B5EF4-FFF2-40B4-BE49-F238E27FC236}">
                <a16:creationId xmlns:a16="http://schemas.microsoft.com/office/drawing/2014/main" id="{0CEB51F8-20F8-B6B6-FDA5-95A78C364D32}"/>
              </a:ext>
            </a:extLst>
          </p:cNvPr>
          <p:cNvSpPr txBox="1"/>
          <p:nvPr/>
        </p:nvSpPr>
        <p:spPr>
          <a:xfrm>
            <a:off x="836483" y="5843270"/>
            <a:ext cx="10515600" cy="369332"/>
          </a:xfrm>
          <a:prstGeom prst="rect">
            <a:avLst/>
          </a:prstGeom>
          <a:noFill/>
        </p:spPr>
        <p:txBody>
          <a:bodyPr wrap="square" rtlCol="0">
            <a:spAutoFit/>
          </a:bodyPr>
          <a:lstStyle/>
          <a:p>
            <a:r>
              <a:rPr lang="de-DE" i="1">
                <a:sym typeface="Wingdings" panose="05000000000000000000" pitchFamily="2" charset="2"/>
              </a:rPr>
              <a:t> Daneben teils speziellere Regeln für kleine Anlagen bis 30 kW</a:t>
            </a:r>
            <a:endParaRPr lang="de-DE" i="1"/>
          </a:p>
        </p:txBody>
      </p:sp>
    </p:spTree>
    <p:extLst>
      <p:ext uri="{BB962C8B-B14F-4D97-AF65-F5344CB8AC3E}">
        <p14:creationId xmlns:p14="http://schemas.microsoft.com/office/powerpoint/2010/main" val="1281930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698FE55-A513-4EC9-8617-3B4909803E65}"/>
              </a:ext>
            </a:extLst>
          </p:cNvPr>
          <p:cNvSpPr>
            <a:spLocks noGrp="1"/>
          </p:cNvSpPr>
          <p:nvPr>
            <p:ph type="sldNum" sz="quarter" idx="12"/>
          </p:nvPr>
        </p:nvSpPr>
        <p:spPr/>
        <p:txBody>
          <a:bodyPr/>
          <a:lstStyle/>
          <a:p>
            <a:fld id="{BB5D5A41-9DD1-F24E-9E26-15668BB14167}" type="slidenum">
              <a:rPr lang="de-DE" smtClean="0"/>
              <a:t>3</a:t>
            </a:fld>
            <a:endParaRPr lang="de-DE"/>
          </a:p>
        </p:txBody>
      </p:sp>
      <p:sp>
        <p:nvSpPr>
          <p:cNvPr id="3" name="Datumsplatzhalter 2">
            <a:extLst>
              <a:ext uri="{FF2B5EF4-FFF2-40B4-BE49-F238E27FC236}">
                <a16:creationId xmlns:a16="http://schemas.microsoft.com/office/drawing/2014/main" id="{EBC56774-DCDD-41D2-95BB-26EE509702EE}"/>
              </a:ext>
            </a:extLst>
          </p:cNvPr>
          <p:cNvSpPr>
            <a:spLocks noGrp="1"/>
          </p:cNvSpPr>
          <p:nvPr>
            <p:ph type="dt" sz="half" idx="10"/>
          </p:nvPr>
        </p:nvSpPr>
        <p:spPr/>
        <p:txBody>
          <a:bodyPr/>
          <a:lstStyle/>
          <a:p>
            <a:r>
              <a:rPr lang="de-DE"/>
              <a:t>17.06.2026</a:t>
            </a:r>
          </a:p>
        </p:txBody>
      </p:sp>
      <p:sp>
        <p:nvSpPr>
          <p:cNvPr id="4" name="Fußzeilenplatzhalter 3">
            <a:extLst>
              <a:ext uri="{FF2B5EF4-FFF2-40B4-BE49-F238E27FC236}">
                <a16:creationId xmlns:a16="http://schemas.microsoft.com/office/drawing/2014/main" id="{27D9D593-DA53-4813-AE3C-20C4F05CEC04}"/>
              </a:ext>
            </a:extLst>
          </p:cNvPr>
          <p:cNvSpPr>
            <a:spLocks noGrp="1"/>
          </p:cNvSpPr>
          <p:nvPr>
            <p:ph type="ftr" sz="quarter" idx="11"/>
          </p:nvPr>
        </p:nvSpPr>
        <p:spPr/>
        <p:txBody>
          <a:bodyPr/>
          <a:lstStyle/>
          <a:p>
            <a:r>
              <a:rPr lang="de-DE"/>
              <a:t>Transparenz, Digitalisierung und Co.</a:t>
            </a:r>
          </a:p>
        </p:txBody>
      </p:sp>
      <p:sp>
        <p:nvSpPr>
          <p:cNvPr id="5" name="Titel 4">
            <a:extLst>
              <a:ext uri="{FF2B5EF4-FFF2-40B4-BE49-F238E27FC236}">
                <a16:creationId xmlns:a16="http://schemas.microsoft.com/office/drawing/2014/main" id="{B4A297CF-4D95-431D-A886-5AD4FD0BF02F}"/>
              </a:ext>
            </a:extLst>
          </p:cNvPr>
          <p:cNvSpPr>
            <a:spLocks noGrp="1"/>
          </p:cNvSpPr>
          <p:nvPr>
            <p:ph type="title"/>
          </p:nvPr>
        </p:nvSpPr>
        <p:spPr/>
        <p:txBody>
          <a:bodyPr/>
          <a:lstStyle/>
          <a:p>
            <a:r>
              <a:rPr lang="de-DE" sz="3600"/>
              <a:t>Agenda</a:t>
            </a:r>
          </a:p>
        </p:txBody>
      </p:sp>
      <p:sp>
        <p:nvSpPr>
          <p:cNvPr id="6" name="Inhaltsplatzhalter 5">
            <a:extLst>
              <a:ext uri="{FF2B5EF4-FFF2-40B4-BE49-F238E27FC236}">
                <a16:creationId xmlns:a16="http://schemas.microsoft.com/office/drawing/2014/main" id="{5EEA4AD7-A3F9-4907-8A44-34F13B4E6B9F}"/>
              </a:ext>
            </a:extLst>
          </p:cNvPr>
          <p:cNvSpPr>
            <a:spLocks noGrp="1"/>
          </p:cNvSpPr>
          <p:nvPr>
            <p:ph idx="1"/>
          </p:nvPr>
        </p:nvSpPr>
        <p:spPr/>
        <p:txBody>
          <a:bodyPr/>
          <a:lstStyle/>
          <a:p>
            <a:r>
              <a:rPr lang="de-DE"/>
              <a:t>Überblick zum Stand des Gesetzgebungsverfahrens</a:t>
            </a:r>
          </a:p>
          <a:p>
            <a:r>
              <a:rPr lang="de-DE"/>
              <a:t>Einordnung in den Gesamtzusammenhang des Netzpakets</a:t>
            </a:r>
          </a:p>
          <a:p>
            <a:r>
              <a:rPr lang="de-DE"/>
              <a:t>Transparenz über verfügbare Netzanschlusskapazitäten</a:t>
            </a:r>
          </a:p>
          <a:p>
            <a:r>
              <a:rPr lang="de-DE"/>
              <a:t>Informationspflichten bei Netzanschlussbegehren</a:t>
            </a:r>
          </a:p>
          <a:p>
            <a:r>
              <a:rPr lang="de-DE"/>
              <a:t>Elektronische Datenübermittlung und Netzanschlussportal</a:t>
            </a:r>
          </a:p>
          <a:p>
            <a:r>
              <a:rPr lang="de-DE"/>
              <a:t>Gesamtfazit</a:t>
            </a:r>
          </a:p>
        </p:txBody>
      </p:sp>
    </p:spTree>
    <p:extLst>
      <p:ext uri="{BB962C8B-B14F-4D97-AF65-F5344CB8AC3E}">
        <p14:creationId xmlns:p14="http://schemas.microsoft.com/office/powerpoint/2010/main" val="38741181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89DF2F-C1BA-B56D-A9CF-0BAC0E4B0B0B}"/>
              </a:ext>
            </a:extLst>
          </p:cNvPr>
          <p:cNvSpPr>
            <a:spLocks noGrp="1"/>
          </p:cNvSpPr>
          <p:nvPr>
            <p:ph type="title"/>
          </p:nvPr>
        </p:nvSpPr>
        <p:spPr/>
        <p:txBody>
          <a:bodyPr/>
          <a:lstStyle/>
          <a:p>
            <a:r>
              <a:rPr lang="de-DE"/>
              <a:t>Kurz-Bewertung der neuen Informationsverschaffungs-Regeln</a:t>
            </a:r>
          </a:p>
        </p:txBody>
      </p:sp>
      <p:sp>
        <p:nvSpPr>
          <p:cNvPr id="3" name="Inhaltsplatzhalter 2">
            <a:extLst>
              <a:ext uri="{FF2B5EF4-FFF2-40B4-BE49-F238E27FC236}">
                <a16:creationId xmlns:a16="http://schemas.microsoft.com/office/drawing/2014/main" id="{D66344A8-B6D9-7FD4-43E9-4C5613770C9A}"/>
              </a:ext>
            </a:extLst>
          </p:cNvPr>
          <p:cNvSpPr>
            <a:spLocks noGrp="1"/>
          </p:cNvSpPr>
          <p:nvPr>
            <p:ph idx="1"/>
          </p:nvPr>
        </p:nvSpPr>
        <p:spPr/>
        <p:txBody>
          <a:bodyPr/>
          <a:lstStyle/>
          <a:p>
            <a:r>
              <a:rPr lang="de-DE" dirty="0"/>
              <a:t>§ 17d EnWG-E ist im Wesentlichen </a:t>
            </a:r>
            <a:r>
              <a:rPr lang="de-DE" b="1" dirty="0"/>
              <a:t>Umsetzung </a:t>
            </a:r>
            <a:r>
              <a:rPr lang="de-DE" dirty="0"/>
              <a:t>von </a:t>
            </a:r>
            <a:r>
              <a:rPr lang="de-DE" b="1" dirty="0"/>
              <a:t>EU-rechtlicher </a:t>
            </a:r>
            <a:r>
              <a:rPr lang="de-DE" dirty="0"/>
              <a:t>Pflicht</a:t>
            </a:r>
          </a:p>
          <a:p>
            <a:r>
              <a:rPr lang="de-DE" dirty="0"/>
              <a:t>§ 17d EnWG-E wirkt vor allem als </a:t>
            </a:r>
            <a:r>
              <a:rPr lang="de-DE" b="1" dirty="0"/>
              <a:t>Auffangklausel</a:t>
            </a:r>
            <a:r>
              <a:rPr lang="de-DE" dirty="0"/>
              <a:t>, die Mindeststandard der Informationsverschaffung regelt, soweit bislang noch keine Regelungen zur Informationsverschaffung im nationalen Recht vorhanden waren</a:t>
            </a:r>
          </a:p>
          <a:p>
            <a:pPr lvl="1"/>
            <a:r>
              <a:rPr lang="de-DE" dirty="0"/>
              <a:t>Für </a:t>
            </a:r>
            <a:r>
              <a:rPr lang="de-DE" b="1" dirty="0"/>
              <a:t>EE-Anlagen </a:t>
            </a:r>
            <a:r>
              <a:rPr lang="de-DE" dirty="0"/>
              <a:t>bleibt es bei den bestehenden Vorgaben aus § 8 Abs. 5-7 EEG 2023</a:t>
            </a:r>
          </a:p>
          <a:p>
            <a:pPr lvl="1"/>
            <a:r>
              <a:rPr lang="de-DE" dirty="0"/>
              <a:t>Für Anlagen nach </a:t>
            </a:r>
            <a:r>
              <a:rPr lang="de-DE" b="1" dirty="0" err="1"/>
              <a:t>KraftNAV</a:t>
            </a:r>
            <a:r>
              <a:rPr lang="de-DE" b="1" dirty="0"/>
              <a:t> </a:t>
            </a:r>
            <a:r>
              <a:rPr lang="de-DE" dirty="0"/>
              <a:t>gelten die Informationspflichten nach der </a:t>
            </a:r>
            <a:r>
              <a:rPr lang="de-DE" dirty="0" err="1"/>
              <a:t>KraftNAV</a:t>
            </a:r>
            <a:endParaRPr lang="de-DE" dirty="0"/>
          </a:p>
          <a:p>
            <a:pPr marL="457200" lvl="1" indent="0">
              <a:buNone/>
            </a:pPr>
            <a:r>
              <a:rPr lang="de-DE" dirty="0">
                <a:sym typeface="Wingdings" panose="05000000000000000000" pitchFamily="2" charset="2"/>
              </a:rPr>
              <a:t> </a:t>
            </a:r>
            <a:r>
              <a:rPr lang="de-DE" dirty="0"/>
              <a:t>Dadurch insgesamt eine etwas unübersichtliche Regelungstechnik</a:t>
            </a:r>
          </a:p>
          <a:p>
            <a:r>
              <a:rPr lang="de-DE" dirty="0"/>
              <a:t>Hauptanwendungsbereich für § 17d EnWG-E sind </a:t>
            </a:r>
            <a:r>
              <a:rPr lang="de-DE" b="1" dirty="0"/>
              <a:t>Verbraucher </a:t>
            </a:r>
            <a:r>
              <a:rPr lang="de-DE" dirty="0"/>
              <a:t>und </a:t>
            </a:r>
            <a:r>
              <a:rPr lang="de-DE" b="1" dirty="0"/>
              <a:t>Speicher </a:t>
            </a:r>
          </a:p>
          <a:p>
            <a:r>
              <a:rPr lang="de-DE" dirty="0"/>
              <a:t>Informationspflichten nach § 17d EnWG-E insgesamt vergleichsweise </a:t>
            </a:r>
            <a:r>
              <a:rPr lang="de-DE" b="1" dirty="0"/>
              <a:t>schwach </a:t>
            </a:r>
            <a:r>
              <a:rPr lang="de-DE" dirty="0"/>
              <a:t>und wenig ausdifferenziert </a:t>
            </a:r>
            <a:r>
              <a:rPr lang="de-DE" b="1" dirty="0"/>
              <a:t>ausgestaltet</a:t>
            </a:r>
          </a:p>
        </p:txBody>
      </p:sp>
      <p:sp>
        <p:nvSpPr>
          <p:cNvPr id="4" name="Datumsplatzhalter 3">
            <a:extLst>
              <a:ext uri="{FF2B5EF4-FFF2-40B4-BE49-F238E27FC236}">
                <a16:creationId xmlns:a16="http://schemas.microsoft.com/office/drawing/2014/main" id="{6A4DBCED-0A23-8D34-2AD5-572B79633941}"/>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9421E04C-C8F2-040F-327E-A6CF59997C74}"/>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E7CE1933-EFC7-2C60-A90E-CCF05EF92A5A}"/>
              </a:ext>
            </a:extLst>
          </p:cNvPr>
          <p:cNvSpPr>
            <a:spLocks noGrp="1"/>
          </p:cNvSpPr>
          <p:nvPr>
            <p:ph type="sldNum" sz="quarter" idx="12"/>
          </p:nvPr>
        </p:nvSpPr>
        <p:spPr/>
        <p:txBody>
          <a:bodyPr/>
          <a:lstStyle/>
          <a:p>
            <a:fld id="{BB5D5A41-9DD1-F24E-9E26-15668BB14167}" type="slidenum">
              <a:rPr lang="de-DE" smtClean="0"/>
              <a:t>30</a:t>
            </a:fld>
            <a:endParaRPr lang="de-DE"/>
          </a:p>
        </p:txBody>
      </p:sp>
      <p:sp>
        <p:nvSpPr>
          <p:cNvPr id="7" name="Textplatzhalter 6">
            <a:extLst>
              <a:ext uri="{FF2B5EF4-FFF2-40B4-BE49-F238E27FC236}">
                <a16:creationId xmlns:a16="http://schemas.microsoft.com/office/drawing/2014/main" id="{39B4858F-7DB7-E61D-18AA-AAB655FF45FD}"/>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8870190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D407E-B635-9E2C-9857-785843D3FD0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E3FF17B-8265-11B5-7A84-92FD8F1C737E}"/>
              </a:ext>
            </a:extLst>
          </p:cNvPr>
          <p:cNvSpPr>
            <a:spLocks noGrp="1"/>
          </p:cNvSpPr>
          <p:nvPr>
            <p:ph type="ctrTitle"/>
          </p:nvPr>
        </p:nvSpPr>
        <p:spPr/>
        <p:txBody>
          <a:bodyPr/>
          <a:lstStyle/>
          <a:p>
            <a:r>
              <a:rPr lang="de-DE"/>
              <a:t>Elektronische Datenübermittlung und Netzanschlussportal</a:t>
            </a:r>
          </a:p>
        </p:txBody>
      </p:sp>
      <p:sp>
        <p:nvSpPr>
          <p:cNvPr id="3" name="Untertitel 2">
            <a:extLst>
              <a:ext uri="{FF2B5EF4-FFF2-40B4-BE49-F238E27FC236}">
                <a16:creationId xmlns:a16="http://schemas.microsoft.com/office/drawing/2014/main" id="{79BA5883-6B0F-A464-9CAB-B52D66A6F78F}"/>
              </a:ext>
            </a:extLst>
          </p:cNvPr>
          <p:cNvSpPr>
            <a:spLocks noGrp="1"/>
          </p:cNvSpPr>
          <p:nvPr>
            <p:ph type="subTitle" idx="1"/>
          </p:nvPr>
        </p:nvSpPr>
        <p:spPr/>
        <p:txBody>
          <a:bodyPr/>
          <a:lstStyle/>
          <a:p>
            <a:endParaRPr lang="de-DE"/>
          </a:p>
        </p:txBody>
      </p:sp>
      <p:sp>
        <p:nvSpPr>
          <p:cNvPr id="4" name="Foliennummernplatzhalter 3">
            <a:extLst>
              <a:ext uri="{FF2B5EF4-FFF2-40B4-BE49-F238E27FC236}">
                <a16:creationId xmlns:a16="http://schemas.microsoft.com/office/drawing/2014/main" id="{D03B6EBF-3679-2820-23C5-36FF5E2639B6}"/>
              </a:ext>
            </a:extLst>
          </p:cNvPr>
          <p:cNvSpPr>
            <a:spLocks noGrp="1"/>
          </p:cNvSpPr>
          <p:nvPr>
            <p:ph type="sldNum" sz="quarter" idx="12"/>
          </p:nvPr>
        </p:nvSpPr>
        <p:spPr/>
        <p:txBody>
          <a:bodyPr/>
          <a:lstStyle/>
          <a:p>
            <a:fld id="{BB5D5A41-9DD1-F24E-9E26-15668BB14167}" type="slidenum">
              <a:rPr lang="de-DE" smtClean="0"/>
              <a:t>31</a:t>
            </a:fld>
            <a:endParaRPr lang="de-DE"/>
          </a:p>
        </p:txBody>
      </p:sp>
      <p:sp>
        <p:nvSpPr>
          <p:cNvPr id="5" name="Datumsplatzhalter 4">
            <a:extLst>
              <a:ext uri="{FF2B5EF4-FFF2-40B4-BE49-F238E27FC236}">
                <a16:creationId xmlns:a16="http://schemas.microsoft.com/office/drawing/2014/main" id="{ED358589-1FCB-62C6-1AA5-99F74421FFDD}"/>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3E2ABD7A-9D95-D494-4097-6B12474977E2}"/>
              </a:ext>
            </a:extLst>
          </p:cNvPr>
          <p:cNvSpPr>
            <a:spLocks noGrp="1"/>
          </p:cNvSpPr>
          <p:nvPr>
            <p:ph type="ftr" sz="quarter" idx="11"/>
          </p:nvPr>
        </p:nvSpPr>
        <p:spPr/>
        <p:txBody>
          <a:bodyPr/>
          <a:lstStyle/>
          <a:p>
            <a:r>
              <a:rPr lang="de-DE"/>
              <a:t>Transparenz, Digitalisierung und Co.</a:t>
            </a:r>
          </a:p>
        </p:txBody>
      </p:sp>
      <p:pic>
        <p:nvPicPr>
          <p:cNvPr id="11" name="Bildplatzhalter 10">
            <a:extLst>
              <a:ext uri="{FF2B5EF4-FFF2-40B4-BE49-F238E27FC236}">
                <a16:creationId xmlns:a16="http://schemas.microsoft.com/office/drawing/2014/main" id="{02840D9C-3353-DE7E-613D-49F6FAEFB5C4}"/>
              </a:ext>
            </a:extLst>
          </p:cNvPr>
          <p:cNvPicPr>
            <a:picLocks noGrp="1" noChangeAspect="1"/>
          </p:cNvPicPr>
          <p:nvPr>
            <p:ph type="pic" sz="quarter" idx="13"/>
          </p:nvPr>
        </p:nvPicPr>
        <p:blipFill rotWithShape="1">
          <a:blip r:embed="rId2"/>
          <a:srcRect t="2595" b="3233"/>
          <a:stretch/>
        </p:blipFill>
        <p:spPr>
          <a:xfrm>
            <a:off x="6154929" y="591255"/>
            <a:ext cx="5200588" cy="3539873"/>
          </a:xfrm>
        </p:spPr>
      </p:pic>
    </p:spTree>
    <p:extLst>
      <p:ext uri="{BB962C8B-B14F-4D97-AF65-F5344CB8AC3E}">
        <p14:creationId xmlns:p14="http://schemas.microsoft.com/office/powerpoint/2010/main" val="18679609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1C670-3B18-171E-0FB8-1FACD215DE8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CB6440B-4E1F-A91F-14F4-5D4ECDB074A3}"/>
              </a:ext>
            </a:extLst>
          </p:cNvPr>
          <p:cNvSpPr>
            <a:spLocks noGrp="1"/>
          </p:cNvSpPr>
          <p:nvPr>
            <p:ph type="title"/>
          </p:nvPr>
        </p:nvSpPr>
        <p:spPr/>
        <p:txBody>
          <a:bodyPr/>
          <a:lstStyle/>
          <a:p>
            <a:r>
              <a:rPr lang="de-DE"/>
              <a:t>Digitalisierung der Netzanschlussbegehren nach § 17e EnWG-E</a:t>
            </a:r>
          </a:p>
        </p:txBody>
      </p:sp>
      <p:pic>
        <p:nvPicPr>
          <p:cNvPr id="9" name="Inhaltsplatzhalter 8">
            <a:extLst>
              <a:ext uri="{FF2B5EF4-FFF2-40B4-BE49-F238E27FC236}">
                <a16:creationId xmlns:a16="http://schemas.microsoft.com/office/drawing/2014/main" id="{C446A055-D1A5-445E-FFA9-7EDD13520B4F}"/>
              </a:ext>
            </a:extLst>
          </p:cNvPr>
          <p:cNvPicPr>
            <a:picLocks noGrp="1" noChangeAspect="1"/>
          </p:cNvPicPr>
          <p:nvPr>
            <p:ph idx="1"/>
          </p:nvPr>
        </p:nvPicPr>
        <p:blipFill>
          <a:blip r:embed="rId2"/>
          <a:stretch>
            <a:fillRect/>
          </a:stretch>
        </p:blipFill>
        <p:spPr>
          <a:xfrm>
            <a:off x="2961257" y="1936750"/>
            <a:ext cx="6269486" cy="4552950"/>
          </a:xfrm>
          <a:prstGeom prst="rect">
            <a:avLst/>
          </a:prstGeom>
        </p:spPr>
      </p:pic>
      <p:sp>
        <p:nvSpPr>
          <p:cNvPr id="4" name="Datumsplatzhalter 3">
            <a:extLst>
              <a:ext uri="{FF2B5EF4-FFF2-40B4-BE49-F238E27FC236}">
                <a16:creationId xmlns:a16="http://schemas.microsoft.com/office/drawing/2014/main" id="{A3BE6A8C-7779-7AB9-4394-C5A5CC906841}"/>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24520C20-043F-7772-AAC2-14117A1F8F12}"/>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6742DC8D-DDEA-C102-EB3F-7B896FA80F6F}"/>
              </a:ext>
            </a:extLst>
          </p:cNvPr>
          <p:cNvSpPr>
            <a:spLocks noGrp="1"/>
          </p:cNvSpPr>
          <p:nvPr>
            <p:ph type="sldNum" sz="quarter" idx="12"/>
          </p:nvPr>
        </p:nvSpPr>
        <p:spPr/>
        <p:txBody>
          <a:bodyPr/>
          <a:lstStyle/>
          <a:p>
            <a:fld id="{BB5D5A41-9DD1-F24E-9E26-15668BB14167}" type="slidenum">
              <a:rPr lang="de-DE" smtClean="0"/>
              <a:t>32</a:t>
            </a:fld>
            <a:endParaRPr lang="de-DE"/>
          </a:p>
        </p:txBody>
      </p:sp>
      <p:sp>
        <p:nvSpPr>
          <p:cNvPr id="7" name="Textplatzhalter 6">
            <a:extLst>
              <a:ext uri="{FF2B5EF4-FFF2-40B4-BE49-F238E27FC236}">
                <a16:creationId xmlns:a16="http://schemas.microsoft.com/office/drawing/2014/main" id="{C2A26DA6-CD8F-1C07-70A0-BA1A3EF1D98E}"/>
              </a:ext>
            </a:extLst>
          </p:cNvPr>
          <p:cNvSpPr>
            <a:spLocks noGrp="1"/>
          </p:cNvSpPr>
          <p:nvPr>
            <p:ph type="body" sz="quarter" idx="13"/>
          </p:nvPr>
        </p:nvSpPr>
        <p:spPr/>
        <p:txBody>
          <a:bodyPr/>
          <a:lstStyle/>
          <a:p>
            <a:endParaRPr lang="de-DE"/>
          </a:p>
        </p:txBody>
      </p:sp>
      <mc:AlternateContent xmlns:mc="http://schemas.openxmlformats.org/markup-compatibility/2006" xmlns:p14="http://schemas.microsoft.com/office/powerpoint/2010/main">
        <mc:Choice Requires="p14">
          <p:contentPart p14:bwMode="auto" r:id="rId3">
            <p14:nvContentPartPr>
              <p14:cNvPr id="3" name="Freihand 2">
                <a:extLst>
                  <a:ext uri="{FF2B5EF4-FFF2-40B4-BE49-F238E27FC236}">
                    <a16:creationId xmlns:a16="http://schemas.microsoft.com/office/drawing/2014/main" id="{7FCA9294-89D2-2C09-F405-BBFC868A87B4}"/>
                  </a:ext>
                </a:extLst>
              </p14:cNvPr>
              <p14:cNvContentPartPr/>
              <p14:nvPr/>
            </p14:nvContentPartPr>
            <p14:xfrm>
              <a:off x="4004928" y="3165624"/>
              <a:ext cx="1235880" cy="35640"/>
            </p14:xfrm>
          </p:contentPart>
        </mc:Choice>
        <mc:Fallback xmlns="">
          <p:pic>
            <p:nvPicPr>
              <p:cNvPr id="3" name="Freihand 2">
                <a:extLst>
                  <a:ext uri="{FF2B5EF4-FFF2-40B4-BE49-F238E27FC236}">
                    <a16:creationId xmlns:a16="http://schemas.microsoft.com/office/drawing/2014/main" id="{7FCA9294-89D2-2C09-F405-BBFC868A87B4}"/>
                  </a:ext>
                </a:extLst>
              </p:cNvPr>
              <p:cNvPicPr/>
              <p:nvPr/>
            </p:nvPicPr>
            <p:blipFill>
              <a:blip r:embed="rId4"/>
              <a:stretch>
                <a:fillRect/>
              </a:stretch>
            </p:blipFill>
            <p:spPr>
              <a:xfrm>
                <a:off x="3950928" y="3057624"/>
                <a:ext cx="1343520" cy="2512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Freihand 7">
                <a:extLst>
                  <a:ext uri="{FF2B5EF4-FFF2-40B4-BE49-F238E27FC236}">
                    <a16:creationId xmlns:a16="http://schemas.microsoft.com/office/drawing/2014/main" id="{1BF4E8CE-AD77-CDF8-DF84-5CAAD11167FB}"/>
                  </a:ext>
                </a:extLst>
              </p14:cNvPr>
              <p14:cNvContentPartPr/>
              <p14:nvPr/>
            </p14:nvContentPartPr>
            <p14:xfrm>
              <a:off x="8320968" y="3379464"/>
              <a:ext cx="690480" cy="12960"/>
            </p14:xfrm>
          </p:contentPart>
        </mc:Choice>
        <mc:Fallback xmlns="">
          <p:pic>
            <p:nvPicPr>
              <p:cNvPr id="8" name="Freihand 7">
                <a:extLst>
                  <a:ext uri="{FF2B5EF4-FFF2-40B4-BE49-F238E27FC236}">
                    <a16:creationId xmlns:a16="http://schemas.microsoft.com/office/drawing/2014/main" id="{1BF4E8CE-AD77-CDF8-DF84-5CAAD11167FB}"/>
                  </a:ext>
                </a:extLst>
              </p:cNvPr>
              <p:cNvPicPr/>
              <p:nvPr/>
            </p:nvPicPr>
            <p:blipFill>
              <a:blip r:embed="rId6"/>
              <a:stretch>
                <a:fillRect/>
              </a:stretch>
            </p:blipFill>
            <p:spPr>
              <a:xfrm>
                <a:off x="8266996" y="3274383"/>
                <a:ext cx="798064" cy="222772"/>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Freihand 9">
                <a:extLst>
                  <a:ext uri="{FF2B5EF4-FFF2-40B4-BE49-F238E27FC236}">
                    <a16:creationId xmlns:a16="http://schemas.microsoft.com/office/drawing/2014/main" id="{00FA7683-051D-6FB9-F3B1-2D52C44C2751}"/>
                  </a:ext>
                </a:extLst>
              </p14:cNvPr>
              <p14:cNvContentPartPr/>
              <p14:nvPr/>
            </p14:nvContentPartPr>
            <p14:xfrm>
              <a:off x="3163608" y="3523464"/>
              <a:ext cx="4812840" cy="79560"/>
            </p14:xfrm>
          </p:contentPart>
        </mc:Choice>
        <mc:Fallback xmlns="">
          <p:pic>
            <p:nvPicPr>
              <p:cNvPr id="10" name="Freihand 9">
                <a:extLst>
                  <a:ext uri="{FF2B5EF4-FFF2-40B4-BE49-F238E27FC236}">
                    <a16:creationId xmlns:a16="http://schemas.microsoft.com/office/drawing/2014/main" id="{00FA7683-051D-6FB9-F3B1-2D52C44C2751}"/>
                  </a:ext>
                </a:extLst>
              </p:cNvPr>
              <p:cNvPicPr/>
              <p:nvPr/>
            </p:nvPicPr>
            <p:blipFill>
              <a:blip r:embed="rId8"/>
              <a:stretch>
                <a:fillRect/>
              </a:stretch>
            </p:blipFill>
            <p:spPr>
              <a:xfrm>
                <a:off x="3109608" y="3415464"/>
                <a:ext cx="4920480" cy="295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1" name="Freihand 10">
                <a:extLst>
                  <a:ext uri="{FF2B5EF4-FFF2-40B4-BE49-F238E27FC236}">
                    <a16:creationId xmlns:a16="http://schemas.microsoft.com/office/drawing/2014/main" id="{35B05297-7D58-8579-97BA-8B3FA2F9A491}"/>
                  </a:ext>
                </a:extLst>
              </p14:cNvPr>
              <p14:cNvContentPartPr/>
              <p14:nvPr/>
            </p14:nvContentPartPr>
            <p14:xfrm>
              <a:off x="4590288" y="2474784"/>
              <a:ext cx="4421880" cy="59040"/>
            </p14:xfrm>
          </p:contentPart>
        </mc:Choice>
        <mc:Fallback xmlns="">
          <p:pic>
            <p:nvPicPr>
              <p:cNvPr id="11" name="Freihand 10">
                <a:extLst>
                  <a:ext uri="{FF2B5EF4-FFF2-40B4-BE49-F238E27FC236}">
                    <a16:creationId xmlns:a16="http://schemas.microsoft.com/office/drawing/2014/main" id="{35B05297-7D58-8579-97BA-8B3FA2F9A491}"/>
                  </a:ext>
                </a:extLst>
              </p:cNvPr>
              <p:cNvPicPr/>
              <p:nvPr/>
            </p:nvPicPr>
            <p:blipFill>
              <a:blip r:embed="rId10"/>
              <a:stretch>
                <a:fillRect/>
              </a:stretch>
            </p:blipFill>
            <p:spPr>
              <a:xfrm>
                <a:off x="4536288" y="2366784"/>
                <a:ext cx="4529520" cy="2746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2" name="Freihand 11">
                <a:extLst>
                  <a:ext uri="{FF2B5EF4-FFF2-40B4-BE49-F238E27FC236}">
                    <a16:creationId xmlns:a16="http://schemas.microsoft.com/office/drawing/2014/main" id="{A51EBFF5-FCD2-B4F9-1FDE-26F4134E391B}"/>
                  </a:ext>
                </a:extLst>
              </p14:cNvPr>
              <p14:cNvContentPartPr/>
              <p14:nvPr/>
            </p14:nvContentPartPr>
            <p14:xfrm>
              <a:off x="3172968" y="2651544"/>
              <a:ext cx="2477160" cy="47160"/>
            </p14:xfrm>
          </p:contentPart>
        </mc:Choice>
        <mc:Fallback xmlns="">
          <p:pic>
            <p:nvPicPr>
              <p:cNvPr id="12" name="Freihand 11">
                <a:extLst>
                  <a:ext uri="{FF2B5EF4-FFF2-40B4-BE49-F238E27FC236}">
                    <a16:creationId xmlns:a16="http://schemas.microsoft.com/office/drawing/2014/main" id="{A51EBFF5-FCD2-B4F9-1FDE-26F4134E391B}"/>
                  </a:ext>
                </a:extLst>
              </p:cNvPr>
              <p:cNvPicPr/>
              <p:nvPr/>
            </p:nvPicPr>
            <p:blipFill>
              <a:blip r:embed="rId12"/>
              <a:stretch>
                <a:fillRect/>
              </a:stretch>
            </p:blipFill>
            <p:spPr>
              <a:xfrm>
                <a:off x="3118968" y="2543544"/>
                <a:ext cx="2584800" cy="262800"/>
              </a:xfrm>
              <a:prstGeom prst="rect">
                <a:avLst/>
              </a:prstGeom>
            </p:spPr>
          </p:pic>
        </mc:Fallback>
      </mc:AlternateContent>
    </p:spTree>
    <p:extLst>
      <p:ext uri="{BB962C8B-B14F-4D97-AF65-F5344CB8AC3E}">
        <p14:creationId xmlns:p14="http://schemas.microsoft.com/office/powerpoint/2010/main" val="22384300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88182F-FF31-460C-3556-7977FA67AD9E}"/>
              </a:ext>
            </a:extLst>
          </p:cNvPr>
          <p:cNvSpPr>
            <a:spLocks noGrp="1"/>
          </p:cNvSpPr>
          <p:nvPr>
            <p:ph type="title"/>
          </p:nvPr>
        </p:nvSpPr>
        <p:spPr/>
        <p:txBody>
          <a:bodyPr/>
          <a:lstStyle/>
          <a:p>
            <a:r>
              <a:rPr lang="de-DE"/>
              <a:t>Status quo: EnWG und NAV</a:t>
            </a:r>
          </a:p>
        </p:txBody>
      </p:sp>
      <p:sp>
        <p:nvSpPr>
          <p:cNvPr id="3" name="Inhaltsplatzhalter 2">
            <a:extLst>
              <a:ext uri="{FF2B5EF4-FFF2-40B4-BE49-F238E27FC236}">
                <a16:creationId xmlns:a16="http://schemas.microsoft.com/office/drawing/2014/main" id="{2B934F73-6E30-0674-81CC-A3C1E9206D3E}"/>
              </a:ext>
            </a:extLst>
          </p:cNvPr>
          <p:cNvSpPr>
            <a:spLocks noGrp="1"/>
          </p:cNvSpPr>
          <p:nvPr>
            <p:ph idx="1"/>
          </p:nvPr>
        </p:nvSpPr>
        <p:spPr/>
        <p:txBody>
          <a:bodyPr/>
          <a:lstStyle/>
          <a:p>
            <a:r>
              <a:rPr lang="de-DE"/>
              <a:t>Gemeinsame </a:t>
            </a:r>
            <a:r>
              <a:rPr lang="de-DE" b="1"/>
              <a:t>Internetplattform</a:t>
            </a:r>
            <a:r>
              <a:rPr lang="de-DE"/>
              <a:t> der </a:t>
            </a:r>
            <a:r>
              <a:rPr lang="de-DE" b="1"/>
              <a:t>VNB </a:t>
            </a:r>
            <a:r>
              <a:rPr lang="de-DE"/>
              <a:t>(ab 1. Januar 2023) – § 14e EnWG</a:t>
            </a:r>
          </a:p>
          <a:p>
            <a:pPr lvl="1"/>
            <a:r>
              <a:rPr lang="de-DE"/>
              <a:t>ab 1. Januar 2024: Anschlussbegehrende von </a:t>
            </a:r>
            <a:r>
              <a:rPr lang="de-DE" b="1"/>
              <a:t>EE-Anlagen bis 30 kW </a:t>
            </a:r>
            <a:r>
              <a:rPr lang="de-DE"/>
              <a:t>sowie Letztverbraucher müssen auf die Internetseite des zuständigen NB gelangen können, um dort Informationen für ein Netzanschlussbegehren nach § 8 EEG 2023 oder für einen Netzanschluss nach </a:t>
            </a:r>
            <a:r>
              <a:rPr lang="de-DE" b="1"/>
              <a:t>§ 18 EnWG </a:t>
            </a:r>
            <a:r>
              <a:rPr lang="de-DE"/>
              <a:t>(Niederspannung) zu übermitteln.</a:t>
            </a:r>
          </a:p>
          <a:p>
            <a:pPr lvl="1"/>
            <a:r>
              <a:rPr lang="de-DE"/>
              <a:t>ab 1. Januar 2025: kostenloser Zugang zu den technischen Anschlussbedingungen nach § 19 Abs. 1 EnWG</a:t>
            </a:r>
          </a:p>
          <a:p>
            <a:pPr marL="457200" lvl="1" indent="0">
              <a:buNone/>
            </a:pPr>
            <a:r>
              <a:rPr lang="de-DE">
                <a:sym typeface="Wingdings" panose="05000000000000000000" pitchFamily="2" charset="2"/>
              </a:rPr>
              <a:t> </a:t>
            </a:r>
            <a:r>
              <a:rPr lang="de-DE"/>
              <a:t>Umgesetzt durch </a:t>
            </a:r>
            <a:r>
              <a:rPr lang="de-DE" b="1" err="1"/>
              <a:t>VNBdigital</a:t>
            </a:r>
            <a:endParaRPr lang="de-DE" b="1"/>
          </a:p>
          <a:p>
            <a:r>
              <a:rPr lang="de-DE"/>
              <a:t>Netzanschlussprozess für </a:t>
            </a:r>
            <a:r>
              <a:rPr lang="de-DE" b="1"/>
              <a:t>Verbraucher </a:t>
            </a:r>
            <a:r>
              <a:rPr lang="de-DE"/>
              <a:t>in der </a:t>
            </a:r>
            <a:r>
              <a:rPr lang="de-DE" b="1"/>
              <a:t>Niederspannung </a:t>
            </a:r>
            <a:r>
              <a:rPr lang="de-DE"/>
              <a:t>(§ 6 Abs. 1 Niederspannungsanschlussverordnung – NAV)</a:t>
            </a:r>
          </a:p>
          <a:p>
            <a:pPr lvl="1"/>
            <a:r>
              <a:rPr lang="de-DE" b="1"/>
              <a:t>Beauftragung</a:t>
            </a:r>
            <a:r>
              <a:rPr lang="de-DE"/>
              <a:t> der Herstellung des </a:t>
            </a:r>
            <a:r>
              <a:rPr lang="de-DE" b="1"/>
              <a:t>Netzanschlusses</a:t>
            </a:r>
            <a:r>
              <a:rPr lang="de-DE"/>
              <a:t> auf der </a:t>
            </a:r>
            <a:r>
              <a:rPr lang="de-DE" b="1"/>
              <a:t>Internetseite </a:t>
            </a:r>
          </a:p>
          <a:p>
            <a:pPr lvl="1"/>
            <a:r>
              <a:rPr lang="de-DE"/>
              <a:t>NB stimmen einheitliche Formate und Anforderungen an Inhalte ab</a:t>
            </a:r>
          </a:p>
        </p:txBody>
      </p:sp>
      <p:sp>
        <p:nvSpPr>
          <p:cNvPr id="4" name="Datumsplatzhalter 3">
            <a:extLst>
              <a:ext uri="{FF2B5EF4-FFF2-40B4-BE49-F238E27FC236}">
                <a16:creationId xmlns:a16="http://schemas.microsoft.com/office/drawing/2014/main" id="{87ABE015-FA6A-C680-0986-883973002D7C}"/>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40949B2B-2B71-A24B-E164-9F4F64212ECA}"/>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73058358-B890-6AB8-0775-762BB1A93C79}"/>
              </a:ext>
            </a:extLst>
          </p:cNvPr>
          <p:cNvSpPr>
            <a:spLocks noGrp="1"/>
          </p:cNvSpPr>
          <p:nvPr>
            <p:ph type="sldNum" sz="quarter" idx="12"/>
          </p:nvPr>
        </p:nvSpPr>
        <p:spPr/>
        <p:txBody>
          <a:bodyPr/>
          <a:lstStyle/>
          <a:p>
            <a:fld id="{BB5D5A41-9DD1-F24E-9E26-15668BB14167}" type="slidenum">
              <a:rPr lang="de-DE" smtClean="0"/>
              <a:t>33</a:t>
            </a:fld>
            <a:endParaRPr lang="de-DE"/>
          </a:p>
        </p:txBody>
      </p:sp>
      <p:sp>
        <p:nvSpPr>
          <p:cNvPr id="7" name="Textplatzhalter 6">
            <a:extLst>
              <a:ext uri="{FF2B5EF4-FFF2-40B4-BE49-F238E27FC236}">
                <a16:creationId xmlns:a16="http://schemas.microsoft.com/office/drawing/2014/main" id="{98FADCE7-AF0B-2E52-2095-CB253BDA0A7F}"/>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21232871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B9CC83-7C36-9521-2058-BA500ADC46F5}"/>
              </a:ext>
            </a:extLst>
          </p:cNvPr>
          <p:cNvSpPr>
            <a:spLocks noGrp="1"/>
          </p:cNvSpPr>
          <p:nvPr>
            <p:ph type="title"/>
          </p:nvPr>
        </p:nvSpPr>
        <p:spPr/>
        <p:txBody>
          <a:bodyPr/>
          <a:lstStyle/>
          <a:p>
            <a:r>
              <a:rPr lang="de-DE"/>
              <a:t>Status quo: § 8 Abs. 7 EEG 2023</a:t>
            </a:r>
          </a:p>
        </p:txBody>
      </p:sp>
      <p:sp>
        <p:nvSpPr>
          <p:cNvPr id="3" name="Inhaltsplatzhalter 2">
            <a:extLst>
              <a:ext uri="{FF2B5EF4-FFF2-40B4-BE49-F238E27FC236}">
                <a16:creationId xmlns:a16="http://schemas.microsoft.com/office/drawing/2014/main" id="{4170D8EA-2E39-9C0D-726D-516B786FC624}"/>
              </a:ext>
            </a:extLst>
          </p:cNvPr>
          <p:cNvSpPr>
            <a:spLocks noGrp="1"/>
          </p:cNvSpPr>
          <p:nvPr>
            <p:ph idx="1"/>
          </p:nvPr>
        </p:nvSpPr>
        <p:spPr>
          <a:xfrm>
            <a:off x="838200" y="1937218"/>
            <a:ext cx="10619232" cy="4552482"/>
          </a:xfrm>
        </p:spPr>
        <p:txBody>
          <a:bodyPr/>
          <a:lstStyle/>
          <a:p>
            <a:r>
              <a:rPr lang="de-DE" b="1"/>
              <a:t>NB müssen Informationen auf Website für Anlagen </a:t>
            </a:r>
            <a:r>
              <a:rPr lang="de-DE" b="1" u="sng"/>
              <a:t>bis 30 kW </a:t>
            </a:r>
            <a:r>
              <a:rPr lang="de-DE" b="1"/>
              <a:t>bereitstellen</a:t>
            </a:r>
          </a:p>
          <a:p>
            <a:pPr lvl="1"/>
            <a:r>
              <a:rPr lang="de-DE"/>
              <a:t>in welchen Arbeitsschritten ein Netzanschlussbegehren bearbeitet wird,</a:t>
            </a:r>
          </a:p>
          <a:p>
            <a:pPr lvl="1"/>
            <a:r>
              <a:rPr lang="de-DE"/>
              <a:t>welche Informationen die Anschlussbegehrenden aus ihrem Verantwortungsbereich dem NB für ein Netzanschlussbegehren übermitteln müssen</a:t>
            </a:r>
          </a:p>
          <a:p>
            <a:pPr lvl="1"/>
            <a:r>
              <a:rPr lang="de-DE"/>
              <a:t>Kosten, die AB durch Netzanschluss entstehen, und</a:t>
            </a:r>
          </a:p>
          <a:p>
            <a:pPr lvl="1"/>
            <a:r>
              <a:rPr lang="de-DE"/>
              <a:t>Informationen über die Fernsteuerbarkeit (§ 9 Abs. 1 und 2 EEG 2023)</a:t>
            </a:r>
          </a:p>
          <a:p>
            <a:r>
              <a:rPr lang="de-DE" b="1"/>
              <a:t>Webportal der NB für Anlagen </a:t>
            </a:r>
            <a:r>
              <a:rPr lang="de-DE" b="1" u="sng"/>
              <a:t>bis 30 kW</a:t>
            </a:r>
            <a:r>
              <a:rPr lang="de-DE" b="1"/>
              <a:t> </a:t>
            </a:r>
          </a:p>
          <a:p>
            <a:pPr lvl="1"/>
            <a:r>
              <a:rPr lang="de-DE"/>
              <a:t>Stellen von Netzanschlussbegehren</a:t>
            </a:r>
          </a:p>
          <a:p>
            <a:pPr lvl="1"/>
            <a:r>
              <a:rPr lang="de-DE"/>
              <a:t>Übermittlung der Informationen durch NB, die Anschlussbegehrender für die Prüfung des Netzanschlusses benötigt, sowie die für die Netzverträglichkeitsprüfung erforderlichen Netzdaten</a:t>
            </a:r>
          </a:p>
        </p:txBody>
      </p:sp>
      <p:sp>
        <p:nvSpPr>
          <p:cNvPr id="4" name="Datumsplatzhalter 3">
            <a:extLst>
              <a:ext uri="{FF2B5EF4-FFF2-40B4-BE49-F238E27FC236}">
                <a16:creationId xmlns:a16="http://schemas.microsoft.com/office/drawing/2014/main" id="{B0DB7416-6916-2998-1403-A0430DBB518F}"/>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ACF18839-E694-0482-14DD-4440676AEEB3}"/>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E0F20A56-7C5F-B979-FFFB-68B5667A1756}"/>
              </a:ext>
            </a:extLst>
          </p:cNvPr>
          <p:cNvSpPr>
            <a:spLocks noGrp="1"/>
          </p:cNvSpPr>
          <p:nvPr>
            <p:ph type="sldNum" sz="quarter" idx="12"/>
          </p:nvPr>
        </p:nvSpPr>
        <p:spPr/>
        <p:txBody>
          <a:bodyPr/>
          <a:lstStyle/>
          <a:p>
            <a:fld id="{BB5D5A41-9DD1-F24E-9E26-15668BB14167}" type="slidenum">
              <a:rPr lang="de-DE" smtClean="0"/>
              <a:t>34</a:t>
            </a:fld>
            <a:endParaRPr lang="de-DE"/>
          </a:p>
        </p:txBody>
      </p:sp>
      <p:sp>
        <p:nvSpPr>
          <p:cNvPr id="7" name="Textplatzhalter 6">
            <a:extLst>
              <a:ext uri="{FF2B5EF4-FFF2-40B4-BE49-F238E27FC236}">
                <a16:creationId xmlns:a16="http://schemas.microsoft.com/office/drawing/2014/main" id="{F2E35FB3-3736-AADD-0FD1-20AE5724B871}"/>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24621193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9BEFA4-6D0B-89B8-21BF-C0304CA0CE28}"/>
              </a:ext>
            </a:extLst>
          </p:cNvPr>
          <p:cNvSpPr>
            <a:spLocks noGrp="1"/>
          </p:cNvSpPr>
          <p:nvPr>
            <p:ph type="title"/>
          </p:nvPr>
        </p:nvSpPr>
        <p:spPr/>
        <p:txBody>
          <a:bodyPr/>
          <a:lstStyle/>
          <a:p>
            <a:r>
              <a:rPr lang="de-DE"/>
              <a:t>§ 17e Abs. 1 EnWG-E:</a:t>
            </a:r>
            <a:br>
              <a:rPr lang="de-DE"/>
            </a:br>
            <a:r>
              <a:rPr lang="de-DE"/>
              <a:t>Übermittlung Netzanschlussbegehren</a:t>
            </a:r>
          </a:p>
        </p:txBody>
      </p:sp>
      <p:sp>
        <p:nvSpPr>
          <p:cNvPr id="3" name="Inhaltsplatzhalter 2">
            <a:extLst>
              <a:ext uri="{FF2B5EF4-FFF2-40B4-BE49-F238E27FC236}">
                <a16:creationId xmlns:a16="http://schemas.microsoft.com/office/drawing/2014/main" id="{5C6B33F3-1273-F17B-0A4C-6BD23983ABE1}"/>
              </a:ext>
            </a:extLst>
          </p:cNvPr>
          <p:cNvSpPr>
            <a:spLocks noGrp="1"/>
          </p:cNvSpPr>
          <p:nvPr>
            <p:ph idx="1"/>
          </p:nvPr>
        </p:nvSpPr>
        <p:spPr/>
        <p:txBody>
          <a:bodyPr vert="horz" lIns="91440" tIns="45720" rIns="91440" bIns="45720" rtlCol="0" anchor="t">
            <a:noAutofit/>
          </a:bodyPr>
          <a:lstStyle/>
          <a:p>
            <a:r>
              <a:rPr lang="de-DE" dirty="0"/>
              <a:t>§ 17e Abs. 1 EnWG-E: jeder VNB </a:t>
            </a:r>
            <a:r>
              <a:rPr lang="de-DE" b="1" dirty="0"/>
              <a:t>muss</a:t>
            </a:r>
            <a:r>
              <a:rPr lang="de-DE" dirty="0"/>
              <a:t> künftig ermöglichen, dass </a:t>
            </a:r>
            <a:r>
              <a:rPr lang="de-DE" b="1" dirty="0"/>
              <a:t>Netzanschlussbegehren </a:t>
            </a:r>
            <a:r>
              <a:rPr lang="de-DE" dirty="0"/>
              <a:t>und die für deren Bearbeitung erforderlichen Informationen </a:t>
            </a:r>
            <a:r>
              <a:rPr lang="de-DE" b="1" dirty="0"/>
              <a:t>digital </a:t>
            </a:r>
            <a:r>
              <a:rPr lang="de-DE" dirty="0"/>
              <a:t>(Internetseite oder andere geeignete elektronische Medien) </a:t>
            </a:r>
            <a:r>
              <a:rPr lang="de-DE" b="1" dirty="0"/>
              <a:t>übermittelt </a:t>
            </a:r>
            <a:r>
              <a:rPr lang="de-DE" dirty="0"/>
              <a:t>werden können</a:t>
            </a:r>
          </a:p>
          <a:p>
            <a:pPr lvl="1"/>
            <a:r>
              <a:rPr lang="de-DE" dirty="0"/>
              <a:t>Umsetzung von Artikel 31 Absatz 3a EBM-RL (Richtlinie (EU) 2019/944): </a:t>
            </a:r>
            <a:r>
              <a:rPr lang="de-DE" i="1" dirty="0"/>
              <a:t>Verteilernetzbetreiber geben den Netznutzern die Möglichkeit, den Antrag auf Netzanschluss ausschließlich in digitaler Form zu stellen und die dafür relevanten Unterlagen ausschließlich in digitaler Form zu übermitteln.</a:t>
            </a:r>
          </a:p>
          <a:p>
            <a:pPr lvl="2"/>
            <a:r>
              <a:rPr lang="de-DE" dirty="0"/>
              <a:t>Eingefügt durch neue Richtlinie 2024/1711 (novellierte Strombinnenmarktrichtlinie)</a:t>
            </a:r>
          </a:p>
          <a:p>
            <a:r>
              <a:rPr lang="de-DE" dirty="0"/>
              <a:t>Gilt ohne Übergangszeitraum</a:t>
            </a:r>
          </a:p>
        </p:txBody>
      </p:sp>
      <p:sp>
        <p:nvSpPr>
          <p:cNvPr id="4" name="Datumsplatzhalter 3">
            <a:extLst>
              <a:ext uri="{FF2B5EF4-FFF2-40B4-BE49-F238E27FC236}">
                <a16:creationId xmlns:a16="http://schemas.microsoft.com/office/drawing/2014/main" id="{9280A7E9-1EA7-336A-BE27-4CA5E1E28EBB}"/>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6D26B464-F8C2-C2FC-77ED-FF64327B376A}"/>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B5C62BC4-ECBA-C45A-0789-56C6EF34B727}"/>
              </a:ext>
            </a:extLst>
          </p:cNvPr>
          <p:cNvSpPr>
            <a:spLocks noGrp="1"/>
          </p:cNvSpPr>
          <p:nvPr>
            <p:ph type="sldNum" sz="quarter" idx="12"/>
          </p:nvPr>
        </p:nvSpPr>
        <p:spPr/>
        <p:txBody>
          <a:bodyPr/>
          <a:lstStyle/>
          <a:p>
            <a:fld id="{BB5D5A41-9DD1-F24E-9E26-15668BB14167}" type="slidenum">
              <a:rPr lang="de-DE" smtClean="0"/>
              <a:t>35</a:t>
            </a:fld>
            <a:endParaRPr lang="de-DE"/>
          </a:p>
        </p:txBody>
      </p:sp>
      <p:sp>
        <p:nvSpPr>
          <p:cNvPr id="7" name="Textplatzhalter 6">
            <a:extLst>
              <a:ext uri="{FF2B5EF4-FFF2-40B4-BE49-F238E27FC236}">
                <a16:creationId xmlns:a16="http://schemas.microsoft.com/office/drawing/2014/main" id="{573C54D2-6F6C-CDB3-93F4-02AFBB7D9657}"/>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19481267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8AE213-7416-4105-C840-A54E2B9F8C67}"/>
              </a:ext>
            </a:extLst>
          </p:cNvPr>
          <p:cNvSpPr>
            <a:spLocks noGrp="1"/>
          </p:cNvSpPr>
          <p:nvPr>
            <p:ph type="title"/>
          </p:nvPr>
        </p:nvSpPr>
        <p:spPr/>
        <p:txBody>
          <a:bodyPr/>
          <a:lstStyle/>
          <a:p>
            <a:r>
              <a:rPr lang="de-DE"/>
              <a:t>§ 17e Abs. 2 EnWG-E:</a:t>
            </a:r>
            <a:br>
              <a:rPr lang="de-DE"/>
            </a:br>
            <a:r>
              <a:rPr lang="de-DE"/>
              <a:t>Digitales Netzanschlussportal</a:t>
            </a:r>
          </a:p>
        </p:txBody>
      </p:sp>
      <p:sp>
        <p:nvSpPr>
          <p:cNvPr id="3" name="Inhaltsplatzhalter 2">
            <a:extLst>
              <a:ext uri="{FF2B5EF4-FFF2-40B4-BE49-F238E27FC236}">
                <a16:creationId xmlns:a16="http://schemas.microsoft.com/office/drawing/2014/main" id="{094AEB79-1C2D-FD92-41AC-EDF7913F0D06}"/>
              </a:ext>
            </a:extLst>
          </p:cNvPr>
          <p:cNvSpPr>
            <a:spLocks noGrp="1"/>
          </p:cNvSpPr>
          <p:nvPr>
            <p:ph idx="1"/>
          </p:nvPr>
        </p:nvSpPr>
        <p:spPr/>
        <p:txBody>
          <a:bodyPr/>
          <a:lstStyle/>
          <a:p>
            <a:r>
              <a:rPr lang="de-DE">
                <a:latin typeface="Montserrat"/>
              </a:rPr>
              <a:t>§ 17e Abs. 2 EnWG-E: (spätestens) ab dem </a:t>
            </a:r>
            <a:r>
              <a:rPr lang="de-DE" b="1" u="sng">
                <a:latin typeface="Montserrat"/>
              </a:rPr>
              <a:t>1. Januar 2028 </a:t>
            </a:r>
            <a:r>
              <a:rPr lang="de-DE">
                <a:latin typeface="Montserrat"/>
              </a:rPr>
              <a:t>muss der </a:t>
            </a:r>
            <a:r>
              <a:rPr lang="de-DE" b="1">
                <a:latin typeface="Montserrat"/>
              </a:rPr>
              <a:t>Kommunikationsprozess</a:t>
            </a:r>
            <a:r>
              <a:rPr lang="de-DE">
                <a:latin typeface="Montserrat"/>
              </a:rPr>
              <a:t> zum </a:t>
            </a:r>
            <a:r>
              <a:rPr lang="de-DE" b="1">
                <a:latin typeface="Montserrat"/>
              </a:rPr>
              <a:t>Netzanschluss</a:t>
            </a:r>
            <a:r>
              <a:rPr lang="de-DE">
                <a:latin typeface="Montserrat"/>
              </a:rPr>
              <a:t> </a:t>
            </a:r>
            <a:r>
              <a:rPr lang="de-DE" b="1">
                <a:latin typeface="Montserrat"/>
              </a:rPr>
              <a:t>vollständig </a:t>
            </a:r>
            <a:r>
              <a:rPr lang="de-DE">
                <a:latin typeface="Montserrat"/>
              </a:rPr>
              <a:t>über ein </a:t>
            </a:r>
            <a:r>
              <a:rPr lang="de-DE" b="1">
                <a:latin typeface="Montserrat"/>
              </a:rPr>
              <a:t>digitales Netzanschlussportal</a:t>
            </a:r>
            <a:r>
              <a:rPr lang="de-DE">
                <a:latin typeface="Montserrat"/>
              </a:rPr>
              <a:t> auf der jeweiligen Internetseite des VNB abgewickelt werden können</a:t>
            </a:r>
          </a:p>
          <a:p>
            <a:pPr lvl="1"/>
            <a:r>
              <a:rPr lang="de-DE">
                <a:latin typeface="Montserrat"/>
              </a:rPr>
              <a:t>„von der Einreichung eines Netzanschlussbegehrens bis zur Inbetriebnahme des Netzanschlusses“</a:t>
            </a:r>
          </a:p>
          <a:p>
            <a:pPr lvl="1"/>
            <a:r>
              <a:rPr lang="de-DE">
                <a:latin typeface="Montserrat"/>
              </a:rPr>
              <a:t>Ausschließliche Nutzung kann seitens VNB verlangt werden</a:t>
            </a:r>
          </a:p>
          <a:p>
            <a:r>
              <a:rPr lang="de-DE">
                <a:latin typeface="Montserrat"/>
              </a:rPr>
              <a:t>Außerdem ergänzende Regelung zu bestehender gemeinsamer </a:t>
            </a:r>
            <a:r>
              <a:rPr lang="de-DE" b="1">
                <a:latin typeface="Montserrat"/>
              </a:rPr>
              <a:t>Internetplattform </a:t>
            </a:r>
            <a:r>
              <a:rPr lang="de-DE">
                <a:latin typeface="Montserrat"/>
              </a:rPr>
              <a:t>der VNB: Erweiterung auf </a:t>
            </a:r>
            <a:r>
              <a:rPr lang="de-DE" b="1">
                <a:latin typeface="Montserrat"/>
              </a:rPr>
              <a:t>alle Netzanschlussbegehren </a:t>
            </a:r>
            <a:r>
              <a:rPr lang="de-DE">
                <a:latin typeface="Montserrat"/>
              </a:rPr>
              <a:t>(§ 14e Abs. 2 S. 2 EnWG-E)</a:t>
            </a:r>
            <a:endParaRPr lang="de-DE"/>
          </a:p>
          <a:p>
            <a:endParaRPr lang="de-DE"/>
          </a:p>
        </p:txBody>
      </p:sp>
      <p:sp>
        <p:nvSpPr>
          <p:cNvPr id="4" name="Datumsplatzhalter 3">
            <a:extLst>
              <a:ext uri="{FF2B5EF4-FFF2-40B4-BE49-F238E27FC236}">
                <a16:creationId xmlns:a16="http://schemas.microsoft.com/office/drawing/2014/main" id="{3FD3CF94-CC9E-F069-FA9B-457326DB8AE7}"/>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3026AA85-889B-F78C-62EF-022DA0EA5A62}"/>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6187216E-D842-A37F-BD23-66097CCB345B}"/>
              </a:ext>
            </a:extLst>
          </p:cNvPr>
          <p:cNvSpPr>
            <a:spLocks noGrp="1"/>
          </p:cNvSpPr>
          <p:nvPr>
            <p:ph type="sldNum" sz="quarter" idx="12"/>
          </p:nvPr>
        </p:nvSpPr>
        <p:spPr/>
        <p:txBody>
          <a:bodyPr/>
          <a:lstStyle/>
          <a:p>
            <a:fld id="{BB5D5A41-9DD1-F24E-9E26-15668BB14167}" type="slidenum">
              <a:rPr lang="de-DE" smtClean="0"/>
              <a:t>36</a:t>
            </a:fld>
            <a:endParaRPr lang="de-DE"/>
          </a:p>
        </p:txBody>
      </p:sp>
      <p:sp>
        <p:nvSpPr>
          <p:cNvPr id="7" name="Textplatzhalter 6">
            <a:extLst>
              <a:ext uri="{FF2B5EF4-FFF2-40B4-BE49-F238E27FC236}">
                <a16:creationId xmlns:a16="http://schemas.microsoft.com/office/drawing/2014/main" id="{C98EA859-E025-C34E-062D-BB83982AD14A}"/>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7987204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5391D4-D8FD-7702-FA12-1B69B33952CC}"/>
              </a:ext>
            </a:extLst>
          </p:cNvPr>
          <p:cNvSpPr>
            <a:spLocks noGrp="1"/>
          </p:cNvSpPr>
          <p:nvPr>
            <p:ph type="title"/>
          </p:nvPr>
        </p:nvSpPr>
        <p:spPr/>
        <p:txBody>
          <a:bodyPr/>
          <a:lstStyle/>
          <a:p>
            <a:r>
              <a:rPr lang="de-DE"/>
              <a:t>§ 17e Abs. 2 EnWG-E:</a:t>
            </a:r>
            <a:br>
              <a:rPr lang="de-DE"/>
            </a:br>
            <a:r>
              <a:rPr lang="de-DE"/>
              <a:t>Anwendungsbereich </a:t>
            </a:r>
          </a:p>
        </p:txBody>
      </p:sp>
      <p:sp>
        <p:nvSpPr>
          <p:cNvPr id="3" name="Inhaltsplatzhalter 2">
            <a:extLst>
              <a:ext uri="{FF2B5EF4-FFF2-40B4-BE49-F238E27FC236}">
                <a16:creationId xmlns:a16="http://schemas.microsoft.com/office/drawing/2014/main" id="{484EB30E-3C84-ABF1-F08A-0B5BE8546E0A}"/>
              </a:ext>
            </a:extLst>
          </p:cNvPr>
          <p:cNvSpPr>
            <a:spLocks noGrp="1"/>
          </p:cNvSpPr>
          <p:nvPr>
            <p:ph idx="1"/>
          </p:nvPr>
        </p:nvSpPr>
        <p:spPr/>
        <p:txBody>
          <a:bodyPr/>
          <a:lstStyle/>
          <a:p>
            <a:r>
              <a:rPr lang="de-DE" b="1"/>
              <a:t>Anmeldung</a:t>
            </a:r>
            <a:r>
              <a:rPr lang="de-DE"/>
              <a:t> von </a:t>
            </a:r>
            <a:r>
              <a:rPr lang="de-DE" b="1"/>
              <a:t>Erzeugern</a:t>
            </a:r>
            <a:r>
              <a:rPr lang="de-DE"/>
              <a:t>, </a:t>
            </a:r>
            <a:r>
              <a:rPr lang="de-DE" b="1"/>
              <a:t>Stromspeichern</a:t>
            </a:r>
            <a:r>
              <a:rPr lang="de-DE"/>
              <a:t> und </a:t>
            </a:r>
            <a:r>
              <a:rPr lang="de-DE" b="1"/>
              <a:t>Verbrauchseinrichtungen</a:t>
            </a:r>
            <a:r>
              <a:rPr lang="de-DE"/>
              <a:t>,</a:t>
            </a:r>
          </a:p>
          <a:p>
            <a:r>
              <a:rPr lang="de-DE"/>
              <a:t>Anmeldung von </a:t>
            </a:r>
            <a:r>
              <a:rPr lang="de-DE" b="1"/>
              <a:t>Änderungen </a:t>
            </a:r>
            <a:r>
              <a:rPr lang="de-DE"/>
              <a:t>oder </a:t>
            </a:r>
            <a:r>
              <a:rPr lang="de-DE" b="1"/>
              <a:t>Erweiterungen </a:t>
            </a:r>
            <a:r>
              <a:rPr lang="de-DE"/>
              <a:t>bestehender Netzanschlüsse</a:t>
            </a:r>
          </a:p>
          <a:p>
            <a:r>
              <a:rPr lang="de-DE" b="1"/>
              <a:t>Alle Anlagengrößen und Spannungsebenen: </a:t>
            </a:r>
          </a:p>
          <a:p>
            <a:pPr lvl="1"/>
            <a:r>
              <a:rPr lang="de-DE"/>
              <a:t>Gesetzesbegründung: </a:t>
            </a:r>
            <a:r>
              <a:rPr lang="de-DE" i="1"/>
              <a:t>„Die neuen Netzanschlussportale sollen im Zielmodell vielmehr universell für Netzanschlussprozesse im Elektrizitätsverteilernetz konzipiert werden.“</a:t>
            </a:r>
          </a:p>
          <a:p>
            <a:r>
              <a:rPr lang="de-DE" b="1"/>
              <a:t>Alle Prozessschritte </a:t>
            </a:r>
          </a:p>
          <a:p>
            <a:pPr lvl="1"/>
            <a:r>
              <a:rPr lang="de-DE"/>
              <a:t>von der Stellung eines </a:t>
            </a:r>
            <a:r>
              <a:rPr lang="de-DE" b="1"/>
              <a:t>Netzanschlussbegehrens </a:t>
            </a:r>
            <a:r>
              <a:rPr lang="de-DE"/>
              <a:t>bis hin zur </a:t>
            </a:r>
            <a:r>
              <a:rPr lang="de-DE" b="1"/>
              <a:t>Inbetriebnahme </a:t>
            </a:r>
            <a:r>
              <a:rPr lang="de-DE"/>
              <a:t>des Netzanschlusses</a:t>
            </a:r>
          </a:p>
          <a:p>
            <a:pPr lvl="1"/>
            <a:r>
              <a:rPr lang="de-DE"/>
              <a:t>Auch die </a:t>
            </a:r>
            <a:r>
              <a:rPr lang="de-DE" b="1"/>
              <a:t>Reservierung</a:t>
            </a:r>
            <a:r>
              <a:rPr lang="de-DE"/>
              <a:t> von Netzanschlusskapazität nach § 17e EnWG-E</a:t>
            </a:r>
          </a:p>
        </p:txBody>
      </p:sp>
      <p:sp>
        <p:nvSpPr>
          <p:cNvPr id="4" name="Datumsplatzhalter 3">
            <a:extLst>
              <a:ext uri="{FF2B5EF4-FFF2-40B4-BE49-F238E27FC236}">
                <a16:creationId xmlns:a16="http://schemas.microsoft.com/office/drawing/2014/main" id="{848A98FE-B8C1-9EF6-3637-8C72BBC6844A}"/>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28DC0B4A-C0AB-5B2B-161B-4A53BA56AE98}"/>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FFDF54F6-2E21-66AE-9E51-5CF121D6F73B}"/>
              </a:ext>
            </a:extLst>
          </p:cNvPr>
          <p:cNvSpPr>
            <a:spLocks noGrp="1"/>
          </p:cNvSpPr>
          <p:nvPr>
            <p:ph type="sldNum" sz="quarter" idx="12"/>
          </p:nvPr>
        </p:nvSpPr>
        <p:spPr/>
        <p:txBody>
          <a:bodyPr/>
          <a:lstStyle/>
          <a:p>
            <a:fld id="{BB5D5A41-9DD1-F24E-9E26-15668BB14167}" type="slidenum">
              <a:rPr lang="de-DE" smtClean="0"/>
              <a:t>37</a:t>
            </a:fld>
            <a:endParaRPr lang="de-DE"/>
          </a:p>
        </p:txBody>
      </p:sp>
      <p:sp>
        <p:nvSpPr>
          <p:cNvPr id="7" name="Textplatzhalter 6">
            <a:extLst>
              <a:ext uri="{FF2B5EF4-FFF2-40B4-BE49-F238E27FC236}">
                <a16:creationId xmlns:a16="http://schemas.microsoft.com/office/drawing/2014/main" id="{EB91C7D0-59D9-0683-ADC5-AEF505879099}"/>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5694804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AFBF1E-BC03-B87F-79D3-9AB189E37289}"/>
              </a:ext>
            </a:extLst>
          </p:cNvPr>
          <p:cNvSpPr>
            <a:spLocks noGrp="1"/>
          </p:cNvSpPr>
          <p:nvPr>
            <p:ph type="title"/>
          </p:nvPr>
        </p:nvSpPr>
        <p:spPr/>
        <p:txBody>
          <a:bodyPr/>
          <a:lstStyle/>
          <a:p>
            <a:r>
              <a:rPr lang="de-DE"/>
              <a:t>Umsetzung digitales Netzanschlussportal</a:t>
            </a:r>
          </a:p>
        </p:txBody>
      </p:sp>
      <p:sp>
        <p:nvSpPr>
          <p:cNvPr id="3" name="Inhaltsplatzhalter 2">
            <a:extLst>
              <a:ext uri="{FF2B5EF4-FFF2-40B4-BE49-F238E27FC236}">
                <a16:creationId xmlns:a16="http://schemas.microsoft.com/office/drawing/2014/main" id="{073CB04F-7FD6-6116-E963-26F4EC627270}"/>
              </a:ext>
            </a:extLst>
          </p:cNvPr>
          <p:cNvSpPr>
            <a:spLocks noGrp="1"/>
          </p:cNvSpPr>
          <p:nvPr>
            <p:ph idx="1"/>
          </p:nvPr>
        </p:nvSpPr>
        <p:spPr/>
        <p:txBody>
          <a:bodyPr/>
          <a:lstStyle/>
          <a:p>
            <a:r>
              <a:rPr lang="de-DE"/>
              <a:t>§ 17 Abs. 3 EnWG-E: VNB stimmen untereinander bestimmte </a:t>
            </a:r>
            <a:r>
              <a:rPr lang="de-DE" b="1"/>
              <a:t>einheitliche Vorgaben </a:t>
            </a:r>
            <a:r>
              <a:rPr lang="de-DE"/>
              <a:t>ab </a:t>
            </a:r>
          </a:p>
          <a:p>
            <a:pPr lvl="1"/>
            <a:r>
              <a:rPr lang="de-DE"/>
              <a:t>Schritte Netzanschlussprozess, Formate/Inhalte der auszutauschenden Daten [außer </a:t>
            </a:r>
            <a:r>
              <a:rPr lang="de-DE" err="1"/>
              <a:t>HöS</a:t>
            </a:r>
            <a:r>
              <a:rPr lang="de-DE"/>
              <a:t>], rollenspezifische Zugänge</a:t>
            </a:r>
          </a:p>
          <a:p>
            <a:r>
              <a:rPr lang="de-DE"/>
              <a:t>Begründung (S. 53): „Ein wesentlicher Schritt, welcher der Digitalisierung der Prozesse vorauszugehen hat, ist und bleibt jedoch die </a:t>
            </a:r>
            <a:r>
              <a:rPr lang="de-DE" b="1"/>
              <a:t>Standardisierung</a:t>
            </a:r>
            <a:r>
              <a:rPr lang="de-DE"/>
              <a:t> zwischen den Elektrizitätsverteilernetzbetreibern.“</a:t>
            </a:r>
          </a:p>
        </p:txBody>
      </p:sp>
      <p:sp>
        <p:nvSpPr>
          <p:cNvPr id="4" name="Datumsplatzhalter 3">
            <a:extLst>
              <a:ext uri="{FF2B5EF4-FFF2-40B4-BE49-F238E27FC236}">
                <a16:creationId xmlns:a16="http://schemas.microsoft.com/office/drawing/2014/main" id="{4AED11BA-B8C8-B8F6-0CF4-B40EF6A08D67}"/>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CB8A2151-5837-BA8E-D9B0-6C2AD0BC85B6}"/>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4C4E0864-4C66-3901-D666-8043D861A759}"/>
              </a:ext>
            </a:extLst>
          </p:cNvPr>
          <p:cNvSpPr>
            <a:spLocks noGrp="1"/>
          </p:cNvSpPr>
          <p:nvPr>
            <p:ph type="sldNum" sz="quarter" idx="12"/>
          </p:nvPr>
        </p:nvSpPr>
        <p:spPr/>
        <p:txBody>
          <a:bodyPr/>
          <a:lstStyle/>
          <a:p>
            <a:fld id="{BB5D5A41-9DD1-F24E-9E26-15668BB14167}" type="slidenum">
              <a:rPr lang="de-DE" smtClean="0"/>
              <a:t>38</a:t>
            </a:fld>
            <a:endParaRPr lang="de-DE"/>
          </a:p>
        </p:txBody>
      </p:sp>
      <p:sp>
        <p:nvSpPr>
          <p:cNvPr id="7" name="Textplatzhalter 6">
            <a:extLst>
              <a:ext uri="{FF2B5EF4-FFF2-40B4-BE49-F238E27FC236}">
                <a16:creationId xmlns:a16="http://schemas.microsoft.com/office/drawing/2014/main" id="{B0552A42-50EA-25E0-44AC-3E8CB51FCB46}"/>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1702530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B25F27-E4FD-F87A-C239-EEC3E7F9B4BB}"/>
              </a:ext>
            </a:extLst>
          </p:cNvPr>
          <p:cNvSpPr>
            <a:spLocks noGrp="1"/>
          </p:cNvSpPr>
          <p:nvPr>
            <p:ph type="title"/>
          </p:nvPr>
        </p:nvSpPr>
        <p:spPr/>
        <p:txBody>
          <a:bodyPr/>
          <a:lstStyle/>
          <a:p>
            <a:r>
              <a:rPr lang="de-DE"/>
              <a:t>Kurz-Bewertung der neuen Vorgaben zur Digitalisierung von Netzanschlussbegehren</a:t>
            </a:r>
          </a:p>
        </p:txBody>
      </p:sp>
      <p:sp>
        <p:nvSpPr>
          <p:cNvPr id="3" name="Inhaltsplatzhalter 2">
            <a:extLst>
              <a:ext uri="{FF2B5EF4-FFF2-40B4-BE49-F238E27FC236}">
                <a16:creationId xmlns:a16="http://schemas.microsoft.com/office/drawing/2014/main" id="{703F13D2-C19C-A4A3-CEF7-7E1A5E14EE51}"/>
              </a:ext>
            </a:extLst>
          </p:cNvPr>
          <p:cNvSpPr>
            <a:spLocks noGrp="1"/>
          </p:cNvSpPr>
          <p:nvPr>
            <p:ph idx="1"/>
          </p:nvPr>
        </p:nvSpPr>
        <p:spPr/>
        <p:txBody>
          <a:bodyPr/>
          <a:lstStyle/>
          <a:p>
            <a:r>
              <a:rPr lang="de-DE"/>
              <a:t>Es geht um die „letzte Meile“ der Digitalisierung von Netzanschluss-Prozessen </a:t>
            </a:r>
          </a:p>
          <a:p>
            <a:r>
              <a:rPr lang="de-DE"/>
              <a:t>Insgesamt – vor allem auch mit Blick auf die geforderte Standardisierung unter den VNB – ein </a:t>
            </a:r>
            <a:r>
              <a:rPr lang="de-DE" b="1"/>
              <a:t>wichtiger Baustein </a:t>
            </a:r>
            <a:r>
              <a:rPr lang="de-DE"/>
              <a:t>für </a:t>
            </a:r>
            <a:r>
              <a:rPr lang="de-DE" b="1"/>
              <a:t>effiziente </a:t>
            </a:r>
            <a:r>
              <a:rPr lang="de-DE"/>
              <a:t>und </a:t>
            </a:r>
            <a:r>
              <a:rPr lang="de-DE" b="1"/>
              <a:t>schneller </a:t>
            </a:r>
            <a:r>
              <a:rPr lang="de-DE"/>
              <a:t>abgewickelte </a:t>
            </a:r>
            <a:r>
              <a:rPr lang="de-DE" b="1"/>
              <a:t>Anschlussbegehren</a:t>
            </a:r>
          </a:p>
          <a:p>
            <a:r>
              <a:rPr lang="de-DE"/>
              <a:t>Von einem </a:t>
            </a:r>
            <a:r>
              <a:rPr lang="de-DE" b="1"/>
              <a:t>hohen Implementierungsaufwand </a:t>
            </a:r>
            <a:r>
              <a:rPr lang="de-DE"/>
              <a:t>ist auszugehen – zumal recht wenig Zeit dafür bleibt</a:t>
            </a:r>
          </a:p>
          <a:p>
            <a:r>
              <a:rPr lang="de-DE" b="1"/>
              <a:t>Zeitgerechte Umsetzung </a:t>
            </a:r>
            <a:r>
              <a:rPr lang="de-DE"/>
              <a:t>der digitalen Netzanschlussportale in der Praxis wohl </a:t>
            </a:r>
            <a:r>
              <a:rPr lang="de-DE" b="1"/>
              <a:t>fraglich</a:t>
            </a:r>
          </a:p>
        </p:txBody>
      </p:sp>
      <p:sp>
        <p:nvSpPr>
          <p:cNvPr id="4" name="Datumsplatzhalter 3">
            <a:extLst>
              <a:ext uri="{FF2B5EF4-FFF2-40B4-BE49-F238E27FC236}">
                <a16:creationId xmlns:a16="http://schemas.microsoft.com/office/drawing/2014/main" id="{DEA2E989-341C-14A2-1B14-780978D51884}"/>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FED6DB22-9BAD-0375-7A75-A63838F78662}"/>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05638F1B-111A-18F2-C3BD-FB3D3452C2CD}"/>
              </a:ext>
            </a:extLst>
          </p:cNvPr>
          <p:cNvSpPr>
            <a:spLocks noGrp="1"/>
          </p:cNvSpPr>
          <p:nvPr>
            <p:ph type="sldNum" sz="quarter" idx="12"/>
          </p:nvPr>
        </p:nvSpPr>
        <p:spPr/>
        <p:txBody>
          <a:bodyPr/>
          <a:lstStyle/>
          <a:p>
            <a:fld id="{BB5D5A41-9DD1-F24E-9E26-15668BB14167}" type="slidenum">
              <a:rPr lang="de-DE" smtClean="0"/>
              <a:t>39</a:t>
            </a:fld>
            <a:endParaRPr lang="de-DE"/>
          </a:p>
        </p:txBody>
      </p:sp>
      <p:sp>
        <p:nvSpPr>
          <p:cNvPr id="7" name="Textplatzhalter 6">
            <a:extLst>
              <a:ext uri="{FF2B5EF4-FFF2-40B4-BE49-F238E27FC236}">
                <a16:creationId xmlns:a16="http://schemas.microsoft.com/office/drawing/2014/main" id="{F5A09FD2-2837-E6BA-44DD-AA2E80270429}"/>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1794856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BE11AE-0FD1-4074-9371-7F07F0783536}"/>
              </a:ext>
            </a:extLst>
          </p:cNvPr>
          <p:cNvSpPr>
            <a:spLocks noGrp="1"/>
          </p:cNvSpPr>
          <p:nvPr>
            <p:ph type="ctrTitle"/>
          </p:nvPr>
        </p:nvSpPr>
        <p:spPr/>
        <p:txBody>
          <a:bodyPr/>
          <a:lstStyle/>
          <a:p>
            <a:r>
              <a:rPr lang="de-DE"/>
              <a:t>Überblick zum Stand der Gesetzgebungsverfahren</a:t>
            </a:r>
          </a:p>
        </p:txBody>
      </p:sp>
      <p:sp>
        <p:nvSpPr>
          <p:cNvPr id="4" name="Foliennummernplatzhalter 3">
            <a:extLst>
              <a:ext uri="{FF2B5EF4-FFF2-40B4-BE49-F238E27FC236}">
                <a16:creationId xmlns:a16="http://schemas.microsoft.com/office/drawing/2014/main" id="{E6C35828-B4F8-395C-BB1A-0B4A76A59A0D}"/>
              </a:ext>
            </a:extLst>
          </p:cNvPr>
          <p:cNvSpPr>
            <a:spLocks noGrp="1"/>
          </p:cNvSpPr>
          <p:nvPr>
            <p:ph type="sldNum" sz="quarter" idx="12"/>
          </p:nvPr>
        </p:nvSpPr>
        <p:spPr/>
        <p:txBody>
          <a:bodyPr/>
          <a:lstStyle/>
          <a:p>
            <a:fld id="{BB5D5A41-9DD1-F24E-9E26-15668BB14167}" type="slidenum">
              <a:rPr lang="de-DE" smtClean="0"/>
              <a:t>4</a:t>
            </a:fld>
            <a:endParaRPr lang="de-DE"/>
          </a:p>
        </p:txBody>
      </p:sp>
      <p:sp>
        <p:nvSpPr>
          <p:cNvPr id="5" name="Datumsplatzhalter 4">
            <a:extLst>
              <a:ext uri="{FF2B5EF4-FFF2-40B4-BE49-F238E27FC236}">
                <a16:creationId xmlns:a16="http://schemas.microsoft.com/office/drawing/2014/main" id="{6D273590-DAE0-61C6-FD6C-295C88C7C05A}"/>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C2CAF1B1-2930-1866-A05E-A7462C5AF615}"/>
              </a:ext>
            </a:extLst>
          </p:cNvPr>
          <p:cNvSpPr>
            <a:spLocks noGrp="1"/>
          </p:cNvSpPr>
          <p:nvPr>
            <p:ph type="ftr" sz="quarter" idx="11"/>
          </p:nvPr>
        </p:nvSpPr>
        <p:spPr/>
        <p:txBody>
          <a:bodyPr/>
          <a:lstStyle/>
          <a:p>
            <a:r>
              <a:rPr lang="de-DE"/>
              <a:t>Transparenz, Digitalisierung und Co.</a:t>
            </a:r>
          </a:p>
        </p:txBody>
      </p:sp>
      <p:pic>
        <p:nvPicPr>
          <p:cNvPr id="9" name="Bildplatzhalter 8">
            <a:extLst>
              <a:ext uri="{FF2B5EF4-FFF2-40B4-BE49-F238E27FC236}">
                <a16:creationId xmlns:a16="http://schemas.microsoft.com/office/drawing/2014/main" id="{E18E204C-47D6-4D70-7D52-65B3FF75B853}"/>
              </a:ext>
            </a:extLst>
          </p:cNvPr>
          <p:cNvPicPr>
            <a:picLocks noGrp="1" noChangeAspect="1"/>
          </p:cNvPicPr>
          <p:nvPr>
            <p:ph type="pic" sz="quarter" idx="13"/>
          </p:nvPr>
        </p:nvPicPr>
        <p:blipFill>
          <a:blip r:embed="rId2"/>
          <a:srcRect t="36" b="36"/>
          <a:stretch>
            <a:fillRect/>
          </a:stretch>
        </p:blipFill>
        <p:spPr>
          <a:prstGeom prst="rect">
            <a:avLst/>
          </a:prstGeom>
        </p:spPr>
      </p:pic>
    </p:spTree>
    <p:extLst>
      <p:ext uri="{BB962C8B-B14F-4D97-AF65-F5344CB8AC3E}">
        <p14:creationId xmlns:p14="http://schemas.microsoft.com/office/powerpoint/2010/main" val="15425872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4AADC-05B3-1514-C079-BBA1F9BB4C6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DF43789-F127-5F87-2845-841751EE11FC}"/>
              </a:ext>
            </a:extLst>
          </p:cNvPr>
          <p:cNvSpPr>
            <a:spLocks noGrp="1"/>
          </p:cNvSpPr>
          <p:nvPr>
            <p:ph type="ctrTitle"/>
          </p:nvPr>
        </p:nvSpPr>
        <p:spPr/>
        <p:txBody>
          <a:bodyPr/>
          <a:lstStyle/>
          <a:p>
            <a:r>
              <a:rPr lang="de-DE"/>
              <a:t>Gesamtfazit</a:t>
            </a:r>
          </a:p>
        </p:txBody>
      </p:sp>
      <p:sp>
        <p:nvSpPr>
          <p:cNvPr id="3" name="Untertitel 2">
            <a:extLst>
              <a:ext uri="{FF2B5EF4-FFF2-40B4-BE49-F238E27FC236}">
                <a16:creationId xmlns:a16="http://schemas.microsoft.com/office/drawing/2014/main" id="{08CB6FDA-0B5E-A75D-B74D-C387A53239C9}"/>
              </a:ext>
            </a:extLst>
          </p:cNvPr>
          <p:cNvSpPr>
            <a:spLocks noGrp="1"/>
          </p:cNvSpPr>
          <p:nvPr>
            <p:ph type="subTitle" idx="1"/>
          </p:nvPr>
        </p:nvSpPr>
        <p:spPr/>
        <p:txBody>
          <a:bodyPr/>
          <a:lstStyle/>
          <a:p>
            <a:endParaRPr lang="de-DE"/>
          </a:p>
        </p:txBody>
      </p:sp>
      <p:sp>
        <p:nvSpPr>
          <p:cNvPr id="4" name="Foliennummernplatzhalter 3">
            <a:extLst>
              <a:ext uri="{FF2B5EF4-FFF2-40B4-BE49-F238E27FC236}">
                <a16:creationId xmlns:a16="http://schemas.microsoft.com/office/drawing/2014/main" id="{5893D369-3931-10EA-32EE-9E1CAE21EB64}"/>
              </a:ext>
            </a:extLst>
          </p:cNvPr>
          <p:cNvSpPr>
            <a:spLocks noGrp="1"/>
          </p:cNvSpPr>
          <p:nvPr>
            <p:ph type="sldNum" sz="quarter" idx="12"/>
          </p:nvPr>
        </p:nvSpPr>
        <p:spPr/>
        <p:txBody>
          <a:bodyPr/>
          <a:lstStyle/>
          <a:p>
            <a:fld id="{BB5D5A41-9DD1-F24E-9E26-15668BB14167}" type="slidenum">
              <a:rPr lang="de-DE" smtClean="0"/>
              <a:t>40</a:t>
            </a:fld>
            <a:endParaRPr lang="de-DE"/>
          </a:p>
        </p:txBody>
      </p:sp>
      <p:sp>
        <p:nvSpPr>
          <p:cNvPr id="5" name="Datumsplatzhalter 4">
            <a:extLst>
              <a:ext uri="{FF2B5EF4-FFF2-40B4-BE49-F238E27FC236}">
                <a16:creationId xmlns:a16="http://schemas.microsoft.com/office/drawing/2014/main" id="{AA1A8382-3129-A863-B02A-61182554D403}"/>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B6F6A2E7-12DC-F9E9-E664-08FEC62D16F3}"/>
              </a:ext>
            </a:extLst>
          </p:cNvPr>
          <p:cNvSpPr>
            <a:spLocks noGrp="1"/>
          </p:cNvSpPr>
          <p:nvPr>
            <p:ph type="ftr" sz="quarter" idx="11"/>
          </p:nvPr>
        </p:nvSpPr>
        <p:spPr/>
        <p:txBody>
          <a:bodyPr/>
          <a:lstStyle/>
          <a:p>
            <a:r>
              <a:rPr lang="de-DE"/>
              <a:t>Transparenz, Digitalisierung und Co.</a:t>
            </a:r>
          </a:p>
        </p:txBody>
      </p:sp>
      <p:pic>
        <p:nvPicPr>
          <p:cNvPr id="11" name="Bildplatzhalter 10">
            <a:extLst>
              <a:ext uri="{FF2B5EF4-FFF2-40B4-BE49-F238E27FC236}">
                <a16:creationId xmlns:a16="http://schemas.microsoft.com/office/drawing/2014/main" id="{2C0CC8E0-6F11-B864-8B15-45532E1D8105}"/>
              </a:ext>
            </a:extLst>
          </p:cNvPr>
          <p:cNvPicPr>
            <a:picLocks noGrp="1" noChangeAspect="1"/>
          </p:cNvPicPr>
          <p:nvPr>
            <p:ph type="pic" sz="quarter" idx="13"/>
          </p:nvPr>
        </p:nvPicPr>
        <p:blipFill rotWithShape="1">
          <a:blip r:embed="rId2"/>
          <a:srcRect t="2595" b="3233"/>
          <a:stretch/>
        </p:blipFill>
        <p:spPr>
          <a:xfrm>
            <a:off x="6154929" y="591255"/>
            <a:ext cx="5200588" cy="3539873"/>
          </a:xfrm>
        </p:spPr>
      </p:pic>
    </p:spTree>
    <p:extLst>
      <p:ext uri="{BB962C8B-B14F-4D97-AF65-F5344CB8AC3E}">
        <p14:creationId xmlns:p14="http://schemas.microsoft.com/office/powerpoint/2010/main" val="19219915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C9558-500B-D0DD-A4BC-2482D32B69A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CCA68C5-5824-9994-049D-A5AD91C561FD}"/>
              </a:ext>
            </a:extLst>
          </p:cNvPr>
          <p:cNvSpPr>
            <a:spLocks noGrp="1"/>
          </p:cNvSpPr>
          <p:nvPr>
            <p:ph type="title"/>
          </p:nvPr>
        </p:nvSpPr>
        <p:spPr/>
        <p:txBody>
          <a:bodyPr/>
          <a:lstStyle/>
          <a:p>
            <a:r>
              <a:rPr lang="de-DE"/>
              <a:t>Was lässt sich insgesamt feststellen?</a:t>
            </a:r>
          </a:p>
        </p:txBody>
      </p:sp>
      <p:sp>
        <p:nvSpPr>
          <p:cNvPr id="3" name="Inhaltsplatzhalter 2">
            <a:extLst>
              <a:ext uri="{FF2B5EF4-FFF2-40B4-BE49-F238E27FC236}">
                <a16:creationId xmlns:a16="http://schemas.microsoft.com/office/drawing/2014/main" id="{74A8ED09-8DB7-9AFB-B61C-176CDB9E796F}"/>
              </a:ext>
            </a:extLst>
          </p:cNvPr>
          <p:cNvSpPr>
            <a:spLocks noGrp="1"/>
          </p:cNvSpPr>
          <p:nvPr>
            <p:ph idx="1"/>
          </p:nvPr>
        </p:nvSpPr>
        <p:spPr/>
        <p:txBody>
          <a:bodyPr/>
          <a:lstStyle/>
          <a:p>
            <a:r>
              <a:rPr lang="de-DE"/>
              <a:t>Die </a:t>
            </a:r>
            <a:r>
              <a:rPr lang="de-DE" b="1"/>
              <a:t>Transparenz-Vorgaben</a:t>
            </a:r>
            <a:r>
              <a:rPr lang="de-DE"/>
              <a:t> zu Kapazitäten und Knappheiten im Netz erscheinen hilfreich im Gesamtkontext der Synchronisierung von Anschlussbegehren und Netzkapazitäten</a:t>
            </a:r>
          </a:p>
          <a:p>
            <a:pPr lvl="1"/>
            <a:r>
              <a:rPr lang="de-DE"/>
              <a:t>Beschränkungen auf bestimmte Anschlussebenen bzw. Nennleistungen kritisch?</a:t>
            </a:r>
          </a:p>
          <a:p>
            <a:r>
              <a:rPr lang="de-DE"/>
              <a:t>Die Vorgaben zu den </a:t>
            </a:r>
            <a:r>
              <a:rPr lang="de-DE" b="1"/>
              <a:t>Informationspflichten</a:t>
            </a:r>
            <a:r>
              <a:rPr lang="de-DE"/>
              <a:t> füllen in erster Linie bestehende Umsetzungslücken für Verbraucher und Speicher, schaffen aber auch Unübersichtlichkeit</a:t>
            </a:r>
          </a:p>
          <a:p>
            <a:r>
              <a:rPr lang="de-DE"/>
              <a:t>Die Vorgaben zur (sehr zeitnahen) vollständigen </a:t>
            </a:r>
            <a:r>
              <a:rPr lang="de-DE" b="1"/>
              <a:t>Digitalisierung</a:t>
            </a:r>
            <a:r>
              <a:rPr lang="de-DE"/>
              <a:t> der Anschlussbegehren können ein wichtiger Baustein zur Beschleunigung von Anschlussprozessen sein</a:t>
            </a:r>
          </a:p>
          <a:p>
            <a:pPr lvl="1"/>
            <a:r>
              <a:rPr lang="de-DE"/>
              <a:t>Zeitnahe Umsetzung in der Praxis aber fraglich</a:t>
            </a:r>
          </a:p>
        </p:txBody>
      </p:sp>
      <p:sp>
        <p:nvSpPr>
          <p:cNvPr id="4" name="Datumsplatzhalter 3">
            <a:extLst>
              <a:ext uri="{FF2B5EF4-FFF2-40B4-BE49-F238E27FC236}">
                <a16:creationId xmlns:a16="http://schemas.microsoft.com/office/drawing/2014/main" id="{6D9F6E31-94E1-3015-6558-185B24920D8C}"/>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201AF963-1675-FFF1-C6CD-03553252A8E2}"/>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90DC3887-6E0D-B7A8-4594-51E8C000AD1F}"/>
              </a:ext>
            </a:extLst>
          </p:cNvPr>
          <p:cNvSpPr>
            <a:spLocks noGrp="1"/>
          </p:cNvSpPr>
          <p:nvPr>
            <p:ph type="sldNum" sz="quarter" idx="12"/>
          </p:nvPr>
        </p:nvSpPr>
        <p:spPr/>
        <p:txBody>
          <a:bodyPr/>
          <a:lstStyle/>
          <a:p>
            <a:fld id="{BB5D5A41-9DD1-F24E-9E26-15668BB14167}" type="slidenum">
              <a:rPr lang="de-DE" smtClean="0"/>
              <a:t>41</a:t>
            </a:fld>
            <a:endParaRPr lang="de-DE"/>
          </a:p>
        </p:txBody>
      </p:sp>
      <p:sp>
        <p:nvSpPr>
          <p:cNvPr id="7" name="Textplatzhalter 6">
            <a:extLst>
              <a:ext uri="{FF2B5EF4-FFF2-40B4-BE49-F238E27FC236}">
                <a16:creationId xmlns:a16="http://schemas.microsoft.com/office/drawing/2014/main" id="{C417304D-4451-D5F0-B9A5-231076D3FAC7}"/>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16349968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9E5BD-D32E-2142-1757-6A99883D86D5}"/>
            </a:ext>
          </a:extLst>
        </p:cNvPr>
        <p:cNvGrpSpPr/>
        <p:nvPr/>
      </p:nvGrpSpPr>
      <p:grpSpPr>
        <a:xfrm>
          <a:off x="0" y="0"/>
          <a:ext cx="0" cy="0"/>
          <a:chOff x="0" y="0"/>
          <a:chExt cx="0" cy="0"/>
        </a:xfrm>
      </p:grpSpPr>
      <p:pic>
        <p:nvPicPr>
          <p:cNvPr id="12" name="Grafik 11">
            <a:extLst>
              <a:ext uri="{FF2B5EF4-FFF2-40B4-BE49-F238E27FC236}">
                <a16:creationId xmlns:a16="http://schemas.microsoft.com/office/drawing/2014/main" id="{1D45DDF8-F27D-2F8C-AC40-C0772F37D69A}"/>
              </a:ext>
            </a:extLst>
          </p:cNvPr>
          <p:cNvPicPr>
            <a:picLocks noChangeAspect="1"/>
          </p:cNvPicPr>
          <p:nvPr/>
        </p:nvPicPr>
        <p:blipFill>
          <a:blip r:embed="rId3"/>
          <a:stretch>
            <a:fillRect/>
          </a:stretch>
        </p:blipFill>
        <p:spPr>
          <a:xfrm>
            <a:off x="0" y="0"/>
            <a:ext cx="12192000" cy="6858000"/>
          </a:xfrm>
          <a:prstGeom prst="rect">
            <a:avLst/>
          </a:prstGeom>
        </p:spPr>
      </p:pic>
      <p:sp>
        <p:nvSpPr>
          <p:cNvPr id="13" name="Textfeld 12">
            <a:extLst>
              <a:ext uri="{FF2B5EF4-FFF2-40B4-BE49-F238E27FC236}">
                <a16:creationId xmlns:a16="http://schemas.microsoft.com/office/drawing/2014/main" id="{A8641DE9-7FC7-836B-0386-A03B054C0055}"/>
              </a:ext>
            </a:extLst>
          </p:cNvPr>
          <p:cNvSpPr txBox="1"/>
          <p:nvPr/>
        </p:nvSpPr>
        <p:spPr>
          <a:xfrm>
            <a:off x="528320" y="4592320"/>
            <a:ext cx="10636504" cy="1446550"/>
          </a:xfrm>
          <a:prstGeom prst="rect">
            <a:avLst/>
          </a:prstGeom>
          <a:noFill/>
        </p:spPr>
        <p:txBody>
          <a:bodyPr wrap="square" lIns="91440" tIns="45720" rIns="91440" bIns="45720" rtlCol="0" anchor="t">
            <a:spAutoFit/>
          </a:bodyPr>
          <a:lstStyle/>
          <a:p>
            <a:pPr>
              <a:defRPr/>
            </a:pPr>
            <a:r>
              <a:rPr kumimoji="0" lang="de-DE" sz="2400" b="1" i="0" u="none" strike="noStrike" kern="1200" cap="none" spc="0" normalizeH="0" baseline="0" noProof="0">
                <a:ln>
                  <a:noFill/>
                </a:ln>
                <a:solidFill>
                  <a:srgbClr val="0095D6">
                    <a:lumMod val="60000"/>
                    <a:lumOff val="40000"/>
                  </a:srgbClr>
                </a:solidFill>
                <a:effectLst/>
                <a:uLnTx/>
                <a:uFillTx/>
                <a:latin typeface="Montserrat"/>
                <a:ea typeface="+mn-ea"/>
                <a:cs typeface="+mn-cs"/>
              </a:rPr>
              <a:t>Unser nächstes Thema: </a:t>
            </a:r>
            <a:r>
              <a:rPr kumimoji="0" lang="de-DE" sz="2400" i="0" u="none" strike="noStrike" kern="1200" cap="none" spc="0" normalizeH="0" baseline="0" noProof="0">
                <a:ln>
                  <a:noFill/>
                </a:ln>
                <a:solidFill>
                  <a:srgbClr val="0095D6">
                    <a:lumMod val="60000"/>
                    <a:lumOff val="40000"/>
                  </a:srgbClr>
                </a:solidFill>
                <a:effectLst/>
                <a:uLnTx/>
                <a:uFillTx/>
                <a:latin typeface="Montserrat"/>
                <a:ea typeface="+mn-ea"/>
                <a:cs typeface="+mn-cs"/>
              </a:rPr>
              <a:t>„EU-rechtliche Vorgaben zur Begrenzung von Netzanschlussansprüchen“</a:t>
            </a:r>
            <a:endParaRPr lang="de-DE" sz="2400">
              <a:solidFill>
                <a:srgbClr val="0095D6">
                  <a:lumMod val="60000"/>
                  <a:lumOff val="40000"/>
                </a:srgbClr>
              </a:solidFill>
              <a:latin typeface="Montserrat"/>
            </a:endParaRPr>
          </a:p>
          <a:p>
            <a:pPr>
              <a:defRPr/>
            </a:pPr>
            <a:endParaRPr lang="de-DE">
              <a:solidFill>
                <a:srgbClr val="4DC9FF"/>
              </a:solidFill>
              <a:latin typeface="Montserra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200" b="0" i="0" u="none" strike="noStrike" kern="1200" cap="none" spc="0" normalizeH="0" baseline="0" noProof="0">
                <a:ln>
                  <a:noFill/>
                </a:ln>
                <a:solidFill>
                  <a:srgbClr val="0095D6">
                    <a:lumMod val="60000"/>
                    <a:lumOff val="40000"/>
                  </a:srgbClr>
                </a:solidFill>
                <a:effectLst/>
                <a:uLnTx/>
                <a:uFillTx/>
                <a:latin typeface="Montserrat"/>
                <a:ea typeface="+mn-ea"/>
                <a:cs typeface="+mn-cs"/>
              </a:rPr>
              <a:t>Mittwoch, </a:t>
            </a:r>
            <a:r>
              <a:rPr lang="de-DE" sz="2200">
                <a:solidFill>
                  <a:srgbClr val="0095D6">
                    <a:lumMod val="60000"/>
                    <a:lumOff val="40000"/>
                  </a:srgbClr>
                </a:solidFill>
                <a:latin typeface="Montserrat"/>
              </a:rPr>
              <a:t>24</a:t>
            </a:r>
            <a:r>
              <a:rPr kumimoji="0" lang="de-DE" sz="2200" b="0" i="0" u="none" strike="noStrike" kern="1200" cap="none" spc="0" normalizeH="0" baseline="0" noProof="0">
                <a:ln>
                  <a:noFill/>
                </a:ln>
                <a:solidFill>
                  <a:srgbClr val="0095D6">
                    <a:lumMod val="60000"/>
                    <a:lumOff val="40000"/>
                  </a:srgbClr>
                </a:solidFill>
                <a:effectLst/>
                <a:uLnTx/>
                <a:uFillTx/>
                <a:latin typeface="Montserrat"/>
                <a:ea typeface="+mn-ea"/>
                <a:cs typeface="+mn-cs"/>
              </a:rPr>
              <a:t>.0</a:t>
            </a:r>
            <a:r>
              <a:rPr lang="de-DE" sz="2200">
                <a:solidFill>
                  <a:srgbClr val="0095D6">
                    <a:lumMod val="60000"/>
                    <a:lumOff val="40000"/>
                  </a:srgbClr>
                </a:solidFill>
                <a:latin typeface="Montserrat"/>
              </a:rPr>
              <a:t>6</a:t>
            </a:r>
            <a:r>
              <a:rPr kumimoji="0" lang="de-DE" sz="2200" b="0" i="0" u="none" strike="noStrike" kern="1200" cap="none" spc="0" normalizeH="0" baseline="0" noProof="0">
                <a:ln>
                  <a:noFill/>
                </a:ln>
                <a:solidFill>
                  <a:srgbClr val="0095D6">
                    <a:lumMod val="60000"/>
                    <a:lumOff val="40000"/>
                  </a:srgbClr>
                </a:solidFill>
                <a:effectLst/>
                <a:uLnTx/>
                <a:uFillTx/>
                <a:latin typeface="Montserrat"/>
                <a:ea typeface="+mn-ea"/>
                <a:cs typeface="+mn-cs"/>
              </a:rPr>
              <a:t>.2026, 10:00 Uhr</a:t>
            </a:r>
          </a:p>
        </p:txBody>
      </p:sp>
      <p:sp>
        <p:nvSpPr>
          <p:cNvPr id="14" name="Textfeld 13">
            <a:extLst>
              <a:ext uri="{FF2B5EF4-FFF2-40B4-BE49-F238E27FC236}">
                <a16:creationId xmlns:a16="http://schemas.microsoft.com/office/drawing/2014/main" id="{BB204549-3A96-10F2-052B-534A1B8C67F7}"/>
              </a:ext>
            </a:extLst>
          </p:cNvPr>
          <p:cNvSpPr txBox="1"/>
          <p:nvPr/>
        </p:nvSpPr>
        <p:spPr>
          <a:xfrm rot="16200000">
            <a:off x="11469598" y="375920"/>
            <a:ext cx="122936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000000"/>
                </a:solidFill>
                <a:effectLst/>
                <a:uLnTx/>
                <a:uFillTx/>
                <a:latin typeface="Montserrat"/>
                <a:ea typeface="+mn-ea"/>
                <a:cs typeface="+mn-cs"/>
              </a:rPr>
              <a:t>Foto: pidjoe/iStock</a:t>
            </a:r>
          </a:p>
        </p:txBody>
      </p:sp>
      <p:sp>
        <p:nvSpPr>
          <p:cNvPr id="2" name="Datumsplatzhalter 1">
            <a:extLst>
              <a:ext uri="{FF2B5EF4-FFF2-40B4-BE49-F238E27FC236}">
                <a16:creationId xmlns:a16="http://schemas.microsoft.com/office/drawing/2014/main" id="{A25384B4-BB67-7B4B-8341-4118B8C11D1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002758"/>
                </a:solidFill>
                <a:effectLst/>
                <a:uLnTx/>
                <a:uFillTx/>
                <a:latin typeface="Montserrat" pitchFamily="2" charset="77"/>
                <a:ea typeface="+mn-ea"/>
                <a:cs typeface="+mn-cs"/>
              </a:rPr>
              <a:t>17.06.2026</a:t>
            </a:r>
          </a:p>
        </p:txBody>
      </p:sp>
      <p:sp>
        <p:nvSpPr>
          <p:cNvPr id="3" name="Fußzeilenplatzhalter 2">
            <a:extLst>
              <a:ext uri="{FF2B5EF4-FFF2-40B4-BE49-F238E27FC236}">
                <a16:creationId xmlns:a16="http://schemas.microsoft.com/office/drawing/2014/main" id="{21BB1732-9CCB-B910-14D3-2CF1A51B419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002758"/>
                </a:solidFill>
                <a:effectLst/>
                <a:uLnTx/>
                <a:uFillTx/>
                <a:latin typeface="Montserrat" pitchFamily="2" charset="77"/>
                <a:ea typeface="+mn-ea"/>
                <a:cs typeface="+mn-cs"/>
              </a:rPr>
              <a:t>Transparenz, Digitalisierung und Co.</a:t>
            </a:r>
          </a:p>
        </p:txBody>
      </p:sp>
      <p:sp>
        <p:nvSpPr>
          <p:cNvPr id="4" name="Foliennummernplatzhalter 3">
            <a:extLst>
              <a:ext uri="{FF2B5EF4-FFF2-40B4-BE49-F238E27FC236}">
                <a16:creationId xmlns:a16="http://schemas.microsoft.com/office/drawing/2014/main" id="{F577EB67-5B74-0EE4-9917-B24DD1544F81}"/>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5D5A41-9DD1-F24E-9E26-15668BB14167}" type="slidenum">
              <a:rPr kumimoji="0" lang="de-DE" sz="800" b="0" i="0" u="none" strike="noStrike" kern="1200" cap="none" spc="0" normalizeH="0" baseline="0" noProof="0" smtClean="0">
                <a:ln>
                  <a:noFill/>
                </a:ln>
                <a:solidFill>
                  <a:srgbClr val="002758"/>
                </a:solidFill>
                <a:effectLst/>
                <a:uLnTx/>
                <a:uFillTx/>
                <a:latin typeface="Montserrat"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a:t>
            </a:fld>
            <a:endParaRPr kumimoji="0" lang="de-DE" sz="800" b="0" i="0" u="none" strike="noStrike" kern="1200" cap="none" spc="0" normalizeH="0" baseline="0" noProof="0">
              <a:ln>
                <a:noFill/>
              </a:ln>
              <a:solidFill>
                <a:srgbClr val="002758"/>
              </a:solidFill>
              <a:effectLst/>
              <a:uLnTx/>
              <a:uFillTx/>
              <a:latin typeface="Montserrat" pitchFamily="2" charset="77"/>
              <a:ea typeface="+mn-ea"/>
              <a:cs typeface="+mn-cs"/>
            </a:endParaRPr>
          </a:p>
        </p:txBody>
      </p:sp>
    </p:spTree>
    <p:extLst>
      <p:ext uri="{BB962C8B-B14F-4D97-AF65-F5344CB8AC3E}">
        <p14:creationId xmlns:p14="http://schemas.microsoft.com/office/powerpoint/2010/main" val="30047161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78C07-9B2D-6178-2EF2-FA20B6C7718C}"/>
            </a:ext>
          </a:extLst>
        </p:cNvPr>
        <p:cNvGrpSpPr/>
        <p:nvPr/>
      </p:nvGrpSpPr>
      <p:grpSpPr>
        <a:xfrm>
          <a:off x="0" y="0"/>
          <a:ext cx="0" cy="0"/>
          <a:chOff x="0" y="0"/>
          <a:chExt cx="0" cy="0"/>
        </a:xfrm>
      </p:grpSpPr>
      <p:sp>
        <p:nvSpPr>
          <p:cNvPr id="14" name="Textfeld 13">
            <a:extLst>
              <a:ext uri="{FF2B5EF4-FFF2-40B4-BE49-F238E27FC236}">
                <a16:creationId xmlns:a16="http://schemas.microsoft.com/office/drawing/2014/main" id="{24404D4E-0000-BE6F-A451-F1448577CC0B}"/>
              </a:ext>
            </a:extLst>
          </p:cNvPr>
          <p:cNvSpPr txBox="1"/>
          <p:nvPr/>
        </p:nvSpPr>
        <p:spPr>
          <a:xfrm rot="16200000">
            <a:off x="11469598" y="375920"/>
            <a:ext cx="122936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000000"/>
                </a:solidFill>
                <a:effectLst/>
                <a:uLnTx/>
                <a:uFillTx/>
                <a:latin typeface="Montserrat"/>
                <a:ea typeface="+mn-ea"/>
                <a:cs typeface="+mn-cs"/>
              </a:rPr>
              <a:t>Foto: pidjoe/iStock</a:t>
            </a:r>
          </a:p>
        </p:txBody>
      </p:sp>
      <p:pic>
        <p:nvPicPr>
          <p:cNvPr id="3" name="Grafik 2">
            <a:extLst>
              <a:ext uri="{FF2B5EF4-FFF2-40B4-BE49-F238E27FC236}">
                <a16:creationId xmlns:a16="http://schemas.microsoft.com/office/drawing/2014/main" id="{A10022AA-02E5-DE6D-F7C0-4713E3C6D5BA}"/>
              </a:ext>
            </a:extLst>
          </p:cNvPr>
          <p:cNvPicPr>
            <a:picLocks noChangeAspect="1"/>
          </p:cNvPicPr>
          <p:nvPr/>
        </p:nvPicPr>
        <p:blipFill>
          <a:blip r:embed="rId2"/>
          <a:stretch>
            <a:fillRect/>
          </a:stretch>
        </p:blipFill>
        <p:spPr>
          <a:xfrm>
            <a:off x="0" y="0"/>
            <a:ext cx="12192000" cy="6858000"/>
          </a:xfrm>
          <a:prstGeom prst="rect">
            <a:avLst/>
          </a:prstGeom>
        </p:spPr>
      </p:pic>
      <p:sp>
        <p:nvSpPr>
          <p:cNvPr id="2" name="Datumsplatzhalter 1">
            <a:extLst>
              <a:ext uri="{FF2B5EF4-FFF2-40B4-BE49-F238E27FC236}">
                <a16:creationId xmlns:a16="http://schemas.microsoft.com/office/drawing/2014/main" id="{2AAFEAC9-28C6-7C7F-96E6-9098DAAA1AE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002758"/>
                </a:solidFill>
                <a:effectLst/>
                <a:uLnTx/>
                <a:uFillTx/>
                <a:latin typeface="Montserrat" pitchFamily="2" charset="77"/>
                <a:ea typeface="+mn-ea"/>
                <a:cs typeface="+mn-cs"/>
              </a:rPr>
              <a:t>17.06.2026</a:t>
            </a:r>
          </a:p>
        </p:txBody>
      </p:sp>
      <p:sp>
        <p:nvSpPr>
          <p:cNvPr id="4" name="Fußzeilenplatzhalter 3">
            <a:extLst>
              <a:ext uri="{FF2B5EF4-FFF2-40B4-BE49-F238E27FC236}">
                <a16:creationId xmlns:a16="http://schemas.microsoft.com/office/drawing/2014/main" id="{D3024CAB-8D21-53AA-F00A-5A4EA1BDAFBA}"/>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002758"/>
                </a:solidFill>
                <a:effectLst/>
                <a:uLnTx/>
                <a:uFillTx/>
                <a:latin typeface="Montserrat" pitchFamily="2" charset="77"/>
                <a:ea typeface="+mn-ea"/>
                <a:cs typeface="+mn-cs"/>
              </a:rPr>
              <a:t>Transparenz, Digitalisierung und Co.</a:t>
            </a:r>
          </a:p>
        </p:txBody>
      </p:sp>
      <p:sp>
        <p:nvSpPr>
          <p:cNvPr id="5" name="Foliennummernplatzhalter 4">
            <a:extLst>
              <a:ext uri="{FF2B5EF4-FFF2-40B4-BE49-F238E27FC236}">
                <a16:creationId xmlns:a16="http://schemas.microsoft.com/office/drawing/2014/main" id="{724BD516-194D-7B34-B8C0-EE55A7B52135}"/>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5D5A41-9DD1-F24E-9E26-15668BB14167}" type="slidenum">
              <a:rPr kumimoji="0" lang="de-DE" sz="800" b="0" i="0" u="none" strike="noStrike" kern="1200" cap="none" spc="0" normalizeH="0" baseline="0" noProof="0" smtClean="0">
                <a:ln>
                  <a:noFill/>
                </a:ln>
                <a:solidFill>
                  <a:srgbClr val="002758"/>
                </a:solidFill>
                <a:effectLst/>
                <a:uLnTx/>
                <a:uFillTx/>
                <a:latin typeface="Montserrat"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de-DE" sz="800" b="0" i="0" u="none" strike="noStrike" kern="1200" cap="none" spc="0" normalizeH="0" baseline="0" noProof="0">
              <a:ln>
                <a:noFill/>
              </a:ln>
              <a:solidFill>
                <a:srgbClr val="002758"/>
              </a:solidFill>
              <a:effectLst/>
              <a:uLnTx/>
              <a:uFillTx/>
              <a:latin typeface="Montserrat" pitchFamily="2" charset="77"/>
              <a:ea typeface="+mn-ea"/>
              <a:cs typeface="+mn-cs"/>
            </a:endParaRPr>
          </a:p>
        </p:txBody>
      </p:sp>
    </p:spTree>
    <p:extLst>
      <p:ext uri="{BB962C8B-B14F-4D97-AF65-F5344CB8AC3E}">
        <p14:creationId xmlns:p14="http://schemas.microsoft.com/office/powerpoint/2010/main" val="23539061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0A047D06-AF6C-074B-9852-D540AD6A2DD3}"/>
              </a:ext>
            </a:extLst>
          </p:cNvPr>
          <p:cNvSpPr>
            <a:spLocks noGrp="1"/>
          </p:cNvSpPr>
          <p:nvPr>
            <p:ph type="dt" sz="half" idx="10"/>
          </p:nvPr>
        </p:nvSpPr>
        <p:spPr/>
        <p:txBody>
          <a:bodyPr/>
          <a:lstStyle/>
          <a:p>
            <a:r>
              <a:rPr lang="de-DE"/>
              <a:t>17.06.2026</a:t>
            </a:r>
          </a:p>
        </p:txBody>
      </p:sp>
      <p:sp>
        <p:nvSpPr>
          <p:cNvPr id="3" name="Fußzeilenplatzhalter 2">
            <a:extLst>
              <a:ext uri="{FF2B5EF4-FFF2-40B4-BE49-F238E27FC236}">
                <a16:creationId xmlns:a16="http://schemas.microsoft.com/office/drawing/2014/main" id="{60F1BF4F-424E-F447-BAD4-21D8A68ABC92}"/>
              </a:ext>
            </a:extLst>
          </p:cNvPr>
          <p:cNvSpPr>
            <a:spLocks noGrp="1"/>
          </p:cNvSpPr>
          <p:nvPr>
            <p:ph type="ftr" sz="quarter" idx="11"/>
          </p:nvPr>
        </p:nvSpPr>
        <p:spPr/>
        <p:txBody>
          <a:bodyPr/>
          <a:lstStyle/>
          <a:p>
            <a:r>
              <a:rPr lang="de-DE"/>
              <a:t>Transparenz, Digitalisierung und Co.</a:t>
            </a:r>
          </a:p>
        </p:txBody>
      </p:sp>
      <p:sp>
        <p:nvSpPr>
          <p:cNvPr id="4" name="Foliennummernplatzhalter 3">
            <a:extLst>
              <a:ext uri="{FF2B5EF4-FFF2-40B4-BE49-F238E27FC236}">
                <a16:creationId xmlns:a16="http://schemas.microsoft.com/office/drawing/2014/main" id="{4FB87536-842A-0F48-BAED-0E5CC416366B}"/>
              </a:ext>
            </a:extLst>
          </p:cNvPr>
          <p:cNvSpPr>
            <a:spLocks noGrp="1"/>
          </p:cNvSpPr>
          <p:nvPr>
            <p:ph type="sldNum" sz="quarter" idx="12"/>
          </p:nvPr>
        </p:nvSpPr>
        <p:spPr/>
        <p:txBody>
          <a:bodyPr/>
          <a:lstStyle/>
          <a:p>
            <a:fld id="{BB5D5A41-9DD1-F24E-9E26-15668BB14167}" type="slidenum">
              <a:rPr lang="de-DE" smtClean="0"/>
              <a:t>44</a:t>
            </a:fld>
            <a:endParaRPr lang="de-DE"/>
          </a:p>
        </p:txBody>
      </p:sp>
    </p:spTree>
    <p:extLst>
      <p:ext uri="{BB962C8B-B14F-4D97-AF65-F5344CB8AC3E}">
        <p14:creationId xmlns:p14="http://schemas.microsoft.com/office/powerpoint/2010/main" val="39155666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7365E56D-34C7-5143-BA0B-C59301762A85}"/>
              </a:ext>
            </a:extLst>
          </p:cNvPr>
          <p:cNvSpPr>
            <a:spLocks noGrp="1"/>
          </p:cNvSpPr>
          <p:nvPr>
            <p:ph type="dt" sz="half" idx="10"/>
          </p:nvPr>
        </p:nvSpPr>
        <p:spPr/>
        <p:txBody>
          <a:bodyPr/>
          <a:lstStyle/>
          <a:p>
            <a:r>
              <a:rPr lang="de-DE"/>
              <a:t>17.06.2026</a:t>
            </a:r>
          </a:p>
        </p:txBody>
      </p:sp>
      <p:sp>
        <p:nvSpPr>
          <p:cNvPr id="3" name="Fußzeilenplatzhalter 2">
            <a:extLst>
              <a:ext uri="{FF2B5EF4-FFF2-40B4-BE49-F238E27FC236}">
                <a16:creationId xmlns:a16="http://schemas.microsoft.com/office/drawing/2014/main" id="{C628AAD7-F5B5-B645-B509-9ACC738242B7}"/>
              </a:ext>
            </a:extLst>
          </p:cNvPr>
          <p:cNvSpPr>
            <a:spLocks noGrp="1"/>
          </p:cNvSpPr>
          <p:nvPr>
            <p:ph type="ftr" sz="quarter" idx="11"/>
          </p:nvPr>
        </p:nvSpPr>
        <p:spPr/>
        <p:txBody>
          <a:bodyPr/>
          <a:lstStyle/>
          <a:p>
            <a:r>
              <a:rPr lang="de-DE"/>
              <a:t>Transparenz, Digitalisierung und Co.</a:t>
            </a:r>
          </a:p>
        </p:txBody>
      </p:sp>
      <p:sp>
        <p:nvSpPr>
          <p:cNvPr id="4" name="Foliennummernplatzhalter 3">
            <a:extLst>
              <a:ext uri="{FF2B5EF4-FFF2-40B4-BE49-F238E27FC236}">
                <a16:creationId xmlns:a16="http://schemas.microsoft.com/office/drawing/2014/main" id="{5499588B-D671-6C46-A79F-158CDFCF66B3}"/>
              </a:ext>
            </a:extLst>
          </p:cNvPr>
          <p:cNvSpPr>
            <a:spLocks noGrp="1"/>
          </p:cNvSpPr>
          <p:nvPr>
            <p:ph type="sldNum" sz="quarter" idx="12"/>
          </p:nvPr>
        </p:nvSpPr>
        <p:spPr/>
        <p:txBody>
          <a:bodyPr/>
          <a:lstStyle/>
          <a:p>
            <a:fld id="{BB5D5A41-9DD1-F24E-9E26-15668BB14167}" type="slidenum">
              <a:rPr lang="de-DE" smtClean="0"/>
              <a:pPr/>
              <a:t>45</a:t>
            </a:fld>
            <a:endParaRPr lang="de-DE"/>
          </a:p>
        </p:txBody>
      </p:sp>
    </p:spTree>
    <p:extLst>
      <p:ext uri="{BB962C8B-B14F-4D97-AF65-F5344CB8AC3E}">
        <p14:creationId xmlns:p14="http://schemas.microsoft.com/office/powerpoint/2010/main" val="26684568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03D429B-AC09-1643-A40D-E4134A772F87}"/>
              </a:ext>
            </a:extLst>
          </p:cNvPr>
          <p:cNvSpPr>
            <a:spLocks noGrp="1"/>
          </p:cNvSpPr>
          <p:nvPr>
            <p:ph type="body" sz="quarter" idx="10"/>
          </p:nvPr>
        </p:nvSpPr>
        <p:spPr/>
        <p:txBody>
          <a:bodyPr/>
          <a:lstStyle/>
          <a:p>
            <a:r>
              <a:rPr lang="de-DE"/>
              <a:t>Dr. Johannes Hilpert</a:t>
            </a:r>
          </a:p>
        </p:txBody>
      </p:sp>
      <p:sp>
        <p:nvSpPr>
          <p:cNvPr id="3" name="Textplatzhalter 2">
            <a:extLst>
              <a:ext uri="{FF2B5EF4-FFF2-40B4-BE49-F238E27FC236}">
                <a16:creationId xmlns:a16="http://schemas.microsoft.com/office/drawing/2014/main" id="{6F18E00D-2B51-1A49-A2A3-67C78EAEE60C}"/>
              </a:ext>
            </a:extLst>
          </p:cNvPr>
          <p:cNvSpPr>
            <a:spLocks noGrp="1"/>
          </p:cNvSpPr>
          <p:nvPr>
            <p:ph type="body" sz="quarter" idx="11"/>
          </p:nvPr>
        </p:nvSpPr>
        <p:spPr/>
        <p:txBody>
          <a:bodyPr/>
          <a:lstStyle/>
          <a:p>
            <a:pPr lvl="0"/>
            <a:r>
              <a:rPr lang="de-DE"/>
              <a:t>hilpert@stiftung-umweltenergierecht.de</a:t>
            </a:r>
          </a:p>
          <a:p>
            <a:pPr lvl="0"/>
            <a:r>
              <a:rPr lang="de-DE"/>
              <a:t>Tel:	+49-931-79 40 77-0 </a:t>
            </a:r>
          </a:p>
          <a:p>
            <a:pPr lvl="0"/>
            <a:r>
              <a:rPr lang="de-DE"/>
              <a:t>Fax:	+49-931-79 40 77-29</a:t>
            </a:r>
          </a:p>
          <a:p>
            <a:pPr lvl="0"/>
            <a:r>
              <a:rPr lang="de-DE"/>
              <a:t>Twitter/X: @Stiftung_UER</a:t>
            </a:r>
          </a:p>
        </p:txBody>
      </p:sp>
      <p:sp>
        <p:nvSpPr>
          <p:cNvPr id="4" name="Textplatzhalter 3">
            <a:extLst>
              <a:ext uri="{FF2B5EF4-FFF2-40B4-BE49-F238E27FC236}">
                <a16:creationId xmlns:a16="http://schemas.microsoft.com/office/drawing/2014/main" id="{B78B13F5-C61C-3F47-8905-DC9A3B643126}"/>
              </a:ext>
            </a:extLst>
          </p:cNvPr>
          <p:cNvSpPr>
            <a:spLocks noGrp="1"/>
          </p:cNvSpPr>
          <p:nvPr>
            <p:ph type="body" sz="quarter" idx="12"/>
          </p:nvPr>
        </p:nvSpPr>
        <p:spPr/>
        <p:txBody>
          <a:bodyPr/>
          <a:lstStyle/>
          <a:p>
            <a:r>
              <a:rPr lang="de-DE"/>
              <a:t>Dr. Wieland Lehnert</a:t>
            </a:r>
          </a:p>
        </p:txBody>
      </p:sp>
      <p:sp>
        <p:nvSpPr>
          <p:cNvPr id="5" name="Textplatzhalter 4">
            <a:extLst>
              <a:ext uri="{FF2B5EF4-FFF2-40B4-BE49-F238E27FC236}">
                <a16:creationId xmlns:a16="http://schemas.microsoft.com/office/drawing/2014/main" id="{DCDFF89D-6BCB-FB4D-ACE2-DAEFDD235C2E}"/>
              </a:ext>
            </a:extLst>
          </p:cNvPr>
          <p:cNvSpPr>
            <a:spLocks noGrp="1"/>
          </p:cNvSpPr>
          <p:nvPr>
            <p:ph type="body" sz="quarter" idx="13"/>
          </p:nvPr>
        </p:nvSpPr>
        <p:spPr/>
        <p:txBody>
          <a:bodyPr/>
          <a:lstStyle/>
          <a:p>
            <a:pPr lvl="0"/>
            <a:r>
              <a:rPr lang="de-DE"/>
              <a:t>lehnert@stiftung-umweltenergierecht.de</a:t>
            </a:r>
          </a:p>
          <a:p>
            <a:pPr lvl="0"/>
            <a:r>
              <a:rPr lang="de-DE"/>
              <a:t>Tel:	+49-931-79 40 77-0 </a:t>
            </a:r>
          </a:p>
          <a:p>
            <a:pPr lvl="0"/>
            <a:r>
              <a:rPr lang="de-DE"/>
              <a:t>Fax:	+49-931-79 40 77-29</a:t>
            </a:r>
          </a:p>
          <a:p>
            <a:pPr lvl="0"/>
            <a:r>
              <a:rPr lang="de-DE"/>
              <a:t>Twitter/X: @Stiftung_UER</a:t>
            </a:r>
          </a:p>
        </p:txBody>
      </p:sp>
      <p:pic>
        <p:nvPicPr>
          <p:cNvPr id="7" name="Grafik 6" descr="Ein Bild, das Text, Screenshot, Schrift, Visitenkarte enthält.&#10;&#10;KI-generierte Inhalte können fehlerhaft sein.">
            <a:extLst>
              <a:ext uri="{FF2B5EF4-FFF2-40B4-BE49-F238E27FC236}">
                <a16:creationId xmlns:a16="http://schemas.microsoft.com/office/drawing/2014/main" id="{E3FD1004-C352-C64D-80D3-F51D1A97CF25}"/>
              </a:ext>
            </a:extLst>
          </p:cNvPr>
          <p:cNvPicPr>
            <a:picLocks noChangeAspect="1"/>
          </p:cNvPicPr>
          <p:nvPr/>
        </p:nvPicPr>
        <p:blipFill>
          <a:blip r:embed="rId2"/>
          <a:stretch>
            <a:fillRect/>
          </a:stretch>
        </p:blipFill>
        <p:spPr>
          <a:xfrm>
            <a:off x="8970238" y="4690577"/>
            <a:ext cx="1858368" cy="1539362"/>
          </a:xfrm>
          <a:prstGeom prst="rect">
            <a:avLst/>
          </a:prstGeom>
        </p:spPr>
      </p:pic>
    </p:spTree>
    <p:extLst>
      <p:ext uri="{BB962C8B-B14F-4D97-AF65-F5344CB8AC3E}">
        <p14:creationId xmlns:p14="http://schemas.microsoft.com/office/powerpoint/2010/main" val="2237954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47916C-7122-DE48-9344-83D57A202B87}"/>
              </a:ext>
            </a:extLst>
          </p:cNvPr>
          <p:cNvSpPr>
            <a:spLocks noGrp="1"/>
          </p:cNvSpPr>
          <p:nvPr>
            <p:ph type="title"/>
          </p:nvPr>
        </p:nvSpPr>
        <p:spPr/>
        <p:txBody>
          <a:bodyPr/>
          <a:lstStyle/>
          <a:p>
            <a:r>
              <a:rPr lang="de-DE"/>
              <a:t>Stand der Gesetzgebungsverfahren EEG 2027 und Netzpaket</a:t>
            </a:r>
          </a:p>
        </p:txBody>
      </p:sp>
      <p:graphicFrame>
        <p:nvGraphicFramePr>
          <p:cNvPr id="3" name="Inhaltsplatzhalter 2">
            <a:extLst>
              <a:ext uri="{FF2B5EF4-FFF2-40B4-BE49-F238E27FC236}">
                <a16:creationId xmlns:a16="http://schemas.microsoft.com/office/drawing/2014/main" id="{6FF163FF-C6DF-E557-BC05-9135772079D0}"/>
              </a:ext>
            </a:extLst>
          </p:cNvPr>
          <p:cNvGraphicFramePr>
            <a:graphicFrameLocks noGrp="1"/>
          </p:cNvGraphicFramePr>
          <p:nvPr>
            <p:ph idx="1"/>
            <p:extLst>
              <p:ext uri="{D42A27DB-BD31-4B8C-83A1-F6EECF244321}">
                <p14:modId xmlns:p14="http://schemas.microsoft.com/office/powerpoint/2010/main" val="4263130564"/>
              </p:ext>
            </p:extLst>
          </p:nvPr>
        </p:nvGraphicFramePr>
        <p:xfrm>
          <a:off x="838200" y="1936750"/>
          <a:ext cx="10186356" cy="3688080"/>
        </p:xfrm>
        <a:graphic>
          <a:graphicData uri="http://schemas.openxmlformats.org/drawingml/2006/table">
            <a:tbl>
              <a:tblPr firstRow="1" bandRow="1">
                <a:tableStyleId>{5C22544A-7EE6-4342-B048-85BDC9FD1C3A}</a:tableStyleId>
              </a:tblPr>
              <a:tblGrid>
                <a:gridCol w="1616122">
                  <a:extLst>
                    <a:ext uri="{9D8B030D-6E8A-4147-A177-3AD203B41FA5}">
                      <a16:colId xmlns:a16="http://schemas.microsoft.com/office/drawing/2014/main" val="2652648458"/>
                    </a:ext>
                  </a:extLst>
                </a:gridCol>
                <a:gridCol w="1026114">
                  <a:extLst>
                    <a:ext uri="{9D8B030D-6E8A-4147-A177-3AD203B41FA5}">
                      <a16:colId xmlns:a16="http://schemas.microsoft.com/office/drawing/2014/main" val="3364287039"/>
                    </a:ext>
                  </a:extLst>
                </a:gridCol>
                <a:gridCol w="970632">
                  <a:extLst>
                    <a:ext uri="{9D8B030D-6E8A-4147-A177-3AD203B41FA5}">
                      <a16:colId xmlns:a16="http://schemas.microsoft.com/office/drawing/2014/main" val="1919930843"/>
                    </a:ext>
                  </a:extLst>
                </a:gridCol>
                <a:gridCol w="970632">
                  <a:extLst>
                    <a:ext uri="{9D8B030D-6E8A-4147-A177-3AD203B41FA5}">
                      <a16:colId xmlns:a16="http://schemas.microsoft.com/office/drawing/2014/main" val="1634446568"/>
                    </a:ext>
                  </a:extLst>
                </a:gridCol>
                <a:gridCol w="1048613">
                  <a:extLst>
                    <a:ext uri="{9D8B030D-6E8A-4147-A177-3AD203B41FA5}">
                      <a16:colId xmlns:a16="http://schemas.microsoft.com/office/drawing/2014/main" val="3774081921"/>
                    </a:ext>
                  </a:extLst>
                </a:gridCol>
                <a:gridCol w="1004156">
                  <a:extLst>
                    <a:ext uri="{9D8B030D-6E8A-4147-A177-3AD203B41FA5}">
                      <a16:colId xmlns:a16="http://schemas.microsoft.com/office/drawing/2014/main" val="4100845803"/>
                    </a:ext>
                  </a:extLst>
                </a:gridCol>
                <a:gridCol w="941125">
                  <a:extLst>
                    <a:ext uri="{9D8B030D-6E8A-4147-A177-3AD203B41FA5}">
                      <a16:colId xmlns:a16="http://schemas.microsoft.com/office/drawing/2014/main" val="4064428861"/>
                    </a:ext>
                  </a:extLst>
                </a:gridCol>
                <a:gridCol w="887432">
                  <a:extLst>
                    <a:ext uri="{9D8B030D-6E8A-4147-A177-3AD203B41FA5}">
                      <a16:colId xmlns:a16="http://schemas.microsoft.com/office/drawing/2014/main" val="1508394323"/>
                    </a:ext>
                  </a:extLst>
                </a:gridCol>
                <a:gridCol w="851876">
                  <a:extLst>
                    <a:ext uri="{9D8B030D-6E8A-4147-A177-3AD203B41FA5}">
                      <a16:colId xmlns:a16="http://schemas.microsoft.com/office/drawing/2014/main" val="843179084"/>
                    </a:ext>
                  </a:extLst>
                </a:gridCol>
                <a:gridCol w="869654">
                  <a:extLst>
                    <a:ext uri="{9D8B030D-6E8A-4147-A177-3AD203B41FA5}">
                      <a16:colId xmlns:a16="http://schemas.microsoft.com/office/drawing/2014/main" val="184592114"/>
                    </a:ext>
                  </a:extLst>
                </a:gridCol>
              </a:tblGrid>
              <a:tr h="283477">
                <a:tc>
                  <a:txBody>
                    <a:bodyPr/>
                    <a:lstStyle/>
                    <a:p>
                      <a:r>
                        <a:rPr lang="de-DE" sz="900">
                          <a:latin typeface="Montserrat" panose="00000500000000000000" pitchFamily="2" charset="0"/>
                        </a:rPr>
                        <a:t>Gesetzesvorhaben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a:latin typeface="Montserrat" panose="00000500000000000000" pitchFamily="2" charset="0"/>
                        </a:rPr>
                        <a:t>Zu ändernde Gesetze und Verordnung-en</a:t>
                      </a:r>
                    </a:p>
                    <a:p>
                      <a:endParaRPr lang="de-DE" sz="900">
                        <a:latin typeface="Montserrat" panose="00000500000000000000" pitchFamily="2" charset="0"/>
                      </a:endParaRPr>
                    </a:p>
                  </a:txBody>
                  <a:tcPr/>
                </a:tc>
                <a:tc>
                  <a:txBody>
                    <a:bodyPr/>
                    <a:lstStyle/>
                    <a:p>
                      <a:r>
                        <a:rPr lang="de-DE" sz="900">
                          <a:latin typeface="Montserrat" panose="00000500000000000000" pitchFamily="2" charset="0"/>
                        </a:rPr>
                        <a:t>Leaks</a:t>
                      </a:r>
                    </a:p>
                  </a:txBody>
                  <a:tcPr/>
                </a:tc>
                <a:tc>
                  <a:txBody>
                    <a:bodyPr/>
                    <a:lstStyle/>
                    <a:p>
                      <a:r>
                        <a:rPr lang="de-DE" sz="900">
                          <a:latin typeface="Montserrat" panose="00000500000000000000" pitchFamily="2" charset="0"/>
                        </a:rPr>
                        <a:t>Referenten-entwurf</a:t>
                      </a:r>
                    </a:p>
                  </a:txBody>
                  <a:tcPr/>
                </a:tc>
                <a:tc>
                  <a:txBody>
                    <a:bodyPr/>
                    <a:lstStyle/>
                    <a:p>
                      <a:r>
                        <a:rPr lang="de-DE" sz="900">
                          <a:latin typeface="Montserrat" panose="00000500000000000000" pitchFamily="2" charset="0"/>
                        </a:rPr>
                        <a:t>Regierungs-entwurf</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a:latin typeface="Montserrat" panose="00000500000000000000" pitchFamily="2" charset="0"/>
                        </a:rPr>
                        <a:t>Beschluss Bundestag</a:t>
                      </a:r>
                    </a:p>
                    <a:p>
                      <a:endParaRPr lang="de-DE" sz="900">
                        <a:latin typeface="Montserrat" panose="00000500000000000000" pitchFamily="2" charset="0"/>
                      </a:endParaRPr>
                    </a:p>
                  </a:txBody>
                  <a:tcPr/>
                </a:tc>
                <a:tc>
                  <a:txBody>
                    <a:bodyPr/>
                    <a:lstStyle/>
                    <a:p>
                      <a:r>
                        <a:rPr lang="de-DE" sz="900">
                          <a:latin typeface="Montserrat" panose="00000500000000000000" pitchFamily="2" charset="0"/>
                        </a:rPr>
                        <a:t>Beteiligung Bundesrat</a:t>
                      </a:r>
                    </a:p>
                  </a:txBody>
                  <a:tcPr/>
                </a:tc>
                <a:tc>
                  <a:txBody>
                    <a:bodyPr/>
                    <a:lstStyle/>
                    <a:p>
                      <a:r>
                        <a:rPr lang="de-DE" sz="900" err="1">
                          <a:latin typeface="Montserrat" panose="00000500000000000000" pitchFamily="2" charset="0"/>
                        </a:rPr>
                        <a:t>Veröffent-lichung</a:t>
                      </a:r>
                      <a:r>
                        <a:rPr lang="de-DE" sz="900">
                          <a:latin typeface="Montserrat" panose="00000500000000000000" pitchFamily="2" charset="0"/>
                        </a:rPr>
                        <a:t> im BGBl</a:t>
                      </a:r>
                    </a:p>
                  </a:txBody>
                  <a:tcPr/>
                </a:tc>
                <a:tc>
                  <a:txBody>
                    <a:bodyPr/>
                    <a:lstStyle/>
                    <a:p>
                      <a:r>
                        <a:rPr lang="de-DE" sz="900">
                          <a:latin typeface="Montserrat" panose="00000500000000000000" pitchFamily="2" charset="0"/>
                        </a:rPr>
                        <a:t>Geplantes Inkrafttreten</a:t>
                      </a:r>
                    </a:p>
                  </a:txBody>
                  <a:tcPr/>
                </a:tc>
                <a:tc>
                  <a:txBody>
                    <a:bodyPr/>
                    <a:lstStyle/>
                    <a:p>
                      <a:r>
                        <a:rPr lang="de-DE" sz="900">
                          <a:latin typeface="Montserrat" panose="00000500000000000000" pitchFamily="2" charset="0"/>
                        </a:rPr>
                        <a:t>EU-beihilfen-rechtliche Genehmigung</a:t>
                      </a:r>
                    </a:p>
                  </a:txBody>
                  <a:tcPr/>
                </a:tc>
                <a:extLst>
                  <a:ext uri="{0D108BD9-81ED-4DB2-BD59-A6C34878D82A}">
                    <a16:rowId xmlns:a16="http://schemas.microsoft.com/office/drawing/2014/main" val="2982549294"/>
                  </a:ext>
                </a:extLst>
              </a:tr>
              <a:tr h="1447800">
                <a:tc>
                  <a:txBody>
                    <a:bodyPr/>
                    <a:lstStyle/>
                    <a:p>
                      <a:r>
                        <a:rPr lang="de-DE" sz="900" b="1" kern="1200">
                          <a:solidFill>
                            <a:schemeClr val="dk1"/>
                          </a:solidFill>
                          <a:effectLst/>
                          <a:latin typeface="Montserrat" panose="00000500000000000000" pitchFamily="2" charset="0"/>
                          <a:ea typeface="+mn-ea"/>
                          <a:cs typeface="+mn-cs"/>
                        </a:rPr>
                        <a:t>Entwurf eines Gesetzes für einen planbaren, kosteneffizienten, netzverträglichen und marktorientierten Ausbau der erneuerbaren Energien im Stromsektor</a:t>
                      </a:r>
                    </a:p>
                    <a:p>
                      <a:r>
                        <a:rPr lang="de-DE" sz="900" b="1" kern="1200">
                          <a:solidFill>
                            <a:schemeClr val="dk1"/>
                          </a:solidFill>
                          <a:effectLst/>
                          <a:latin typeface="Montserrat" panose="00000500000000000000" pitchFamily="2" charset="0"/>
                          <a:ea typeface="+mn-ea"/>
                          <a:cs typeface="+mn-cs"/>
                        </a:rPr>
                        <a:t>(„EEG 2027“)</a:t>
                      </a:r>
                      <a:endParaRPr lang="de-DE" sz="900">
                        <a:solidFill>
                          <a:schemeClr val="tx1"/>
                        </a:solidFill>
                        <a:latin typeface="Montserrat" panose="00000500000000000000" pitchFamily="2" charset="0"/>
                      </a:endParaRPr>
                    </a:p>
                  </a:txBody>
                  <a:tcPr/>
                </a:tc>
                <a:tc>
                  <a:txBody>
                    <a:bodyPr/>
                    <a:lstStyle/>
                    <a:p>
                      <a:r>
                        <a:rPr lang="de-DE" sz="900">
                          <a:latin typeface="Montserrat" panose="00000500000000000000" pitchFamily="2" charset="0"/>
                        </a:rPr>
                        <a:t>EEG 2023,</a:t>
                      </a:r>
                    </a:p>
                    <a:p>
                      <a:r>
                        <a:rPr lang="de-DE" sz="900" err="1">
                          <a:latin typeface="Montserrat" panose="00000500000000000000" pitchFamily="2" charset="0"/>
                        </a:rPr>
                        <a:t>MsbG</a:t>
                      </a:r>
                      <a:r>
                        <a:rPr lang="de-DE" sz="900">
                          <a:latin typeface="Montserrat" panose="00000500000000000000" pitchFamily="2" charset="0"/>
                        </a:rPr>
                        <a:t>,</a:t>
                      </a:r>
                    </a:p>
                    <a:p>
                      <a:r>
                        <a:rPr lang="de-DE" sz="900">
                          <a:latin typeface="Montserrat" panose="00000500000000000000" pitchFamily="2" charset="0"/>
                        </a:rPr>
                        <a:t>EEV,</a:t>
                      </a:r>
                    </a:p>
                    <a:p>
                      <a:r>
                        <a:rPr lang="de-DE" sz="900" err="1">
                          <a:latin typeface="Montserrat" panose="00000500000000000000" pitchFamily="2" charset="0"/>
                        </a:rPr>
                        <a:t>InnAusV</a:t>
                      </a:r>
                      <a:r>
                        <a:rPr lang="de-DE" sz="900">
                          <a:latin typeface="Montserrat" panose="00000500000000000000" pitchFamily="2" charset="0"/>
                        </a:rPr>
                        <a:t> (Auf-hebung),</a:t>
                      </a:r>
                    </a:p>
                    <a:p>
                      <a:r>
                        <a:rPr lang="de-DE" sz="900" err="1">
                          <a:latin typeface="Montserrat" panose="00000500000000000000" pitchFamily="2" charset="0"/>
                        </a:rPr>
                        <a:t>EnFG</a:t>
                      </a:r>
                      <a:endParaRPr lang="de-DE" sz="900">
                        <a:latin typeface="Montserrat" panose="00000500000000000000" pitchFamily="2" charset="0"/>
                      </a:endParaRPr>
                    </a:p>
                    <a:p>
                      <a:endParaRPr lang="de-DE" sz="900">
                        <a:latin typeface="Montserrat" panose="00000500000000000000" pitchFamily="2" charset="0"/>
                      </a:endParaRPr>
                    </a:p>
                  </a:txBody>
                  <a:tcPr/>
                </a:tc>
                <a:tc>
                  <a:txBody>
                    <a:bodyPr/>
                    <a:lstStyle/>
                    <a:p>
                      <a:r>
                        <a:rPr lang="de-DE" sz="900">
                          <a:solidFill>
                            <a:schemeClr val="tx1"/>
                          </a:solidFill>
                          <a:latin typeface="Montserrat" panose="00000500000000000000" pitchFamily="2" charset="0"/>
                        </a:rPr>
                        <a:t>Referenten-entwurf (Stand 21.04.2026)</a:t>
                      </a:r>
                    </a:p>
                    <a:p>
                      <a:endParaRPr lang="de-DE" sz="900">
                        <a:solidFill>
                          <a:schemeClr val="tx1"/>
                        </a:solidFill>
                        <a:latin typeface="Montserrat" panose="00000500000000000000" pitchFamily="2" charset="0"/>
                      </a:endParaRPr>
                    </a:p>
                    <a:p>
                      <a:r>
                        <a:rPr lang="de-DE" sz="900">
                          <a:solidFill>
                            <a:schemeClr val="tx1"/>
                          </a:solidFill>
                          <a:latin typeface="Montserrat" panose="00000500000000000000" pitchFamily="2" charset="0"/>
                        </a:rPr>
                        <a:t>Arbeitsent-wurf (Stand 22.01.2026)</a:t>
                      </a:r>
                    </a:p>
                  </a:txBody>
                  <a:tcPr/>
                </a:tc>
                <a:tc>
                  <a:txBody>
                    <a:bodyPr/>
                    <a:lstStyle/>
                    <a:p>
                      <a:endParaRPr lang="de-DE" sz="900">
                        <a:solidFill>
                          <a:schemeClr val="accent3"/>
                        </a:solidFill>
                        <a:latin typeface="Montserrat" panose="00000500000000000000"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900" i="1">
                        <a:solidFill>
                          <a:schemeClr val="tx1"/>
                        </a:solidFill>
                        <a:latin typeface="Montserrat" panose="00000500000000000000"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900" b="0" i="1">
                        <a:solidFill>
                          <a:schemeClr val="tx1"/>
                        </a:solidFill>
                        <a:latin typeface="Montserrat" panose="00000500000000000000"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900" i="1">
                        <a:solidFill>
                          <a:schemeClr val="tx1"/>
                        </a:solidFill>
                        <a:latin typeface="Montserrat" panose="00000500000000000000"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900">
                        <a:solidFill>
                          <a:schemeClr val="accent3"/>
                        </a:solidFill>
                        <a:latin typeface="Montserrat" panose="00000500000000000000"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a:solidFill>
                            <a:schemeClr val="tx1"/>
                          </a:solidFill>
                          <a:latin typeface="Montserrat" panose="00000500000000000000" pitchFamily="2" charset="0"/>
                        </a:rPr>
                        <a:t>01.01.2027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900">
                        <a:solidFill>
                          <a:schemeClr val="tx1"/>
                        </a:solidFill>
                        <a:latin typeface="Montserrat" panose="00000500000000000000" pitchFamily="2" charset="0"/>
                      </a:endParaRPr>
                    </a:p>
                  </a:txBody>
                  <a:tcPr/>
                </a:tc>
                <a:extLst>
                  <a:ext uri="{0D108BD9-81ED-4DB2-BD59-A6C34878D82A}">
                    <a16:rowId xmlns:a16="http://schemas.microsoft.com/office/drawing/2014/main" val="3614450260"/>
                  </a:ext>
                </a:extLst>
              </a:tr>
              <a:tr h="7239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b="1" kern="1200">
                          <a:solidFill>
                            <a:schemeClr val="dk1"/>
                          </a:solidFill>
                          <a:effectLst/>
                          <a:latin typeface="Montserrat" panose="00000500000000000000" pitchFamily="2" charset="0"/>
                          <a:ea typeface="+mn-ea"/>
                          <a:cs typeface="+mn-cs"/>
                        </a:rPr>
                        <a:t>Entwurf eines Gesetzes zur Änderung des Energiewirtschaftsrechts zur Synchronisierung des Anlagenzubaus mit dem Netzausbau sowie zur Verbesserung des Netzanschlussverfahrens</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900" b="1" kern="1200">
                          <a:solidFill>
                            <a:schemeClr val="dk1"/>
                          </a:solidFill>
                          <a:effectLst/>
                          <a:latin typeface="Montserrat" panose="00000500000000000000" pitchFamily="2" charset="0"/>
                          <a:ea typeface="+mn-ea"/>
                          <a:cs typeface="+mn-cs"/>
                        </a:rPr>
                        <a:t>(„Netzpaket“)</a:t>
                      </a:r>
                      <a:endParaRPr lang="de-DE" sz="900">
                        <a:solidFill>
                          <a:schemeClr val="tx1"/>
                        </a:solidFill>
                        <a:highlight>
                          <a:srgbClr val="00FFFF"/>
                        </a:highlight>
                        <a:latin typeface="Montserrat" panose="00000500000000000000" pitchFamily="2" charset="0"/>
                      </a:endParaRPr>
                    </a:p>
                  </a:txBody>
                  <a:tcPr/>
                </a:tc>
                <a:tc>
                  <a:txBody>
                    <a:bodyPr/>
                    <a:lstStyle/>
                    <a:p>
                      <a:r>
                        <a:rPr lang="de-DE" sz="900">
                          <a:latin typeface="Montserrat" panose="00000500000000000000" pitchFamily="2" charset="0"/>
                        </a:rPr>
                        <a:t>EnWG,</a:t>
                      </a:r>
                    </a:p>
                    <a:p>
                      <a:r>
                        <a:rPr lang="de-DE" sz="900">
                          <a:latin typeface="Montserrat" panose="00000500000000000000" pitchFamily="2" charset="0"/>
                        </a:rPr>
                        <a:t>EEG 2023,</a:t>
                      </a:r>
                    </a:p>
                    <a:p>
                      <a:r>
                        <a:rPr lang="de-DE" sz="900" err="1">
                          <a:latin typeface="Montserrat" panose="00000500000000000000" pitchFamily="2" charset="0"/>
                        </a:rPr>
                        <a:t>WindSeeG</a:t>
                      </a:r>
                      <a:r>
                        <a:rPr lang="de-DE" sz="900">
                          <a:latin typeface="Montserrat" panose="00000500000000000000" pitchFamily="2" charset="0"/>
                        </a:rPr>
                        <a:t>,</a:t>
                      </a:r>
                    </a:p>
                    <a:p>
                      <a:r>
                        <a:rPr lang="de-DE" sz="900">
                          <a:latin typeface="Montserrat" panose="00000500000000000000" pitchFamily="2" charset="0"/>
                        </a:rPr>
                        <a:t>KWKG,</a:t>
                      </a:r>
                    </a:p>
                    <a:p>
                      <a:r>
                        <a:rPr lang="de-DE" sz="900" err="1">
                          <a:latin typeface="Montserrat" panose="00000500000000000000" pitchFamily="2" charset="0"/>
                        </a:rPr>
                        <a:t>KraftNAV</a:t>
                      </a:r>
                      <a:r>
                        <a:rPr lang="de-DE" sz="900">
                          <a:latin typeface="Montserrat" panose="00000500000000000000" pitchFamily="2" charset="0"/>
                        </a:rPr>
                        <a:t>,</a:t>
                      </a:r>
                    </a:p>
                    <a:p>
                      <a:r>
                        <a:rPr lang="de-DE" sz="900" err="1">
                          <a:latin typeface="Montserrat" panose="00000500000000000000" pitchFamily="2" charset="0"/>
                        </a:rPr>
                        <a:t>StromNZV</a:t>
                      </a:r>
                      <a:endParaRPr lang="de-DE" sz="900">
                        <a:latin typeface="Montserrat" panose="00000500000000000000" pitchFamily="2" charset="0"/>
                      </a:endParaRPr>
                    </a:p>
                  </a:txBody>
                  <a:tcPr/>
                </a:tc>
                <a:tc>
                  <a:txBody>
                    <a:bodyPr/>
                    <a:lstStyle/>
                    <a:p>
                      <a:r>
                        <a:rPr lang="de-DE" sz="900">
                          <a:solidFill>
                            <a:schemeClr val="tx1"/>
                          </a:solidFill>
                          <a:latin typeface="Montserrat" panose="00000500000000000000" pitchFamily="2" charset="0"/>
                        </a:rPr>
                        <a:t>Referenten-entwurf (Stand 17.04.2026)</a:t>
                      </a:r>
                    </a:p>
                    <a:p>
                      <a:endParaRPr lang="de-DE" sz="900">
                        <a:solidFill>
                          <a:schemeClr val="tx1"/>
                        </a:solidFill>
                        <a:latin typeface="Montserrat" panose="00000500000000000000" pitchFamily="2" charset="0"/>
                      </a:endParaRPr>
                    </a:p>
                    <a:p>
                      <a:r>
                        <a:rPr lang="de-DE" sz="900">
                          <a:solidFill>
                            <a:schemeClr val="tx1"/>
                          </a:solidFill>
                          <a:latin typeface="Montserrat" panose="00000500000000000000" pitchFamily="2" charset="0"/>
                        </a:rPr>
                        <a:t>Referenten-entwurf (Stand 30.01.2026)</a:t>
                      </a:r>
                    </a:p>
                  </a:txBody>
                  <a:tcPr/>
                </a:tc>
                <a:tc>
                  <a:txBody>
                    <a:bodyPr/>
                    <a:lstStyle/>
                    <a:p>
                      <a:endParaRPr lang="de-DE" sz="900">
                        <a:solidFill>
                          <a:schemeClr val="tx1"/>
                        </a:solidFill>
                        <a:latin typeface="Montserrat" panose="00000500000000000000"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900">
                        <a:solidFill>
                          <a:schemeClr val="tx1"/>
                        </a:solidFill>
                        <a:latin typeface="Montserrat" panose="00000500000000000000"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900" b="0">
                        <a:solidFill>
                          <a:schemeClr val="tx1"/>
                        </a:solidFill>
                        <a:latin typeface="Montserrat" panose="00000500000000000000"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900">
                        <a:solidFill>
                          <a:schemeClr val="tx1"/>
                        </a:solidFill>
                        <a:latin typeface="Montserrat" panose="00000500000000000000"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900">
                        <a:solidFill>
                          <a:schemeClr val="tx1"/>
                        </a:solidFill>
                        <a:latin typeface="Montserrat" panose="00000500000000000000"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a:solidFill>
                            <a:schemeClr val="tx1"/>
                          </a:solidFill>
                          <a:latin typeface="Montserrat" panose="00000500000000000000" pitchFamily="2" charset="0"/>
                        </a:rPr>
                        <a:t>Am Tag nach der Ver-</a:t>
                      </a:r>
                      <a:r>
                        <a:rPr lang="de-DE" sz="900" err="1">
                          <a:solidFill>
                            <a:schemeClr val="tx1"/>
                          </a:solidFill>
                          <a:latin typeface="Montserrat" panose="00000500000000000000" pitchFamily="2" charset="0"/>
                        </a:rPr>
                        <a:t>kündung</a:t>
                      </a:r>
                      <a:endParaRPr lang="de-DE" sz="900">
                        <a:solidFill>
                          <a:schemeClr val="tx1"/>
                        </a:solidFill>
                        <a:latin typeface="Montserrat" panose="00000500000000000000"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a:solidFill>
                            <a:schemeClr val="tx1"/>
                          </a:solidFill>
                          <a:latin typeface="Montserrat" panose="00000500000000000000" pitchFamily="2" charset="0"/>
                        </a:rPr>
                        <a:t>Nicht </a:t>
                      </a:r>
                      <a:r>
                        <a:rPr lang="de-DE" sz="900" err="1">
                          <a:solidFill>
                            <a:schemeClr val="tx1"/>
                          </a:solidFill>
                          <a:latin typeface="Montserrat" panose="00000500000000000000" pitchFamily="2" charset="0"/>
                        </a:rPr>
                        <a:t>erforder-lich</a:t>
                      </a:r>
                      <a:endParaRPr lang="de-DE" sz="900">
                        <a:solidFill>
                          <a:schemeClr val="tx1"/>
                        </a:solidFill>
                        <a:latin typeface="Montserrat" panose="00000500000000000000" pitchFamily="2" charset="0"/>
                      </a:endParaRPr>
                    </a:p>
                  </a:txBody>
                  <a:tcPr/>
                </a:tc>
                <a:extLst>
                  <a:ext uri="{0D108BD9-81ED-4DB2-BD59-A6C34878D82A}">
                    <a16:rowId xmlns:a16="http://schemas.microsoft.com/office/drawing/2014/main" val="2890787337"/>
                  </a:ext>
                </a:extLst>
              </a:tr>
            </a:tbl>
          </a:graphicData>
        </a:graphic>
      </p:graphicFrame>
      <p:sp>
        <p:nvSpPr>
          <p:cNvPr id="4" name="Datumsplatzhalter 3">
            <a:extLst>
              <a:ext uri="{FF2B5EF4-FFF2-40B4-BE49-F238E27FC236}">
                <a16:creationId xmlns:a16="http://schemas.microsoft.com/office/drawing/2014/main" id="{3D8B9F3A-528F-4D45-A02B-B941502E839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002758"/>
                </a:solidFill>
                <a:effectLst/>
                <a:uLnTx/>
                <a:uFillTx/>
                <a:latin typeface="Montserrat" pitchFamily="2" charset="77"/>
                <a:ea typeface="+mn-ea"/>
                <a:cs typeface="+mn-cs"/>
              </a:rPr>
              <a:t>17.06.2026</a:t>
            </a:r>
          </a:p>
        </p:txBody>
      </p:sp>
      <p:sp>
        <p:nvSpPr>
          <p:cNvPr id="5" name="Textplatzhalter 4">
            <a:extLst>
              <a:ext uri="{FF2B5EF4-FFF2-40B4-BE49-F238E27FC236}">
                <a16:creationId xmlns:a16="http://schemas.microsoft.com/office/drawing/2014/main" id="{CD7FA130-AFFF-49D7-25DA-D91666A21C4A}"/>
              </a:ext>
            </a:extLst>
          </p:cNvPr>
          <p:cNvSpPr>
            <a:spLocks noGrp="1"/>
          </p:cNvSpPr>
          <p:nvPr>
            <p:ph type="body" sz="quarter" idx="13"/>
          </p:nvPr>
        </p:nvSpPr>
        <p:spPr/>
        <p:txBody>
          <a:bodyPr/>
          <a:lstStyle/>
          <a:p>
            <a:endParaRPr lang="de-DE"/>
          </a:p>
        </p:txBody>
      </p:sp>
      <p:sp>
        <p:nvSpPr>
          <p:cNvPr id="6" name="Fußzeilenplatzhalter 5">
            <a:extLst>
              <a:ext uri="{FF2B5EF4-FFF2-40B4-BE49-F238E27FC236}">
                <a16:creationId xmlns:a16="http://schemas.microsoft.com/office/drawing/2014/main" id="{2A820EBF-136A-5E71-0C20-2508462A6707}"/>
              </a:ext>
            </a:extLst>
          </p:cNvPr>
          <p:cNvSpPr>
            <a:spLocks noGrp="1"/>
          </p:cNvSpPr>
          <p:nvPr>
            <p:ph type="ftr" sz="quarter" idx="11"/>
          </p:nvPr>
        </p:nvSpPr>
        <p:spPr/>
        <p:txBody>
          <a:bodyPr/>
          <a:lstStyle/>
          <a:p>
            <a:r>
              <a:rPr lang="de-DE"/>
              <a:t>Transparenz, Digitalisierung und Co.</a:t>
            </a:r>
          </a:p>
        </p:txBody>
      </p:sp>
      <p:sp>
        <p:nvSpPr>
          <p:cNvPr id="7" name="Foliennummernplatzhalter 6">
            <a:extLst>
              <a:ext uri="{FF2B5EF4-FFF2-40B4-BE49-F238E27FC236}">
                <a16:creationId xmlns:a16="http://schemas.microsoft.com/office/drawing/2014/main" id="{CC21817C-6285-FC51-C2D5-28D3782AC84A}"/>
              </a:ext>
            </a:extLst>
          </p:cNvPr>
          <p:cNvSpPr>
            <a:spLocks noGrp="1"/>
          </p:cNvSpPr>
          <p:nvPr>
            <p:ph type="sldNum" sz="quarter" idx="12"/>
          </p:nvPr>
        </p:nvSpPr>
        <p:spPr/>
        <p:txBody>
          <a:bodyPr/>
          <a:lstStyle/>
          <a:p>
            <a:fld id="{BB5D5A41-9DD1-F24E-9E26-15668BB14167}" type="slidenum">
              <a:rPr lang="de-DE" smtClean="0"/>
              <a:t>5</a:t>
            </a:fld>
            <a:endParaRPr lang="de-DE"/>
          </a:p>
        </p:txBody>
      </p:sp>
    </p:spTree>
    <p:extLst>
      <p:ext uri="{BB962C8B-B14F-4D97-AF65-F5344CB8AC3E}">
        <p14:creationId xmlns:p14="http://schemas.microsoft.com/office/powerpoint/2010/main" val="2806765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81B096-0193-4894-BCF6-FF135101F8A9}"/>
              </a:ext>
            </a:extLst>
          </p:cNvPr>
          <p:cNvSpPr>
            <a:spLocks noGrp="1"/>
          </p:cNvSpPr>
          <p:nvPr>
            <p:ph type="ctrTitle"/>
          </p:nvPr>
        </p:nvSpPr>
        <p:spPr/>
        <p:txBody>
          <a:bodyPr/>
          <a:lstStyle/>
          <a:p>
            <a:r>
              <a:rPr lang="de-DE"/>
              <a:t>Einordnung in den Gesamtzusammenhang des Netzpakets</a:t>
            </a:r>
          </a:p>
        </p:txBody>
      </p:sp>
      <p:sp>
        <p:nvSpPr>
          <p:cNvPr id="3" name="Untertitel 2">
            <a:extLst>
              <a:ext uri="{FF2B5EF4-FFF2-40B4-BE49-F238E27FC236}">
                <a16:creationId xmlns:a16="http://schemas.microsoft.com/office/drawing/2014/main" id="{0A112DD3-A663-4A41-B527-5A8191CBA6CA}"/>
              </a:ext>
            </a:extLst>
          </p:cNvPr>
          <p:cNvSpPr>
            <a:spLocks noGrp="1"/>
          </p:cNvSpPr>
          <p:nvPr>
            <p:ph type="subTitle" idx="1"/>
          </p:nvPr>
        </p:nvSpPr>
        <p:spPr/>
        <p:txBody>
          <a:bodyPr/>
          <a:lstStyle/>
          <a:p>
            <a:endParaRPr lang="de-DE"/>
          </a:p>
        </p:txBody>
      </p:sp>
      <p:sp>
        <p:nvSpPr>
          <p:cNvPr id="4" name="Foliennummernplatzhalter 3">
            <a:extLst>
              <a:ext uri="{FF2B5EF4-FFF2-40B4-BE49-F238E27FC236}">
                <a16:creationId xmlns:a16="http://schemas.microsoft.com/office/drawing/2014/main" id="{19504ABD-620C-4800-804F-75B5ACEBBB62}"/>
              </a:ext>
            </a:extLst>
          </p:cNvPr>
          <p:cNvSpPr>
            <a:spLocks noGrp="1"/>
          </p:cNvSpPr>
          <p:nvPr>
            <p:ph type="sldNum" sz="quarter" idx="12"/>
          </p:nvPr>
        </p:nvSpPr>
        <p:spPr/>
        <p:txBody>
          <a:bodyPr/>
          <a:lstStyle/>
          <a:p>
            <a:fld id="{BB5D5A41-9DD1-F24E-9E26-15668BB14167}" type="slidenum">
              <a:rPr lang="de-DE" smtClean="0"/>
              <a:t>6</a:t>
            </a:fld>
            <a:endParaRPr lang="de-DE"/>
          </a:p>
        </p:txBody>
      </p:sp>
      <p:sp>
        <p:nvSpPr>
          <p:cNvPr id="5" name="Datumsplatzhalter 4">
            <a:extLst>
              <a:ext uri="{FF2B5EF4-FFF2-40B4-BE49-F238E27FC236}">
                <a16:creationId xmlns:a16="http://schemas.microsoft.com/office/drawing/2014/main" id="{50282A48-56DC-4662-8939-0B16FE6B4F21}"/>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D43887F5-D6B1-4505-B838-299493F12228}"/>
              </a:ext>
            </a:extLst>
          </p:cNvPr>
          <p:cNvSpPr>
            <a:spLocks noGrp="1"/>
          </p:cNvSpPr>
          <p:nvPr>
            <p:ph type="ftr" sz="quarter" idx="11"/>
          </p:nvPr>
        </p:nvSpPr>
        <p:spPr/>
        <p:txBody>
          <a:bodyPr/>
          <a:lstStyle/>
          <a:p>
            <a:r>
              <a:rPr lang="de-DE"/>
              <a:t>Transparenz, Digitalisierung und Co.</a:t>
            </a:r>
          </a:p>
        </p:txBody>
      </p:sp>
      <p:pic>
        <p:nvPicPr>
          <p:cNvPr id="11" name="Bildplatzhalter 10">
            <a:extLst>
              <a:ext uri="{FF2B5EF4-FFF2-40B4-BE49-F238E27FC236}">
                <a16:creationId xmlns:a16="http://schemas.microsoft.com/office/drawing/2014/main" id="{DEEB6DA6-6076-401E-998B-D13B80E4B304}"/>
              </a:ext>
            </a:extLst>
          </p:cNvPr>
          <p:cNvPicPr>
            <a:picLocks noGrp="1" noChangeAspect="1"/>
          </p:cNvPicPr>
          <p:nvPr>
            <p:ph type="pic" sz="quarter" idx="13"/>
          </p:nvPr>
        </p:nvPicPr>
        <p:blipFill rotWithShape="1">
          <a:blip r:embed="rId2"/>
          <a:srcRect t="2595" b="3233"/>
          <a:stretch/>
        </p:blipFill>
        <p:spPr>
          <a:xfrm>
            <a:off x="6154929" y="591255"/>
            <a:ext cx="5200588" cy="3539873"/>
          </a:xfrm>
        </p:spPr>
      </p:pic>
    </p:spTree>
    <p:extLst>
      <p:ext uri="{BB962C8B-B14F-4D97-AF65-F5344CB8AC3E}">
        <p14:creationId xmlns:p14="http://schemas.microsoft.com/office/powerpoint/2010/main" val="1728533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C2452-5755-58F7-107A-F9CF68BB2AA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13A1488-7595-50E5-1E33-013F53C6FF08}"/>
              </a:ext>
            </a:extLst>
          </p:cNvPr>
          <p:cNvSpPr>
            <a:spLocks noGrp="1"/>
          </p:cNvSpPr>
          <p:nvPr>
            <p:ph type="title"/>
          </p:nvPr>
        </p:nvSpPr>
        <p:spPr/>
        <p:txBody>
          <a:bodyPr/>
          <a:lstStyle/>
          <a:p>
            <a:r>
              <a:rPr lang="de-DE"/>
              <a:t>Wie fügen sich die Regeln in den Gesamtzusammenhang?</a:t>
            </a:r>
          </a:p>
        </p:txBody>
      </p:sp>
      <p:sp>
        <p:nvSpPr>
          <p:cNvPr id="3" name="Inhaltsplatzhalter 2">
            <a:extLst>
              <a:ext uri="{FF2B5EF4-FFF2-40B4-BE49-F238E27FC236}">
                <a16:creationId xmlns:a16="http://schemas.microsoft.com/office/drawing/2014/main" id="{BDFA928A-133C-B576-9C02-BD463799A22A}"/>
              </a:ext>
            </a:extLst>
          </p:cNvPr>
          <p:cNvSpPr>
            <a:spLocks noGrp="1"/>
          </p:cNvSpPr>
          <p:nvPr>
            <p:ph idx="1"/>
          </p:nvPr>
        </p:nvSpPr>
        <p:spPr/>
        <p:txBody>
          <a:bodyPr/>
          <a:lstStyle/>
          <a:p>
            <a:r>
              <a:rPr lang="de-DE" b="1"/>
              <a:t>Einerseits</a:t>
            </a:r>
            <a:r>
              <a:rPr lang="de-DE"/>
              <a:t> sind im Netzpaket-Leak Vorschriften zur Einschränkung, Lenkung und „Wertung“ von Anschlussbegehren vorgesehen (Redispatch-Vorbehalt, Baukostenzuschüsse, Priorisierungs-Vorgaben), die vor allem auch die Position der Netzbetreiber (NB) stärken</a:t>
            </a:r>
          </a:p>
          <a:p>
            <a:r>
              <a:rPr lang="de-DE" b="1"/>
              <a:t>Andererseits</a:t>
            </a:r>
            <a:r>
              <a:rPr lang="de-DE"/>
              <a:t> enthält der Netzpaket-Leak aber auch Vorgaben zur Transparenz-Schaffung über verfügbare Kapazitäten im Netz, zu Informationspflichten und zur Digitalisierung von Anschlussprozessen, die die Rechte der Anlagenbetreiber (AB) stärken</a:t>
            </a:r>
          </a:p>
          <a:p>
            <a:pPr lvl="1"/>
            <a:r>
              <a:rPr lang="de-DE"/>
              <a:t>Sind diese „schlagkräftig“ oder klingen sie besser als sie tatsächlich sind?</a:t>
            </a:r>
          </a:p>
          <a:p>
            <a:pPr lvl="1"/>
            <a:r>
              <a:rPr lang="de-DE"/>
              <a:t>Hierauf wollen wir im heutigen Webinar-Termin eingehen</a:t>
            </a:r>
          </a:p>
        </p:txBody>
      </p:sp>
      <p:sp>
        <p:nvSpPr>
          <p:cNvPr id="4" name="Datumsplatzhalter 3">
            <a:extLst>
              <a:ext uri="{FF2B5EF4-FFF2-40B4-BE49-F238E27FC236}">
                <a16:creationId xmlns:a16="http://schemas.microsoft.com/office/drawing/2014/main" id="{CE69FE9D-5034-27DF-193E-ADDCC81683B3}"/>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705C6A14-0E13-D104-CF9C-E429371636CD}"/>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46E02224-701E-F556-DC2C-B9BA29379FC9}"/>
              </a:ext>
            </a:extLst>
          </p:cNvPr>
          <p:cNvSpPr>
            <a:spLocks noGrp="1"/>
          </p:cNvSpPr>
          <p:nvPr>
            <p:ph type="sldNum" sz="quarter" idx="12"/>
          </p:nvPr>
        </p:nvSpPr>
        <p:spPr/>
        <p:txBody>
          <a:bodyPr/>
          <a:lstStyle/>
          <a:p>
            <a:fld id="{BB5D5A41-9DD1-F24E-9E26-15668BB14167}" type="slidenum">
              <a:rPr lang="de-DE" smtClean="0"/>
              <a:t>7</a:t>
            </a:fld>
            <a:endParaRPr lang="de-DE"/>
          </a:p>
        </p:txBody>
      </p:sp>
      <p:sp>
        <p:nvSpPr>
          <p:cNvPr id="7" name="Textplatzhalter 6">
            <a:extLst>
              <a:ext uri="{FF2B5EF4-FFF2-40B4-BE49-F238E27FC236}">
                <a16:creationId xmlns:a16="http://schemas.microsoft.com/office/drawing/2014/main" id="{192C4820-0211-2E21-904A-2B21B97C3D79}"/>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2868599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A17D5-4339-0D7F-663C-21B0AB57197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AA05399-1E65-4C81-B686-22A8365C3AFD}"/>
              </a:ext>
            </a:extLst>
          </p:cNvPr>
          <p:cNvSpPr>
            <a:spLocks noGrp="1"/>
          </p:cNvSpPr>
          <p:nvPr>
            <p:ph type="ctrTitle"/>
          </p:nvPr>
        </p:nvSpPr>
        <p:spPr/>
        <p:txBody>
          <a:bodyPr/>
          <a:lstStyle/>
          <a:p>
            <a:r>
              <a:rPr lang="de-DE"/>
              <a:t>Transparenz über verfügbare Netzanschlusskapazitäten</a:t>
            </a:r>
          </a:p>
        </p:txBody>
      </p:sp>
      <p:sp>
        <p:nvSpPr>
          <p:cNvPr id="3" name="Untertitel 2">
            <a:extLst>
              <a:ext uri="{FF2B5EF4-FFF2-40B4-BE49-F238E27FC236}">
                <a16:creationId xmlns:a16="http://schemas.microsoft.com/office/drawing/2014/main" id="{EDBB91D9-6232-6F2A-22E9-DD1A2BBF1A20}"/>
              </a:ext>
            </a:extLst>
          </p:cNvPr>
          <p:cNvSpPr>
            <a:spLocks noGrp="1"/>
          </p:cNvSpPr>
          <p:nvPr>
            <p:ph type="subTitle" idx="1"/>
          </p:nvPr>
        </p:nvSpPr>
        <p:spPr/>
        <p:txBody>
          <a:bodyPr/>
          <a:lstStyle/>
          <a:p>
            <a:endParaRPr lang="de-DE"/>
          </a:p>
        </p:txBody>
      </p:sp>
      <p:sp>
        <p:nvSpPr>
          <p:cNvPr id="4" name="Foliennummernplatzhalter 3">
            <a:extLst>
              <a:ext uri="{FF2B5EF4-FFF2-40B4-BE49-F238E27FC236}">
                <a16:creationId xmlns:a16="http://schemas.microsoft.com/office/drawing/2014/main" id="{6E0F4F47-FF88-9934-3A05-5C4B4070E9E9}"/>
              </a:ext>
            </a:extLst>
          </p:cNvPr>
          <p:cNvSpPr>
            <a:spLocks noGrp="1"/>
          </p:cNvSpPr>
          <p:nvPr>
            <p:ph type="sldNum" sz="quarter" idx="12"/>
          </p:nvPr>
        </p:nvSpPr>
        <p:spPr/>
        <p:txBody>
          <a:bodyPr/>
          <a:lstStyle/>
          <a:p>
            <a:fld id="{BB5D5A41-9DD1-F24E-9E26-15668BB14167}" type="slidenum">
              <a:rPr lang="de-DE" smtClean="0"/>
              <a:t>8</a:t>
            </a:fld>
            <a:endParaRPr lang="de-DE"/>
          </a:p>
        </p:txBody>
      </p:sp>
      <p:sp>
        <p:nvSpPr>
          <p:cNvPr id="5" name="Datumsplatzhalter 4">
            <a:extLst>
              <a:ext uri="{FF2B5EF4-FFF2-40B4-BE49-F238E27FC236}">
                <a16:creationId xmlns:a16="http://schemas.microsoft.com/office/drawing/2014/main" id="{7091A34A-5129-AD40-AF4B-1040D48AD133}"/>
              </a:ext>
            </a:extLst>
          </p:cNvPr>
          <p:cNvSpPr>
            <a:spLocks noGrp="1"/>
          </p:cNvSpPr>
          <p:nvPr>
            <p:ph type="dt" sz="half" idx="10"/>
          </p:nvPr>
        </p:nvSpPr>
        <p:spPr/>
        <p:txBody>
          <a:bodyPr/>
          <a:lstStyle/>
          <a:p>
            <a:r>
              <a:rPr lang="de-DE"/>
              <a:t>17.06.2026</a:t>
            </a:r>
          </a:p>
        </p:txBody>
      </p:sp>
      <p:sp>
        <p:nvSpPr>
          <p:cNvPr id="6" name="Fußzeilenplatzhalter 5">
            <a:extLst>
              <a:ext uri="{FF2B5EF4-FFF2-40B4-BE49-F238E27FC236}">
                <a16:creationId xmlns:a16="http://schemas.microsoft.com/office/drawing/2014/main" id="{6D3E2042-72FA-2A87-1D41-7DFFDF90342A}"/>
              </a:ext>
            </a:extLst>
          </p:cNvPr>
          <p:cNvSpPr>
            <a:spLocks noGrp="1"/>
          </p:cNvSpPr>
          <p:nvPr>
            <p:ph type="ftr" sz="quarter" idx="11"/>
          </p:nvPr>
        </p:nvSpPr>
        <p:spPr/>
        <p:txBody>
          <a:bodyPr/>
          <a:lstStyle/>
          <a:p>
            <a:r>
              <a:rPr lang="de-DE"/>
              <a:t>Transparenz, Digitalisierung und Co.</a:t>
            </a:r>
          </a:p>
        </p:txBody>
      </p:sp>
      <p:pic>
        <p:nvPicPr>
          <p:cNvPr id="11" name="Bildplatzhalter 10">
            <a:extLst>
              <a:ext uri="{FF2B5EF4-FFF2-40B4-BE49-F238E27FC236}">
                <a16:creationId xmlns:a16="http://schemas.microsoft.com/office/drawing/2014/main" id="{059767AB-169E-F6AD-006D-F32D8C6C8235}"/>
              </a:ext>
            </a:extLst>
          </p:cNvPr>
          <p:cNvPicPr>
            <a:picLocks noGrp="1" noChangeAspect="1"/>
          </p:cNvPicPr>
          <p:nvPr>
            <p:ph type="pic" sz="quarter" idx="13"/>
          </p:nvPr>
        </p:nvPicPr>
        <p:blipFill rotWithShape="1">
          <a:blip r:embed="rId2"/>
          <a:srcRect t="2595" b="3233"/>
          <a:stretch/>
        </p:blipFill>
        <p:spPr>
          <a:xfrm>
            <a:off x="6154929" y="591255"/>
            <a:ext cx="5200588" cy="3539873"/>
          </a:xfrm>
        </p:spPr>
      </p:pic>
    </p:spTree>
    <p:extLst>
      <p:ext uri="{BB962C8B-B14F-4D97-AF65-F5344CB8AC3E}">
        <p14:creationId xmlns:p14="http://schemas.microsoft.com/office/powerpoint/2010/main" val="2212731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C88869-6A77-D3AA-749F-50FA67DADE7D}"/>
              </a:ext>
            </a:extLst>
          </p:cNvPr>
          <p:cNvSpPr>
            <a:spLocks noGrp="1"/>
          </p:cNvSpPr>
          <p:nvPr>
            <p:ph type="title"/>
          </p:nvPr>
        </p:nvSpPr>
        <p:spPr/>
        <p:txBody>
          <a:bodyPr/>
          <a:lstStyle/>
          <a:p>
            <a:r>
              <a:rPr lang="de-DE"/>
              <a:t>Überblick zu § 17c EnWG-E</a:t>
            </a:r>
          </a:p>
        </p:txBody>
      </p:sp>
      <p:sp>
        <p:nvSpPr>
          <p:cNvPr id="3" name="Inhaltsplatzhalter 2">
            <a:extLst>
              <a:ext uri="{FF2B5EF4-FFF2-40B4-BE49-F238E27FC236}">
                <a16:creationId xmlns:a16="http://schemas.microsoft.com/office/drawing/2014/main" id="{2EA255CC-B826-DED9-5101-8F573158955E}"/>
              </a:ext>
            </a:extLst>
          </p:cNvPr>
          <p:cNvSpPr>
            <a:spLocks noGrp="1"/>
          </p:cNvSpPr>
          <p:nvPr>
            <p:ph idx="1"/>
          </p:nvPr>
        </p:nvSpPr>
        <p:spPr/>
        <p:txBody>
          <a:bodyPr vert="horz" lIns="91440" tIns="45720" rIns="91440" bIns="45720" rtlCol="0" anchor="t">
            <a:noAutofit/>
          </a:bodyPr>
          <a:lstStyle/>
          <a:p>
            <a:r>
              <a:rPr lang="de-DE">
                <a:latin typeface="Montserrat"/>
              </a:rPr>
              <a:t>§ 17c Abs. 1 EnWG-E: monatliche </a:t>
            </a:r>
            <a:r>
              <a:rPr lang="de-DE" b="1">
                <a:latin typeface="Montserrat"/>
              </a:rPr>
              <a:t>Visualisierung der verfügbaren Netzanschlusskapazitäten</a:t>
            </a:r>
            <a:r>
              <a:rPr lang="de-DE">
                <a:latin typeface="Montserrat"/>
              </a:rPr>
              <a:t> durch NB mittels einer geographischen Karte</a:t>
            </a:r>
          </a:p>
          <a:p>
            <a:r>
              <a:rPr lang="de-DE"/>
              <a:t>§ 17c Abs. 2 EnWG-E: ab dem 1. Januar 2028 zudem Ermöglichen einer </a:t>
            </a:r>
            <a:r>
              <a:rPr lang="de-DE" b="1"/>
              <a:t>unverbindlichen Netzanschlussauskunft </a:t>
            </a:r>
            <a:r>
              <a:rPr lang="de-DE"/>
              <a:t>für Netzanschlüsse mit einer Nennleistung von mindestens 135 Kilowatt</a:t>
            </a:r>
          </a:p>
          <a:p>
            <a:r>
              <a:rPr lang="de-DE"/>
              <a:t>Achtung: die Regeln gelten nicht umfassend für alle Netz-/Umspannebenen (dazu sogleich)</a:t>
            </a:r>
          </a:p>
        </p:txBody>
      </p:sp>
      <p:sp>
        <p:nvSpPr>
          <p:cNvPr id="4" name="Datumsplatzhalter 3">
            <a:extLst>
              <a:ext uri="{FF2B5EF4-FFF2-40B4-BE49-F238E27FC236}">
                <a16:creationId xmlns:a16="http://schemas.microsoft.com/office/drawing/2014/main" id="{894AA778-795D-ACE6-9170-98F9FB493B6E}"/>
              </a:ext>
            </a:extLst>
          </p:cNvPr>
          <p:cNvSpPr>
            <a:spLocks noGrp="1"/>
          </p:cNvSpPr>
          <p:nvPr>
            <p:ph type="dt" sz="half" idx="10"/>
          </p:nvPr>
        </p:nvSpPr>
        <p:spPr/>
        <p:txBody>
          <a:bodyPr/>
          <a:lstStyle/>
          <a:p>
            <a:r>
              <a:rPr lang="de-DE"/>
              <a:t>17.06.2026</a:t>
            </a:r>
          </a:p>
        </p:txBody>
      </p:sp>
      <p:sp>
        <p:nvSpPr>
          <p:cNvPr id="5" name="Fußzeilenplatzhalter 4">
            <a:extLst>
              <a:ext uri="{FF2B5EF4-FFF2-40B4-BE49-F238E27FC236}">
                <a16:creationId xmlns:a16="http://schemas.microsoft.com/office/drawing/2014/main" id="{3609EAE0-7037-A8C7-EA03-1539D4E2A3EE}"/>
              </a:ext>
            </a:extLst>
          </p:cNvPr>
          <p:cNvSpPr>
            <a:spLocks noGrp="1"/>
          </p:cNvSpPr>
          <p:nvPr>
            <p:ph type="ftr" sz="quarter" idx="11"/>
          </p:nvPr>
        </p:nvSpPr>
        <p:spPr/>
        <p:txBody>
          <a:bodyPr/>
          <a:lstStyle/>
          <a:p>
            <a:r>
              <a:rPr lang="de-DE"/>
              <a:t>Transparenz, Digitalisierung und Co.</a:t>
            </a:r>
          </a:p>
        </p:txBody>
      </p:sp>
      <p:sp>
        <p:nvSpPr>
          <p:cNvPr id="6" name="Foliennummernplatzhalter 5">
            <a:extLst>
              <a:ext uri="{FF2B5EF4-FFF2-40B4-BE49-F238E27FC236}">
                <a16:creationId xmlns:a16="http://schemas.microsoft.com/office/drawing/2014/main" id="{7FBF764A-AFAC-68FA-4AD1-BD0F0A3A030B}"/>
              </a:ext>
            </a:extLst>
          </p:cNvPr>
          <p:cNvSpPr>
            <a:spLocks noGrp="1"/>
          </p:cNvSpPr>
          <p:nvPr>
            <p:ph type="sldNum" sz="quarter" idx="12"/>
          </p:nvPr>
        </p:nvSpPr>
        <p:spPr/>
        <p:txBody>
          <a:bodyPr/>
          <a:lstStyle/>
          <a:p>
            <a:fld id="{BB5D5A41-9DD1-F24E-9E26-15668BB14167}" type="slidenum">
              <a:rPr lang="de-DE" smtClean="0"/>
              <a:t>9</a:t>
            </a:fld>
            <a:endParaRPr lang="de-DE"/>
          </a:p>
        </p:txBody>
      </p:sp>
      <p:sp>
        <p:nvSpPr>
          <p:cNvPr id="7" name="Textplatzhalter 6">
            <a:extLst>
              <a:ext uri="{FF2B5EF4-FFF2-40B4-BE49-F238E27FC236}">
                <a16:creationId xmlns:a16="http://schemas.microsoft.com/office/drawing/2014/main" id="{8F00BADF-BA20-202E-C881-006E928D3F7F}"/>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4184136906"/>
      </p:ext>
    </p:extLst>
  </p:cSld>
  <p:clrMapOvr>
    <a:masterClrMapping/>
  </p:clrMapOvr>
</p:sld>
</file>

<file path=ppt/theme/theme1.xml><?xml version="1.0" encoding="utf-8"?>
<a:theme xmlns:a="http://schemas.openxmlformats.org/drawingml/2006/main" name="Office">
  <a:themeElements>
    <a:clrScheme name="SUER-bunt">
      <a:dk1>
        <a:srgbClr val="000000"/>
      </a:dk1>
      <a:lt1>
        <a:srgbClr val="FFFFFF"/>
      </a:lt1>
      <a:dk2>
        <a:srgbClr val="0095D6"/>
      </a:dk2>
      <a:lt2>
        <a:srgbClr val="FFFFFF"/>
      </a:lt2>
      <a:accent1>
        <a:srgbClr val="0095D6"/>
      </a:accent1>
      <a:accent2>
        <a:srgbClr val="002758"/>
      </a:accent2>
      <a:accent3>
        <a:srgbClr val="89BC24"/>
      </a:accent3>
      <a:accent4>
        <a:srgbClr val="458D3A"/>
      </a:accent4>
      <a:accent5>
        <a:srgbClr val="F6D34D"/>
      </a:accent5>
      <a:accent6>
        <a:srgbClr val="E96852"/>
      </a:accent6>
      <a:hlink>
        <a:srgbClr val="002758"/>
      </a:hlink>
      <a:folHlink>
        <a:srgbClr val="B5C3CC"/>
      </a:folHlink>
    </a:clrScheme>
    <a:fontScheme name="Benutzerdefiniert 2">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10322-SUER-PPT-Vorlage" id="{BD7A489C-BFCC-9842-90DB-49B630EB9717}" vid="{FFA870F5-91EE-2C4C-AE49-014795863CC1}"/>
    </a:ext>
  </a:extLst>
</a:theme>
</file>

<file path=ppt/theme/theme2.xml><?xml version="1.0" encoding="utf-8"?>
<a:theme xmlns:a="http://schemas.openxmlformats.org/drawingml/2006/main" name="1_Office">
  <a:themeElements>
    <a:clrScheme name="SUER-bunt">
      <a:dk1>
        <a:srgbClr val="000000"/>
      </a:dk1>
      <a:lt1>
        <a:srgbClr val="FFFFFF"/>
      </a:lt1>
      <a:dk2>
        <a:srgbClr val="0095D6"/>
      </a:dk2>
      <a:lt2>
        <a:srgbClr val="FFFFFF"/>
      </a:lt2>
      <a:accent1>
        <a:srgbClr val="0095D6"/>
      </a:accent1>
      <a:accent2>
        <a:srgbClr val="002758"/>
      </a:accent2>
      <a:accent3>
        <a:srgbClr val="89BC24"/>
      </a:accent3>
      <a:accent4>
        <a:srgbClr val="458D3A"/>
      </a:accent4>
      <a:accent5>
        <a:srgbClr val="F6D34D"/>
      </a:accent5>
      <a:accent6>
        <a:srgbClr val="E96852"/>
      </a:accent6>
      <a:hlink>
        <a:srgbClr val="002758"/>
      </a:hlink>
      <a:folHlink>
        <a:srgbClr val="B5C3CC"/>
      </a:folHlink>
    </a:clrScheme>
    <a:fontScheme name="Benutzerdefiniert 2">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10322-SUER-PPT-Vorlage" id="{BD7A489C-BFCC-9842-90DB-49B630EB9717}" vid="{FFA870F5-91EE-2C4C-AE49-014795863CC1}"/>
    </a:ext>
  </a:extLst>
</a:theme>
</file>

<file path=ppt/theme/theme3.xml><?xml version="1.0" encoding="utf-8"?>
<a:theme xmlns:a="http://schemas.openxmlformats.org/drawingml/2006/main" name="2_Office">
  <a:themeElements>
    <a:clrScheme name="SUER-bunt">
      <a:dk1>
        <a:srgbClr val="000000"/>
      </a:dk1>
      <a:lt1>
        <a:srgbClr val="FFFFFF"/>
      </a:lt1>
      <a:dk2>
        <a:srgbClr val="0095D6"/>
      </a:dk2>
      <a:lt2>
        <a:srgbClr val="FFFFFF"/>
      </a:lt2>
      <a:accent1>
        <a:srgbClr val="0095D6"/>
      </a:accent1>
      <a:accent2>
        <a:srgbClr val="002758"/>
      </a:accent2>
      <a:accent3>
        <a:srgbClr val="89BC24"/>
      </a:accent3>
      <a:accent4>
        <a:srgbClr val="458D3A"/>
      </a:accent4>
      <a:accent5>
        <a:srgbClr val="F6D34D"/>
      </a:accent5>
      <a:accent6>
        <a:srgbClr val="E96852"/>
      </a:accent6>
      <a:hlink>
        <a:srgbClr val="002758"/>
      </a:hlink>
      <a:folHlink>
        <a:srgbClr val="B5C3CC"/>
      </a:folHlink>
    </a:clrScheme>
    <a:fontScheme name="Benutzerdefiniert 2">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10322-SUER-PPT-Vorlage" id="{BD7A489C-BFCC-9842-90DB-49B630EB9717}" vid="{FFA870F5-91EE-2C4C-AE49-014795863CC1}"/>
    </a:ext>
  </a:extLst>
</a:theme>
</file>

<file path=ppt/theme/theme4.xml><?xml version="1.0" encoding="utf-8"?>
<a:theme xmlns:a="http://schemas.openxmlformats.org/drawingml/2006/main" name="3_Office">
  <a:themeElements>
    <a:clrScheme name="SUER-bunt">
      <a:dk1>
        <a:srgbClr val="000000"/>
      </a:dk1>
      <a:lt1>
        <a:srgbClr val="FFFFFF"/>
      </a:lt1>
      <a:dk2>
        <a:srgbClr val="0095D6"/>
      </a:dk2>
      <a:lt2>
        <a:srgbClr val="FFFFFF"/>
      </a:lt2>
      <a:accent1>
        <a:srgbClr val="0095D6"/>
      </a:accent1>
      <a:accent2>
        <a:srgbClr val="002758"/>
      </a:accent2>
      <a:accent3>
        <a:srgbClr val="89BC24"/>
      </a:accent3>
      <a:accent4>
        <a:srgbClr val="458D3A"/>
      </a:accent4>
      <a:accent5>
        <a:srgbClr val="F6D34D"/>
      </a:accent5>
      <a:accent6>
        <a:srgbClr val="E96852"/>
      </a:accent6>
      <a:hlink>
        <a:srgbClr val="002758"/>
      </a:hlink>
      <a:folHlink>
        <a:srgbClr val="B5C3CC"/>
      </a:folHlink>
    </a:clrScheme>
    <a:fontScheme name="Benutzerdefiniert 2">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10322-SUER-PPT-Vorlage" id="{BD7A489C-BFCC-9842-90DB-49B630EB9717}" vid="{FFA870F5-91EE-2C4C-AE49-014795863CC1}"/>
    </a:ext>
  </a:extLst>
</a:theme>
</file>

<file path=ppt/theme/theme5.xml><?xml version="1.0" encoding="utf-8"?>
<a:theme xmlns:a="http://schemas.openxmlformats.org/drawingml/2006/main" name="4_Office">
  <a:themeElements>
    <a:clrScheme name="SUER-bunt">
      <a:dk1>
        <a:srgbClr val="000000"/>
      </a:dk1>
      <a:lt1>
        <a:srgbClr val="FFFFFF"/>
      </a:lt1>
      <a:dk2>
        <a:srgbClr val="0095D6"/>
      </a:dk2>
      <a:lt2>
        <a:srgbClr val="FFFFFF"/>
      </a:lt2>
      <a:accent1>
        <a:srgbClr val="0095D6"/>
      </a:accent1>
      <a:accent2>
        <a:srgbClr val="002758"/>
      </a:accent2>
      <a:accent3>
        <a:srgbClr val="89BC24"/>
      </a:accent3>
      <a:accent4>
        <a:srgbClr val="458D3A"/>
      </a:accent4>
      <a:accent5>
        <a:srgbClr val="F6D34D"/>
      </a:accent5>
      <a:accent6>
        <a:srgbClr val="E96852"/>
      </a:accent6>
      <a:hlink>
        <a:srgbClr val="002758"/>
      </a:hlink>
      <a:folHlink>
        <a:srgbClr val="B5C3CC"/>
      </a:folHlink>
    </a:clrScheme>
    <a:fontScheme name="Benutzerdefiniert 2">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10322-SUER-PPT-Vorlage" id="{BD7A489C-BFCC-9842-90DB-49B630EB9717}" vid="{FFA870F5-91EE-2C4C-AE49-014795863CC1}"/>
    </a:ext>
  </a:extLst>
</a:theme>
</file>

<file path=ppt/theme/theme6.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0dbfa20-a7df-43eb-b1d5-fb2fa15e64c4" xsi:nil="true"/>
    <lcf76f155ced4ddcb4097134ff3c332f xmlns="f8908f26-8081-47cb-a0f1-d0d0f9740fb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554A2BEA0DC74199B6D71F6AD1AC76" ma:contentTypeVersion="10" ma:contentTypeDescription="Create a new document." ma:contentTypeScope="" ma:versionID="c87931a1ec3bd5a4fb4785970e2e55fb">
  <xsd:schema xmlns:xsd="http://www.w3.org/2001/XMLSchema" xmlns:xs="http://www.w3.org/2001/XMLSchema" xmlns:p="http://schemas.microsoft.com/office/2006/metadata/properties" xmlns:ns2="f8908f26-8081-47cb-a0f1-d0d0f9740fb4" xmlns:ns3="20dbfa20-a7df-43eb-b1d5-fb2fa15e64c4" targetNamespace="http://schemas.microsoft.com/office/2006/metadata/properties" ma:root="true" ma:fieldsID="921fe4a2a39e0a3bb33965f7544572c0" ns2:_="" ns3:_="">
    <xsd:import namespace="f8908f26-8081-47cb-a0f1-d0d0f9740fb4"/>
    <xsd:import namespace="20dbfa20-a7df-43eb-b1d5-fb2fa15e64c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908f26-8081-47cb-a0f1-d0d0f9740f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ec4f411-5bf0-4173-ac2d-84d14de6f81a"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dbfa20-a7df-43eb-b1d5-fb2fa15e64c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93f11d6-e8d1-4c91-b8be-97e2df7a3d35}" ma:internalName="TaxCatchAll" ma:showField="CatchAllData" ma:web="20dbfa20-a7df-43eb-b1d5-fb2fa15e64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BF92DF6-D3DB-461A-85AD-D3923DE4C025}">
  <ds:schemaRefs>
    <ds:schemaRef ds:uri="http://www.w3.org/XML/1998/namespace"/>
    <ds:schemaRef ds:uri="http://purl.org/dc/terms/"/>
    <ds:schemaRef ds:uri="http://schemas.microsoft.com/office/infopath/2007/PartnerControls"/>
    <ds:schemaRef ds:uri="http://schemas.microsoft.com/office/2006/documentManagement/types"/>
    <ds:schemaRef ds:uri="f8908f26-8081-47cb-a0f1-d0d0f9740fb4"/>
    <ds:schemaRef ds:uri="20dbfa20-a7df-43eb-b1d5-fb2fa15e64c4"/>
    <ds:schemaRef ds:uri="http://schemas.openxmlformats.org/package/2006/metadata/core-properties"/>
    <ds:schemaRef ds:uri="http://schemas.microsoft.com/office/2006/metadata/properties"/>
    <ds:schemaRef ds:uri="http://purl.org/dc/dcmitype/"/>
    <ds:schemaRef ds:uri="http://purl.org/dc/elements/1.1/"/>
  </ds:schemaRefs>
</ds:datastoreItem>
</file>

<file path=customXml/itemProps2.xml><?xml version="1.0" encoding="utf-8"?>
<ds:datastoreItem xmlns:ds="http://schemas.openxmlformats.org/officeDocument/2006/customXml" ds:itemID="{1372E11F-BA85-446C-B857-0D89D70EE367}">
  <ds:schemaRefs>
    <ds:schemaRef ds:uri="20dbfa20-a7df-43eb-b1d5-fb2fa15e64c4"/>
    <ds:schemaRef ds:uri="f8908f26-8081-47cb-a0f1-d0d0f9740fb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FC477A3-77BB-4659-B70A-054881DD6A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210322-SUER-PPT-Vorlage</Template>
  <TotalTime>0</TotalTime>
  <Words>3502</Words>
  <Application>Microsoft Office PowerPoint</Application>
  <PresentationFormat>Breitbild</PresentationFormat>
  <Paragraphs>393</Paragraphs>
  <Slides>46</Slides>
  <Notes>2</Notes>
  <HiddenSlides>0</HiddenSlides>
  <MMClips>0</MMClips>
  <ScaleCrop>false</ScaleCrop>
  <HeadingPairs>
    <vt:vector size="6" baseType="variant">
      <vt:variant>
        <vt:lpstr>Verwendete Schriftarten</vt:lpstr>
      </vt:variant>
      <vt:variant>
        <vt:i4>5</vt:i4>
      </vt:variant>
      <vt:variant>
        <vt:lpstr>Design</vt:lpstr>
      </vt:variant>
      <vt:variant>
        <vt:i4>5</vt:i4>
      </vt:variant>
      <vt:variant>
        <vt:lpstr>Folientitel</vt:lpstr>
      </vt:variant>
      <vt:variant>
        <vt:i4>46</vt:i4>
      </vt:variant>
    </vt:vector>
  </HeadingPairs>
  <TitlesOfParts>
    <vt:vector size="56" baseType="lpstr">
      <vt:lpstr>Montserrat</vt:lpstr>
      <vt:lpstr>Arial</vt:lpstr>
      <vt:lpstr>Systemschrift Normal</vt:lpstr>
      <vt:lpstr>Calibri</vt:lpstr>
      <vt:lpstr>Wingdings</vt:lpstr>
      <vt:lpstr>Office</vt:lpstr>
      <vt:lpstr>1_Office</vt:lpstr>
      <vt:lpstr>2_Office</vt:lpstr>
      <vt:lpstr>3_Office</vt:lpstr>
      <vt:lpstr>4_Office</vt:lpstr>
      <vt:lpstr>EEG 2027 und Netzpaket: Das wöchentliche Reformupdate</vt:lpstr>
      <vt:lpstr>Transparenz, Digitalisierung und Co.</vt:lpstr>
      <vt:lpstr>Agenda</vt:lpstr>
      <vt:lpstr>Überblick zum Stand der Gesetzgebungsverfahren</vt:lpstr>
      <vt:lpstr>Stand der Gesetzgebungsverfahren EEG 2027 und Netzpaket</vt:lpstr>
      <vt:lpstr>Einordnung in den Gesamtzusammenhang des Netzpakets</vt:lpstr>
      <vt:lpstr>Wie fügen sich die Regeln in den Gesamtzusammenhang?</vt:lpstr>
      <vt:lpstr>Transparenz über verfügbare Netzanschlusskapazitäten</vt:lpstr>
      <vt:lpstr>Überblick zu § 17c EnWG-E</vt:lpstr>
      <vt:lpstr>Visualisierung der verfügbaren Netzanschlusskapazitäten nach § 17c Abs. 1 EnWG-E</vt:lpstr>
      <vt:lpstr>Visualisierung – im Detail I</vt:lpstr>
      <vt:lpstr>Visualisierung – im Detail II</vt:lpstr>
      <vt:lpstr>Hintergrund der Visualisierungs-Regelung</vt:lpstr>
      <vt:lpstr>Ausreichende Umsetzung von EU-Recht?</vt:lpstr>
      <vt:lpstr>Einführung einer unverbindlichen Netzanschlussauskunft nach § 17c Abs. 2 EnWG-E</vt:lpstr>
      <vt:lpstr>Netzanschlussauskunft im Detail I</vt:lpstr>
      <vt:lpstr>Netzanschlussauskunft im Detail II</vt:lpstr>
      <vt:lpstr>Netzanschlussauskunft im Detail III</vt:lpstr>
      <vt:lpstr>Hintergrund der Regelung zur Netzanschlussauskunft</vt:lpstr>
      <vt:lpstr>Kurz-Bewertung der neuen Transparenz-Regeln</vt:lpstr>
      <vt:lpstr>Informationspflichten bei Netzanschlussbegehren</vt:lpstr>
      <vt:lpstr>Informationspflichten des Netzbetreibers nach § 17d EnWG-E</vt:lpstr>
      <vt:lpstr>Europarechtliche Grundlage</vt:lpstr>
      <vt:lpstr>Inhalte und Struktur § 17d EnWG-E</vt:lpstr>
      <vt:lpstr>§ 17d EnWG-E: Anwendungsbereich</vt:lpstr>
      <vt:lpstr>Verhältnis zu anderen Pflichten: KraftNAV </vt:lpstr>
      <vt:lpstr>Informationspflichten nach KraftNAV und EnWG-E</vt:lpstr>
      <vt:lpstr>Verhältnis zu anderen Pflichten: EEG </vt:lpstr>
      <vt:lpstr>Informationspflichten nach EEG und EnWG-E</vt:lpstr>
      <vt:lpstr>Kurz-Bewertung der neuen Informationsverschaffungs-Regeln</vt:lpstr>
      <vt:lpstr>Elektronische Datenübermittlung und Netzanschlussportal</vt:lpstr>
      <vt:lpstr>Digitalisierung der Netzanschlussbegehren nach § 17e EnWG-E</vt:lpstr>
      <vt:lpstr>Status quo: EnWG und NAV</vt:lpstr>
      <vt:lpstr>Status quo: § 8 Abs. 7 EEG 2023</vt:lpstr>
      <vt:lpstr>§ 17e Abs. 1 EnWG-E: Übermittlung Netzanschlussbegehren</vt:lpstr>
      <vt:lpstr>§ 17e Abs. 2 EnWG-E: Digitales Netzanschlussportal</vt:lpstr>
      <vt:lpstr>§ 17e Abs. 2 EnWG-E: Anwendungsbereich </vt:lpstr>
      <vt:lpstr>Umsetzung digitales Netzanschlussportal</vt:lpstr>
      <vt:lpstr>Kurz-Bewertung der neuen Vorgaben zur Digitalisierung von Netzanschlussbegehren</vt:lpstr>
      <vt:lpstr>Gesamtfazit</vt:lpstr>
      <vt:lpstr>Was lässt sich insgesamt feststellen?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Stiftung Umweltenergierecht</dc:title>
  <dc:creator>Elisabeth Kranz</dc:creator>
  <cp:lastModifiedBy>Johannes Hilpert</cp:lastModifiedBy>
  <cp:revision>2</cp:revision>
  <cp:lastPrinted>2026-04-22T20:00:08Z</cp:lastPrinted>
  <dcterms:created xsi:type="dcterms:W3CDTF">2021-03-22T16:10:43Z</dcterms:created>
  <dcterms:modified xsi:type="dcterms:W3CDTF">2026-06-17T09:10:55Z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0x010100B5554A2BEA0DC74199B6D71F6AD1AC76</vt:lpwstr>
  </property>
  <property fmtid="{D5CDD505-2E9C-101B-9397-08002B2CF9AE}" pid="3" name="MediaServiceImageTags">
    <vt:lpwstr/>
  </property>
</Properties>
</file>