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handoutMasterIdLst>
    <p:handoutMasterId r:id="rId14"/>
  </p:handoutMasterIdLst>
  <p:sldIdLst>
    <p:sldId id="290" r:id="rId2"/>
    <p:sldId id="489" r:id="rId3"/>
    <p:sldId id="490" r:id="rId4"/>
    <p:sldId id="491" r:id="rId5"/>
    <p:sldId id="493" r:id="rId6"/>
    <p:sldId id="492" r:id="rId7"/>
    <p:sldId id="301" r:id="rId8"/>
    <p:sldId id="488" r:id="rId9"/>
    <p:sldId id="287" r:id="rId10"/>
    <p:sldId id="289" r:id="rId11"/>
    <p:sldId id="292" r:id="rId12"/>
  </p:sldIdLst>
  <p:sldSz cx="12192000" cy="6858000"/>
  <p:notesSz cx="6797675" cy="9926638"/>
  <p:embeddedFontLst>
    <p:embeddedFont>
      <p:font typeface="Montserrat" panose="00000500000000000000" pitchFamily="2" charset="0"/>
      <p:regular r:id="rId15"/>
      <p:bold r:id="rId16"/>
      <p:italic r:id="rId17"/>
      <p:boldItalic r:id="rId18"/>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E2"/>
    <a:srgbClr val="8ABD24"/>
    <a:srgbClr val="A7CE5B"/>
    <a:srgbClr val="002758"/>
    <a:srgbClr val="B6C4CD"/>
    <a:srgbClr val="C5DF92"/>
    <a:srgbClr val="DCEBBD"/>
    <a:srgbClr val="EA6852"/>
    <a:srgbClr val="99D5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37"/>
    <p:restoredTop sz="96327"/>
  </p:normalViewPr>
  <p:slideViewPr>
    <p:cSldViewPr snapToGrid="0" snapToObjects="1">
      <p:cViewPr varScale="1">
        <p:scale>
          <a:sx n="88" d="100"/>
          <a:sy n="88" d="100"/>
        </p:scale>
        <p:origin x="192" y="56"/>
      </p:cViewPr>
      <p:guideLst/>
    </p:cSldViewPr>
  </p:slideViewPr>
  <p:notesTextViewPr>
    <p:cViewPr>
      <p:scale>
        <a:sx n="1" d="1"/>
        <a:sy n="1" d="1"/>
      </p:scale>
      <p:origin x="0" y="0"/>
    </p:cViewPr>
  </p:notesTextViewPr>
  <p:notesViewPr>
    <p:cSldViewPr snapToGrid="0" snapToObjects="1">
      <p:cViewPr varScale="1">
        <p:scale>
          <a:sx n="53" d="100"/>
          <a:sy n="53"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774A1E-44AB-490F-B28C-83FF0B9479A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13D56B6-27F8-449F-83E0-D2481FC65228}"/>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52DFBB9-9EA2-4A3F-A559-F77BDF75C0A6}" type="datetimeFigureOut">
              <a:rPr lang="de-DE" smtClean="0"/>
              <a:t>13.04.2026</a:t>
            </a:fld>
            <a:endParaRPr lang="de-DE"/>
          </a:p>
        </p:txBody>
      </p:sp>
      <p:sp>
        <p:nvSpPr>
          <p:cNvPr id="4" name="Fußzeilenplatzhalter 3">
            <a:extLst>
              <a:ext uri="{FF2B5EF4-FFF2-40B4-BE49-F238E27FC236}">
                <a16:creationId xmlns:a16="http://schemas.microsoft.com/office/drawing/2014/main" id="{0E67DAAA-EDB7-4C77-A4B0-9AA515B7396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FF3D816-947A-4235-981A-B1CBBA62CD31}"/>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C6DD096-3758-45BC-8A22-4A6FF06B7973}" type="slidenum">
              <a:rPr lang="de-DE" smtClean="0"/>
              <a:t>‹Nr.›</a:t>
            </a:fld>
            <a:endParaRPr lang="de-DE"/>
          </a:p>
        </p:txBody>
      </p:sp>
    </p:spTree>
    <p:extLst>
      <p:ext uri="{BB962C8B-B14F-4D97-AF65-F5344CB8AC3E}">
        <p14:creationId xmlns:p14="http://schemas.microsoft.com/office/powerpoint/2010/main" val="291966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0C22C1F-33C5-984D-9DFA-705403147C7F}" type="datetimeFigureOut">
              <a:rPr lang="de-DE" smtClean="0"/>
              <a:t>13.04.2026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586C80-75C5-DA4B-B5E5-97C12F271428}" type="slidenum">
              <a:rPr lang="de-DE" smtClean="0"/>
              <a:t>‹Nr.›</a:t>
            </a:fld>
            <a:endParaRPr lang="de-DE"/>
          </a:p>
        </p:txBody>
      </p:sp>
    </p:spTree>
    <p:extLst>
      <p:ext uri="{BB962C8B-B14F-4D97-AF65-F5344CB8AC3E}">
        <p14:creationId xmlns:p14="http://schemas.microsoft.com/office/powerpoint/2010/main" val="271057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umweltenergierecht.de/" TargetMode="External"/><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E91B611-1CE1-144A-AC65-C4DB6DF9A14A}"/>
              </a:ext>
            </a:extLst>
          </p:cNvPr>
          <p:cNvSpPr/>
          <p:nvPr userDrawn="1"/>
        </p:nvSpPr>
        <p:spPr>
          <a:xfrm>
            <a:off x="0" y="-3079"/>
            <a:ext cx="12192000" cy="5187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p:nvPr>
        </p:nvSpPr>
        <p:spPr>
          <a:xfrm>
            <a:off x="1004047" y="1855000"/>
            <a:ext cx="8976436" cy="2387600"/>
          </a:xfrm>
        </p:spPr>
        <p:txBody>
          <a:bodyPr anchor="b">
            <a:noAutofit/>
          </a:bodyPr>
          <a:lstStyle>
            <a:lvl1pPr algn="l">
              <a:defRPr sz="4800">
                <a:solidFill>
                  <a:schemeClr val="accent2"/>
                </a:solidFill>
              </a:defRPr>
            </a:lvl1pPr>
          </a:lstStyle>
          <a:p>
            <a:r>
              <a:rPr lang="de-DE" dirty="0"/>
              <a:t>Mastertitelformat bearbeiten</a:t>
            </a:r>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1004047" y="4257299"/>
            <a:ext cx="8976436" cy="64296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7" name="Grafik 6">
            <a:extLst>
              <a:ext uri="{FF2B5EF4-FFF2-40B4-BE49-F238E27FC236}">
                <a16:creationId xmlns:a16="http://schemas.microsoft.com/office/drawing/2014/main" id="{331125A1-B486-0148-A8BC-C64D08CE42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83600" y="0"/>
            <a:ext cx="3708400" cy="1795024"/>
          </a:xfrm>
          <a:prstGeom prst="rect">
            <a:avLst/>
          </a:prstGeom>
        </p:spPr>
      </p:pic>
      <p:sp>
        <p:nvSpPr>
          <p:cNvPr id="16" name="Freihandform 15">
            <a:extLst>
              <a:ext uri="{FF2B5EF4-FFF2-40B4-BE49-F238E27FC236}">
                <a16:creationId xmlns:a16="http://schemas.microsoft.com/office/drawing/2014/main" id="{B371B618-77DD-244E-A471-ED42881DE467}"/>
              </a:ext>
            </a:extLst>
          </p:cNvPr>
          <p:cNvSpPr/>
          <p:nvPr userDrawn="1"/>
        </p:nvSpPr>
        <p:spPr>
          <a:xfrm>
            <a:off x="609599" y="1178011"/>
            <a:ext cx="10972802" cy="532935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a:extLst>
              <a:ext uri="{FF2B5EF4-FFF2-40B4-BE49-F238E27FC236}">
                <a16:creationId xmlns:a16="http://schemas.microsoft.com/office/drawing/2014/main" id="{E5AA6A26-EFE4-0E48-B275-B7F8DCD14F02}"/>
              </a:ext>
            </a:extLst>
          </p:cNvPr>
          <p:cNvSpPr/>
          <p:nvPr userDrawn="1"/>
        </p:nvSpPr>
        <p:spPr>
          <a:xfrm>
            <a:off x="609599" y="5182916"/>
            <a:ext cx="11691328" cy="107444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Datumsplatzhalter 3">
            <a:extLst>
              <a:ext uri="{FF2B5EF4-FFF2-40B4-BE49-F238E27FC236}">
                <a16:creationId xmlns:a16="http://schemas.microsoft.com/office/drawing/2014/main" id="{9F7FBF76-A59E-6148-8CA5-710D0F37EC6B}"/>
              </a:ext>
            </a:extLst>
          </p:cNvPr>
          <p:cNvSpPr>
            <a:spLocks noGrp="1"/>
          </p:cNvSpPr>
          <p:nvPr>
            <p:ph type="dt" sz="half" idx="2"/>
          </p:nvPr>
        </p:nvSpPr>
        <p:spPr>
          <a:xfrm>
            <a:off x="1019980" y="5789507"/>
            <a:ext cx="3181640" cy="288763"/>
          </a:xfrm>
          <a:prstGeom prst="rect">
            <a:avLst/>
          </a:prstGeom>
        </p:spPr>
        <p:txBody>
          <a:bodyPr vert="horz" lIns="91440" tIns="45720" rIns="91440" bIns="45720" rtlCol="0" anchor="b"/>
          <a:lstStyle>
            <a:lvl1pPr algn="l">
              <a:defRPr sz="1200">
                <a:solidFill>
                  <a:srgbClr val="002758"/>
                </a:solidFill>
                <a:latin typeface="Montserrat" pitchFamily="2" charset="77"/>
              </a:defRPr>
            </a:lvl1pPr>
          </a:lstStyle>
          <a:p>
            <a:r>
              <a:rPr lang="de-DE"/>
              <a:t>22.01.2026</a:t>
            </a:r>
            <a:endParaRPr lang="de-DE" dirty="0"/>
          </a:p>
        </p:txBody>
      </p:sp>
      <p:sp>
        <p:nvSpPr>
          <p:cNvPr id="12" name="Textplatzhalter 12">
            <a:extLst>
              <a:ext uri="{FF2B5EF4-FFF2-40B4-BE49-F238E27FC236}">
                <a16:creationId xmlns:a16="http://schemas.microsoft.com/office/drawing/2014/main" id="{D73726C8-B953-3A43-B08A-19496309C0B4}"/>
              </a:ext>
            </a:extLst>
          </p:cNvPr>
          <p:cNvSpPr>
            <a:spLocks noGrp="1"/>
          </p:cNvSpPr>
          <p:nvPr>
            <p:ph type="body" sz="quarter" idx="10" hasCustomPrompt="1"/>
          </p:nvPr>
        </p:nvSpPr>
        <p:spPr>
          <a:xfrm>
            <a:off x="1019980" y="5580577"/>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a:t>#Vorname, #Nachname</a:t>
            </a:r>
          </a:p>
        </p:txBody>
      </p:sp>
      <p:sp>
        <p:nvSpPr>
          <p:cNvPr id="10" name="Textplatzhalter 12">
            <a:extLst>
              <a:ext uri="{FF2B5EF4-FFF2-40B4-BE49-F238E27FC236}">
                <a16:creationId xmlns:a16="http://schemas.microsoft.com/office/drawing/2014/main" id="{22F8206E-0AF4-FD49-978C-6F620EFFF0DD}"/>
              </a:ext>
            </a:extLst>
          </p:cNvPr>
          <p:cNvSpPr>
            <a:spLocks noGrp="1"/>
          </p:cNvSpPr>
          <p:nvPr>
            <p:ph type="body" sz="quarter" idx="11" hasCustomPrompt="1"/>
          </p:nvPr>
        </p:nvSpPr>
        <p:spPr>
          <a:xfrm>
            <a:off x="1019980" y="5353806"/>
            <a:ext cx="4986671" cy="288763"/>
          </a:xfrm>
        </p:spPr>
        <p:txBody>
          <a:bodyPr anchor="ctr">
            <a:noAutofit/>
          </a:bodyPr>
          <a:lstStyle>
            <a:lvl1pPr marL="0" indent="0">
              <a:buFontTx/>
              <a:buNone/>
              <a:defRPr sz="1200">
                <a:solidFill>
                  <a:schemeClr val="accent2"/>
                </a:solidFill>
              </a:defRPr>
            </a:lvl1pPr>
            <a:lvl2pPr marL="457200" indent="0">
              <a:buFontTx/>
              <a:buNone/>
              <a:defRPr sz="1000">
                <a:solidFill>
                  <a:schemeClr val="accent2"/>
                </a:solidFill>
              </a:defRPr>
            </a:lvl2pPr>
            <a:lvl3pPr marL="914400" indent="0">
              <a:buFontTx/>
              <a:buNone/>
              <a:defRPr sz="1000">
                <a:solidFill>
                  <a:schemeClr val="accent2"/>
                </a:solidFill>
              </a:defRPr>
            </a:lvl3pPr>
            <a:lvl4pPr marL="1371600" indent="0">
              <a:buFontTx/>
              <a:buNone/>
              <a:defRPr sz="1000">
                <a:solidFill>
                  <a:schemeClr val="accent2"/>
                </a:solidFill>
              </a:defRPr>
            </a:lvl4pPr>
          </a:lstStyle>
          <a:p>
            <a:pPr lvl="0"/>
            <a:r>
              <a:rPr lang="de-DE" dirty="0" err="1"/>
              <a:t>Veranstaltangsformat</a:t>
            </a:r>
            <a:endParaRPr lang="de-DE" dirty="0"/>
          </a:p>
        </p:txBody>
      </p:sp>
    </p:spTree>
    <p:extLst>
      <p:ext uri="{BB962C8B-B14F-4D97-AF65-F5344CB8AC3E}">
        <p14:creationId xmlns:p14="http://schemas.microsoft.com/office/powerpoint/2010/main" val="374692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22.01.2026</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Die Beteiligungsgesetze der Länder</a:t>
            </a:r>
          </a:p>
        </p:txBody>
      </p:sp>
      <p:sp>
        <p:nvSpPr>
          <p:cNvPr id="9" name="Freihandform 8">
            <a:extLst>
              <a:ext uri="{FF2B5EF4-FFF2-40B4-BE49-F238E27FC236}">
                <a16:creationId xmlns:a16="http://schemas.microsoft.com/office/drawing/2014/main" id="{95303564-E09A-0F4E-9A71-2457A6BE02C9}"/>
              </a:ext>
            </a:extLst>
          </p:cNvPr>
          <p:cNvSpPr/>
          <p:nvPr userDrawn="1"/>
        </p:nvSpPr>
        <p:spPr>
          <a:xfrm>
            <a:off x="406910" y="572400"/>
            <a:ext cx="11981939" cy="5939041"/>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10438171 w 10938425"/>
              <a:gd name="connsiteY0" fmla="*/ 0 h 4977636"/>
              <a:gd name="connsiteX1" fmla="*/ 0 w 10938425"/>
              <a:gd name="connsiteY1" fmla="*/ 0 h 4977636"/>
              <a:gd name="connsiteX2" fmla="*/ 0 w 10938425"/>
              <a:gd name="connsiteY2" fmla="*/ 4977636 h 4977636"/>
              <a:gd name="connsiteX3" fmla="*/ 10938425 w 10938425"/>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38425" h="4977636">
                <a:moveTo>
                  <a:pt x="10438171"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50CBBA61-E7AA-614F-81AE-B549F41504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55526" y="-107094"/>
            <a:ext cx="2136473" cy="1034144"/>
          </a:xfrm>
          <a:prstGeom prst="rect">
            <a:avLst/>
          </a:prstGeom>
        </p:spPr>
      </p:pic>
      <p:sp>
        <p:nvSpPr>
          <p:cNvPr id="11" name="Titel 1">
            <a:extLst>
              <a:ext uri="{FF2B5EF4-FFF2-40B4-BE49-F238E27FC236}">
                <a16:creationId xmlns:a16="http://schemas.microsoft.com/office/drawing/2014/main" id="{8EF84613-8C5C-4436-9B10-6105E240BA11}"/>
              </a:ext>
            </a:extLst>
          </p:cNvPr>
          <p:cNvSpPr>
            <a:spLocks noGrp="1"/>
          </p:cNvSpPr>
          <p:nvPr>
            <p:ph type="title" hasCustomPrompt="1"/>
          </p:nvPr>
        </p:nvSpPr>
        <p:spPr>
          <a:xfrm>
            <a:off x="838200" y="1160462"/>
            <a:ext cx="10515600" cy="776756"/>
          </a:xfrm>
        </p:spPr>
        <p:txBody>
          <a:bodyPr anchor="t">
            <a:noAutofit/>
          </a:bodyPr>
          <a:lstStyle>
            <a:lvl1pPr>
              <a:defRPr sz="4400" b="1">
                <a:solidFill>
                  <a:schemeClr val="accent1"/>
                </a:solidFill>
              </a:defRPr>
            </a:lvl1pPr>
          </a:lstStyle>
          <a:p>
            <a:r>
              <a:rPr lang="de-DE" dirty="0"/>
              <a:t>Agenda</a:t>
            </a:r>
          </a:p>
        </p:txBody>
      </p:sp>
      <p:sp>
        <p:nvSpPr>
          <p:cNvPr id="12" name="Inhaltsplatzhalter 2">
            <a:extLst>
              <a:ext uri="{FF2B5EF4-FFF2-40B4-BE49-F238E27FC236}">
                <a16:creationId xmlns:a16="http://schemas.microsoft.com/office/drawing/2014/main" id="{A9A6B82C-B641-4D61-84B0-D3A21B670189}"/>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p:txBody>
      </p:sp>
    </p:spTree>
    <p:extLst>
      <p:ext uri="{BB962C8B-B14F-4D97-AF65-F5344CB8AC3E}">
        <p14:creationId xmlns:p14="http://schemas.microsoft.com/office/powerpoint/2010/main" val="8854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7EF2FC7-D5E7-164F-B1B7-5CFD5DEE16D4}"/>
              </a:ext>
            </a:extLst>
          </p:cNvPr>
          <p:cNvSpPr/>
          <p:nvPr userDrawn="1"/>
        </p:nvSpPr>
        <p:spPr>
          <a:xfrm>
            <a:off x="-65741" y="3429000"/>
            <a:ext cx="12257741" cy="3485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2D5E41-8390-5845-91E5-1A48F528C44C}"/>
              </a:ext>
            </a:extLst>
          </p:cNvPr>
          <p:cNvSpPr>
            <a:spLocks noGrp="1"/>
          </p:cNvSpPr>
          <p:nvPr>
            <p:ph type="ctrTitle" hasCustomPrompt="1"/>
          </p:nvPr>
        </p:nvSpPr>
        <p:spPr>
          <a:xfrm>
            <a:off x="836483" y="3674803"/>
            <a:ext cx="9144000" cy="2015941"/>
          </a:xfrm>
        </p:spPr>
        <p:txBody>
          <a:bodyPr anchor="b">
            <a:noAutofit/>
          </a:bodyPr>
          <a:lstStyle>
            <a:lvl1pPr algn="l">
              <a:defRPr sz="4800">
                <a:solidFill>
                  <a:schemeClr val="bg1"/>
                </a:solidFill>
              </a:defRPr>
            </a:lvl1pPr>
          </a:lstStyle>
          <a:p>
            <a:r>
              <a:rPr lang="de-DE" dirty="0" err="1"/>
              <a:t>Kapiteltrenner</a:t>
            </a:r>
            <a:endParaRPr lang="de-DE" dirty="0"/>
          </a:p>
        </p:txBody>
      </p:sp>
      <p:sp>
        <p:nvSpPr>
          <p:cNvPr id="3" name="Untertitel 2">
            <a:extLst>
              <a:ext uri="{FF2B5EF4-FFF2-40B4-BE49-F238E27FC236}">
                <a16:creationId xmlns:a16="http://schemas.microsoft.com/office/drawing/2014/main" id="{3405D381-F7BE-CA4A-BF4A-EFA4ACC6E752}"/>
              </a:ext>
            </a:extLst>
          </p:cNvPr>
          <p:cNvSpPr>
            <a:spLocks noGrp="1"/>
          </p:cNvSpPr>
          <p:nvPr>
            <p:ph type="subTitle" idx="1"/>
          </p:nvPr>
        </p:nvSpPr>
        <p:spPr>
          <a:xfrm>
            <a:off x="836482" y="5782821"/>
            <a:ext cx="9144001" cy="583342"/>
          </a:xfrm>
        </p:spPr>
        <p:txBody>
          <a:bodyPr>
            <a:no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6" name="Foliennummernplatzhalter 5">
            <a:extLst>
              <a:ext uri="{FF2B5EF4-FFF2-40B4-BE49-F238E27FC236}">
                <a16:creationId xmlns:a16="http://schemas.microsoft.com/office/drawing/2014/main" id="{396470F0-EAC2-6646-9887-38C4B61F2D01}"/>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7" name="Datumsplatzhalter 4">
            <a:extLst>
              <a:ext uri="{FF2B5EF4-FFF2-40B4-BE49-F238E27FC236}">
                <a16:creationId xmlns:a16="http://schemas.microsoft.com/office/drawing/2014/main" id="{59CEB14F-7896-1B42-BB5D-F90457FF321D}"/>
              </a:ext>
            </a:extLst>
          </p:cNvPr>
          <p:cNvSpPr>
            <a:spLocks noGrp="1"/>
          </p:cNvSpPr>
          <p:nvPr>
            <p:ph type="dt" sz="half" idx="10"/>
          </p:nvPr>
        </p:nvSpPr>
        <p:spPr>
          <a:xfrm>
            <a:off x="1460474" y="226629"/>
            <a:ext cx="769471" cy="272549"/>
          </a:xfrm>
        </p:spPr>
        <p:txBody>
          <a:bodyPr/>
          <a:lstStyle/>
          <a:p>
            <a:r>
              <a:rPr lang="de-DE"/>
              <a:t>22.01.2026</a:t>
            </a:r>
          </a:p>
        </p:txBody>
      </p:sp>
      <p:sp>
        <p:nvSpPr>
          <p:cNvPr id="8" name="Fußzeilenplatzhalter 5">
            <a:extLst>
              <a:ext uri="{FF2B5EF4-FFF2-40B4-BE49-F238E27FC236}">
                <a16:creationId xmlns:a16="http://schemas.microsoft.com/office/drawing/2014/main" id="{A52095C8-C823-904B-9DF7-96893F756219}"/>
              </a:ext>
            </a:extLst>
          </p:cNvPr>
          <p:cNvSpPr>
            <a:spLocks noGrp="1"/>
          </p:cNvSpPr>
          <p:nvPr>
            <p:ph type="ftr" sz="quarter" idx="11"/>
          </p:nvPr>
        </p:nvSpPr>
        <p:spPr>
          <a:xfrm>
            <a:off x="2413898" y="226629"/>
            <a:ext cx="5359333" cy="272549"/>
          </a:xfrm>
        </p:spPr>
        <p:txBody>
          <a:bodyPr/>
          <a:lstStyle/>
          <a:p>
            <a:r>
              <a:rPr lang="de-DE"/>
              <a:t>Die Beteiligungsgesetze der Länder</a:t>
            </a:r>
            <a:endParaRPr lang="de-DE" dirty="0"/>
          </a:p>
        </p:txBody>
      </p:sp>
      <p:pic>
        <p:nvPicPr>
          <p:cNvPr id="9" name="Grafik 8">
            <a:extLst>
              <a:ext uri="{FF2B5EF4-FFF2-40B4-BE49-F238E27FC236}">
                <a16:creationId xmlns:a16="http://schemas.microsoft.com/office/drawing/2014/main" id="{A3266346-EE4F-3047-AAC4-85A9754220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55526" y="-107094"/>
            <a:ext cx="2136473" cy="1034144"/>
          </a:xfrm>
          <a:prstGeom prst="rect">
            <a:avLst/>
          </a:prstGeom>
        </p:spPr>
      </p:pic>
      <p:sp>
        <p:nvSpPr>
          <p:cNvPr id="11" name="Freihandform 10">
            <a:extLst>
              <a:ext uri="{FF2B5EF4-FFF2-40B4-BE49-F238E27FC236}">
                <a16:creationId xmlns:a16="http://schemas.microsoft.com/office/drawing/2014/main" id="{60E1401D-699C-BB43-9681-F3B55BA184C8}"/>
              </a:ext>
            </a:extLst>
          </p:cNvPr>
          <p:cNvSpPr/>
          <p:nvPr userDrawn="1"/>
        </p:nvSpPr>
        <p:spPr>
          <a:xfrm>
            <a:off x="406399" y="571500"/>
            <a:ext cx="11430001" cy="5935866"/>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a:extLst>
              <a:ext uri="{FF2B5EF4-FFF2-40B4-BE49-F238E27FC236}">
                <a16:creationId xmlns:a16="http://schemas.microsoft.com/office/drawing/2014/main" id="{A73FFD23-550F-D34B-A8EE-101F01EA6698}"/>
              </a:ext>
            </a:extLst>
          </p:cNvPr>
          <p:cNvSpPr/>
          <p:nvPr userDrawn="1"/>
        </p:nvSpPr>
        <p:spPr>
          <a:xfrm>
            <a:off x="406399" y="3429001"/>
            <a:ext cx="11894594" cy="3078365"/>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9">
            <a:extLst>
              <a:ext uri="{FF2B5EF4-FFF2-40B4-BE49-F238E27FC236}">
                <a16:creationId xmlns:a16="http://schemas.microsoft.com/office/drawing/2014/main" id="{E40514AB-EC2B-6240-B151-70A5FAA23412}"/>
              </a:ext>
            </a:extLst>
          </p:cNvPr>
          <p:cNvSpPr>
            <a:spLocks noGrp="1"/>
          </p:cNvSpPr>
          <p:nvPr>
            <p:ph type="pic" sz="quarter" idx="13" hasCustomPrompt="1"/>
          </p:nvPr>
        </p:nvSpPr>
        <p:spPr>
          <a:xfrm>
            <a:off x="6154929" y="744980"/>
            <a:ext cx="5200588" cy="3256434"/>
          </a:xfrm>
        </p:spPr>
        <p:txBody>
          <a:bodyPr/>
          <a:lstStyle>
            <a:lvl1pPr marL="0" indent="0">
              <a:buNone/>
              <a:defRPr/>
            </a:lvl1pPr>
          </a:lstStyle>
          <a:p>
            <a:r>
              <a:rPr lang="de-DE" dirty="0"/>
              <a:t>Isometrische Grafik durch Klicken auf Symbol hinzufügen</a:t>
            </a:r>
          </a:p>
        </p:txBody>
      </p:sp>
    </p:spTree>
    <p:extLst>
      <p:ext uri="{BB962C8B-B14F-4D97-AF65-F5344CB8AC3E}">
        <p14:creationId xmlns:p14="http://schemas.microsoft.com/office/powerpoint/2010/main" val="157995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4ADE5-C1E0-6441-9B9B-147550F200FC}"/>
              </a:ext>
            </a:extLst>
          </p:cNvPr>
          <p:cNvSpPr>
            <a:spLocks noGrp="1"/>
          </p:cNvSpPr>
          <p:nvPr>
            <p:ph type="title"/>
          </p:nvPr>
        </p:nvSpPr>
        <p:spPr>
          <a:xfrm>
            <a:off x="838200" y="1160462"/>
            <a:ext cx="10515600" cy="776756"/>
          </a:xfrm>
        </p:spPr>
        <p:txBody>
          <a:bodyPr anchor="t">
            <a:noAutofit/>
          </a:bodyPr>
          <a:lstStyle>
            <a:lvl1pPr>
              <a:defRPr sz="2400" b="1">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8BCD7C9C-742B-CC4A-9381-EA9D5579B5F6}"/>
              </a:ext>
            </a:extLst>
          </p:cNvPr>
          <p:cNvSpPr>
            <a:spLocks noGrp="1"/>
          </p:cNvSpPr>
          <p:nvPr>
            <p:ph idx="1"/>
          </p:nvPr>
        </p:nvSpPr>
        <p:spPr>
          <a:xfrm>
            <a:off x="838200" y="1937218"/>
            <a:ext cx="10515600" cy="4552482"/>
          </a:xfrm>
        </p:spPr>
        <p:txBody>
          <a:bodyPr>
            <a:noAutofit/>
          </a:bodyPr>
          <a:lstStyle>
            <a:lvl1pPr marL="355600" indent="-355600">
              <a:tabLs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2058F60-A21D-BD45-A67A-F1F69C3A6141}"/>
              </a:ext>
            </a:extLst>
          </p:cNvPr>
          <p:cNvSpPr>
            <a:spLocks noGrp="1"/>
          </p:cNvSpPr>
          <p:nvPr>
            <p:ph type="dt" sz="half" idx="10"/>
          </p:nvPr>
        </p:nvSpPr>
        <p:spPr/>
        <p:txBody>
          <a:bodyPr/>
          <a:lstStyle/>
          <a:p>
            <a:r>
              <a:rPr lang="de-DE"/>
              <a:t>22.01.2026</a:t>
            </a:r>
          </a:p>
        </p:txBody>
      </p:sp>
      <p:sp>
        <p:nvSpPr>
          <p:cNvPr id="5" name="Fußzeilenplatzhalter 4">
            <a:extLst>
              <a:ext uri="{FF2B5EF4-FFF2-40B4-BE49-F238E27FC236}">
                <a16:creationId xmlns:a16="http://schemas.microsoft.com/office/drawing/2014/main" id="{D7D720CC-42F3-FC46-B2D9-6DB8717BF5B5}"/>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3C0E15E2-0944-1146-9EFD-6F57E38BB39E}"/>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10" name="Textplatzhalter 9">
            <a:extLst>
              <a:ext uri="{FF2B5EF4-FFF2-40B4-BE49-F238E27FC236}">
                <a16:creationId xmlns:a16="http://schemas.microsoft.com/office/drawing/2014/main" id="{8DCCD738-6790-204A-AD7D-952754BB1E50}"/>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7779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it Zita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p:nvPr>
        </p:nvSpPr>
        <p:spPr>
          <a:xfrm>
            <a:off x="838200" y="1147603"/>
            <a:ext cx="5181600" cy="5484973"/>
          </a:xfrm>
        </p:spPr>
        <p:txBody>
          <a:bodyPr>
            <a:noAutofit/>
          </a:bodyPr>
          <a:lstStyle>
            <a:lvl1pPr marL="312738" indent="-312738">
              <a:tabLst/>
              <a:defRPr/>
            </a:lvl1pPr>
            <a:lvl2pPr marL="711200" indent="-254000">
              <a:tabLst/>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hasCustomPrompt="1"/>
          </p:nvPr>
        </p:nvSpPr>
        <p:spPr>
          <a:xfrm>
            <a:off x="7043530" y="1147603"/>
            <a:ext cx="4310270" cy="5483767"/>
          </a:xfrm>
          <a:solidFill>
            <a:schemeClr val="bg2"/>
          </a:solidFill>
          <a:effectLst>
            <a:outerShdw dist="165100" dir="11220000" sx="101000" sy="101000" algn="br" rotWithShape="0">
              <a:schemeClr val="accent3"/>
            </a:outerShdw>
          </a:effectLst>
        </p:spPr>
        <p:txBody>
          <a:bodyPr lIns="360000" tIns="360000" rIns="360000" bIns="360000" anchor="ctr" anchorCtr="0">
            <a:noAutofit/>
          </a:bodyPr>
          <a:lstStyle>
            <a:lvl1pPr marL="177800" indent="-177800">
              <a:buClr>
                <a:schemeClr val="bg1"/>
              </a:buClr>
              <a:buNone/>
              <a:tabLst/>
              <a:defRPr b="1">
                <a:solidFill>
                  <a:schemeClr val="accent3"/>
                </a:solidFill>
              </a:defRPr>
            </a:lvl1pPr>
            <a:lvl2pPr marL="457200" indent="0">
              <a:buClr>
                <a:schemeClr val="bg1"/>
              </a:buClr>
              <a:buNone/>
              <a:defRPr>
                <a:solidFill>
                  <a:schemeClr val="bg1"/>
                </a:solidFill>
              </a:defRPr>
            </a:lvl2pPr>
            <a:lvl3pPr marL="91440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de-DE" dirty="0"/>
              <a:t>„Hier an dieser Stelle ist ein Zitat möglich.“</a:t>
            </a:r>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22.01.2026</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Die Beteiligungsgesetze der Länder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236638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F727E-DF87-3646-8FC9-FE129DD49A8F}"/>
              </a:ext>
            </a:extLst>
          </p:cNvPr>
          <p:cNvSpPr>
            <a:spLocks noGrp="1"/>
          </p:cNvSpPr>
          <p:nvPr>
            <p:ph sz="half" idx="1" hasCustomPrompt="1"/>
          </p:nvPr>
        </p:nvSpPr>
        <p:spPr>
          <a:xfrm>
            <a:off x="838200" y="1160463"/>
            <a:ext cx="5181600" cy="5329238"/>
          </a:xfrm>
        </p:spPr>
        <p:txBody>
          <a:bodyPr>
            <a:noAutofit/>
          </a:bodyPr>
          <a:lstStyle>
            <a:lvl1pPr marL="312738" indent="-312738">
              <a:tabLst/>
              <a:defRPr/>
            </a:lvl1pPr>
          </a:lstStyle>
          <a:p>
            <a:pPr lvl="0"/>
            <a:r>
              <a:rPr lang="de-DE" dirty="0"/>
              <a:t>Zwei Spalten Text und/oder Bild</a:t>
            </a:r>
          </a:p>
        </p:txBody>
      </p:sp>
      <p:sp>
        <p:nvSpPr>
          <p:cNvPr id="4" name="Inhaltsplatzhalter 3">
            <a:extLst>
              <a:ext uri="{FF2B5EF4-FFF2-40B4-BE49-F238E27FC236}">
                <a16:creationId xmlns:a16="http://schemas.microsoft.com/office/drawing/2014/main" id="{62ED0D15-B00C-1A45-9634-64B30F240882}"/>
              </a:ext>
            </a:extLst>
          </p:cNvPr>
          <p:cNvSpPr>
            <a:spLocks noGrp="1"/>
          </p:cNvSpPr>
          <p:nvPr>
            <p:ph sz="half" idx="2"/>
          </p:nvPr>
        </p:nvSpPr>
        <p:spPr>
          <a:xfrm>
            <a:off x="6172200" y="1160463"/>
            <a:ext cx="5181600" cy="5329238"/>
          </a:xfrm>
        </p:spPr>
        <p:txBody>
          <a:bodyPr>
            <a:noAutofit/>
          </a:bodyPr>
          <a:lstStyle>
            <a:lvl1pPr marL="355600" indent="-355600">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22.01.2026</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Die Beteiligungsgesetze der Länder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29970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02552-20EF-C740-931C-CB590FD849AF}"/>
              </a:ext>
            </a:extLst>
          </p:cNvPr>
          <p:cNvSpPr>
            <a:spLocks noGrp="1"/>
          </p:cNvSpPr>
          <p:nvPr>
            <p:ph type="title"/>
          </p:nvPr>
        </p:nvSpPr>
        <p:spPr>
          <a:xfrm>
            <a:off x="839788" y="1160463"/>
            <a:ext cx="10515600" cy="891560"/>
          </a:xfrm>
        </p:spPr>
        <p:txBody>
          <a:bodyPr>
            <a:noAutofit/>
          </a:bodyPr>
          <a:lstStyle/>
          <a:p>
            <a:r>
              <a:rPr lang="de-DE"/>
              <a:t>Mastertitelformat bearbeiten</a:t>
            </a:r>
            <a:endParaRPr lang="de-DE" dirty="0"/>
          </a:p>
        </p:txBody>
      </p:sp>
      <p:sp>
        <p:nvSpPr>
          <p:cNvPr id="3" name="Textplatzhalter 2">
            <a:extLst>
              <a:ext uri="{FF2B5EF4-FFF2-40B4-BE49-F238E27FC236}">
                <a16:creationId xmlns:a16="http://schemas.microsoft.com/office/drawing/2014/main" id="{39B2206B-16BB-E945-8016-216AEEA6DCE8}"/>
              </a:ext>
            </a:extLst>
          </p:cNvPr>
          <p:cNvSpPr>
            <a:spLocks noGrp="1"/>
          </p:cNvSpPr>
          <p:nvPr>
            <p:ph type="body" idx="1"/>
          </p:nvPr>
        </p:nvSpPr>
        <p:spPr>
          <a:xfrm>
            <a:off x="839788" y="2212975"/>
            <a:ext cx="5157787"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880958-9306-8A4F-836B-DF221BC6A226}"/>
              </a:ext>
            </a:extLst>
          </p:cNvPr>
          <p:cNvSpPr>
            <a:spLocks noGrp="1"/>
          </p:cNvSpPr>
          <p:nvPr>
            <p:ph sz="half" idx="2"/>
          </p:nvPr>
        </p:nvSpPr>
        <p:spPr>
          <a:xfrm>
            <a:off x="839788" y="3036887"/>
            <a:ext cx="5157787"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E97C14B9-6156-DD4E-B2C1-87A0E6CD175D}"/>
              </a:ext>
            </a:extLst>
          </p:cNvPr>
          <p:cNvSpPr>
            <a:spLocks noGrp="1"/>
          </p:cNvSpPr>
          <p:nvPr>
            <p:ph type="body" sz="quarter" idx="3"/>
          </p:nvPr>
        </p:nvSpPr>
        <p:spPr>
          <a:xfrm>
            <a:off x="6172200" y="2212975"/>
            <a:ext cx="5183188" cy="82391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F3589D1-8AE9-2E43-9768-711A8044F001}"/>
              </a:ext>
            </a:extLst>
          </p:cNvPr>
          <p:cNvSpPr>
            <a:spLocks noGrp="1"/>
          </p:cNvSpPr>
          <p:nvPr>
            <p:ph sz="quarter" idx="4"/>
          </p:nvPr>
        </p:nvSpPr>
        <p:spPr>
          <a:xfrm>
            <a:off x="6172200" y="3036887"/>
            <a:ext cx="5183188" cy="3452813"/>
          </a:xfrm>
        </p:spPr>
        <p:txBody>
          <a:bodyPr>
            <a:noAutofit/>
          </a:bodyPr>
          <a:lstStyle>
            <a:lvl1pPr marL="312738" indent="-312738">
              <a:tabLs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23A11A51-7775-1B4C-A22E-CC865613C5E2}"/>
              </a:ext>
            </a:extLst>
          </p:cNvPr>
          <p:cNvSpPr>
            <a:spLocks noGrp="1"/>
          </p:cNvSpPr>
          <p:nvPr>
            <p:ph type="dt" sz="half" idx="10"/>
          </p:nvPr>
        </p:nvSpPr>
        <p:spPr/>
        <p:txBody>
          <a:bodyPr/>
          <a:lstStyle/>
          <a:p>
            <a:r>
              <a:rPr lang="de-DE"/>
              <a:t>22.01.2026</a:t>
            </a:r>
          </a:p>
        </p:txBody>
      </p:sp>
      <p:sp>
        <p:nvSpPr>
          <p:cNvPr id="8" name="Fußzeilenplatzhalter 7">
            <a:extLst>
              <a:ext uri="{FF2B5EF4-FFF2-40B4-BE49-F238E27FC236}">
                <a16:creationId xmlns:a16="http://schemas.microsoft.com/office/drawing/2014/main" id="{69B8763A-043E-F342-988C-A9D57470A9B2}"/>
              </a:ext>
            </a:extLst>
          </p:cNvPr>
          <p:cNvSpPr>
            <a:spLocks noGrp="1"/>
          </p:cNvSpPr>
          <p:nvPr>
            <p:ph type="ftr" sz="quarter" idx="11"/>
          </p:nvPr>
        </p:nvSpPr>
        <p:spPr/>
        <p:txBody>
          <a:bodyPr/>
          <a:lstStyle/>
          <a:p>
            <a:r>
              <a:rPr lang="de-DE"/>
              <a:t>Die Beteiligungsgesetze der Länder</a:t>
            </a:r>
          </a:p>
        </p:txBody>
      </p:sp>
      <p:sp>
        <p:nvSpPr>
          <p:cNvPr id="9" name="Foliennummernplatzhalter 8">
            <a:extLst>
              <a:ext uri="{FF2B5EF4-FFF2-40B4-BE49-F238E27FC236}">
                <a16:creationId xmlns:a16="http://schemas.microsoft.com/office/drawing/2014/main" id="{53028D24-58B8-1644-AF44-724381149F91}"/>
              </a:ext>
            </a:extLst>
          </p:cNvPr>
          <p:cNvSpPr>
            <a:spLocks noGrp="1"/>
          </p:cNvSpPr>
          <p:nvPr>
            <p:ph type="sldNum" sz="quarter" idx="12"/>
          </p:nvPr>
        </p:nvSpPr>
        <p:spPr/>
        <p:txBody>
          <a:bodyPr/>
          <a:lstStyle/>
          <a:p>
            <a:fld id="{BB5D5A41-9DD1-F24E-9E26-15668BB14167}" type="slidenum">
              <a:rPr lang="de-DE" smtClean="0"/>
              <a:t>‹Nr.›</a:t>
            </a:fld>
            <a:endParaRPr lang="de-DE"/>
          </a:p>
        </p:txBody>
      </p:sp>
    </p:spTree>
    <p:extLst>
      <p:ext uri="{BB962C8B-B14F-4D97-AF65-F5344CB8AC3E}">
        <p14:creationId xmlns:p14="http://schemas.microsoft.com/office/powerpoint/2010/main" val="115699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08BEFFC-ED27-4A4A-B2A2-B66C2C4894A5}"/>
              </a:ext>
            </a:extLst>
          </p:cNvPr>
          <p:cNvSpPr>
            <a:spLocks noGrp="1"/>
          </p:cNvSpPr>
          <p:nvPr>
            <p:ph type="dt" sz="half" idx="10"/>
          </p:nvPr>
        </p:nvSpPr>
        <p:spPr/>
        <p:txBody>
          <a:bodyPr/>
          <a:lstStyle/>
          <a:p>
            <a:r>
              <a:rPr lang="de-DE"/>
              <a:t>22.01.2026</a:t>
            </a:r>
            <a:endParaRPr lang="de-DE" dirty="0"/>
          </a:p>
        </p:txBody>
      </p:sp>
      <p:sp>
        <p:nvSpPr>
          <p:cNvPr id="4" name="Fußzeilenplatzhalter 3">
            <a:extLst>
              <a:ext uri="{FF2B5EF4-FFF2-40B4-BE49-F238E27FC236}">
                <a16:creationId xmlns:a16="http://schemas.microsoft.com/office/drawing/2014/main" id="{75DAB573-6211-4F4B-8024-27E23B38CCBB}"/>
              </a:ext>
            </a:extLst>
          </p:cNvPr>
          <p:cNvSpPr>
            <a:spLocks noGrp="1"/>
          </p:cNvSpPr>
          <p:nvPr>
            <p:ph type="ftr" sz="quarter" idx="11"/>
          </p:nvPr>
        </p:nvSpPr>
        <p:spPr/>
        <p:txBody>
          <a:bodyPr/>
          <a:lstStyle/>
          <a:p>
            <a:r>
              <a:rPr lang="de-DE"/>
              <a:t>Die Beteiligungsgesetze der Länder</a:t>
            </a:r>
          </a:p>
        </p:txBody>
      </p:sp>
      <p:sp>
        <p:nvSpPr>
          <p:cNvPr id="5" name="Foliennummernplatzhalter 4">
            <a:extLst>
              <a:ext uri="{FF2B5EF4-FFF2-40B4-BE49-F238E27FC236}">
                <a16:creationId xmlns:a16="http://schemas.microsoft.com/office/drawing/2014/main" id="{8ACA7AC7-0E62-F74C-B68C-130D9C8C4FB2}"/>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7" name="Bildplatzhalter 6">
            <a:extLst>
              <a:ext uri="{FF2B5EF4-FFF2-40B4-BE49-F238E27FC236}">
                <a16:creationId xmlns:a16="http://schemas.microsoft.com/office/drawing/2014/main" id="{103E6973-E0D7-164A-95CA-E0AB1D29DC2C}"/>
              </a:ext>
            </a:extLst>
          </p:cNvPr>
          <p:cNvSpPr>
            <a:spLocks noGrp="1"/>
          </p:cNvSpPr>
          <p:nvPr>
            <p:ph type="pic" sz="quarter" idx="13"/>
          </p:nvPr>
        </p:nvSpPr>
        <p:spPr>
          <a:xfrm>
            <a:off x="0" y="800100"/>
            <a:ext cx="12192000" cy="6057900"/>
          </a:xfrm>
        </p:spPr>
        <p:txBody>
          <a:bodyPr/>
          <a:lstStyle/>
          <a:p>
            <a:r>
              <a:rPr lang="de-DE"/>
              <a:t>Bild durch Klicken auf Symbol hinzufügen</a:t>
            </a:r>
          </a:p>
        </p:txBody>
      </p:sp>
    </p:spTree>
    <p:extLst>
      <p:ext uri="{BB962C8B-B14F-4D97-AF65-F5344CB8AC3E}">
        <p14:creationId xmlns:p14="http://schemas.microsoft.com/office/powerpoint/2010/main" val="285285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98D02-E2FA-DB4F-B58A-DB871C143A57}"/>
              </a:ext>
            </a:extLst>
          </p:cNvPr>
          <p:cNvSpPr>
            <a:spLocks noGrp="1"/>
          </p:cNvSpPr>
          <p:nvPr>
            <p:ph type="title" hasCustomPrompt="1"/>
          </p:nvPr>
        </p:nvSpPr>
        <p:spPr>
          <a:xfrm>
            <a:off x="839788" y="4806949"/>
            <a:ext cx="3932237" cy="841375"/>
          </a:xfrm>
        </p:spPr>
        <p:txBody>
          <a:bodyPr anchor="b">
            <a:noAutofit/>
          </a:bodyPr>
          <a:lstStyle>
            <a:lvl1pPr>
              <a:defRPr sz="2400" b="1">
                <a:solidFill>
                  <a:schemeClr val="accent1"/>
                </a:solidFill>
              </a:defRPr>
            </a:lvl1pPr>
          </a:lstStyle>
          <a:p>
            <a:r>
              <a:rPr lang="de-DE" dirty="0"/>
              <a:t>Bildunterschrift</a:t>
            </a:r>
            <a:br>
              <a:rPr lang="de-DE" dirty="0"/>
            </a:br>
            <a:r>
              <a:rPr lang="de-DE" dirty="0"/>
              <a:t>(falls überhaupt nötig)</a:t>
            </a:r>
          </a:p>
        </p:txBody>
      </p:sp>
      <p:sp>
        <p:nvSpPr>
          <p:cNvPr id="3" name="Bildplatzhalter 2">
            <a:extLst>
              <a:ext uri="{FF2B5EF4-FFF2-40B4-BE49-F238E27FC236}">
                <a16:creationId xmlns:a16="http://schemas.microsoft.com/office/drawing/2014/main" id="{C626A4AA-C686-FE40-9793-0DFD7714943A}"/>
              </a:ext>
            </a:extLst>
          </p:cNvPr>
          <p:cNvSpPr>
            <a:spLocks noGrp="1"/>
          </p:cNvSpPr>
          <p:nvPr>
            <p:ph type="pic" idx="1"/>
          </p:nvPr>
        </p:nvSpPr>
        <p:spPr>
          <a:xfrm>
            <a:off x="5183188" y="1160463"/>
            <a:ext cx="6169024" cy="53292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5AD67B07-D92F-E64A-8FF0-599BBF3B7FA8}"/>
              </a:ext>
            </a:extLst>
          </p:cNvPr>
          <p:cNvSpPr>
            <a:spLocks noGrp="1"/>
          </p:cNvSpPr>
          <p:nvPr>
            <p:ph type="body" sz="half" idx="2" hasCustomPrompt="1"/>
          </p:nvPr>
        </p:nvSpPr>
        <p:spPr>
          <a:xfrm>
            <a:off x="839788" y="5648325"/>
            <a:ext cx="3932237" cy="841375"/>
          </a:xfrm>
        </p:spPr>
        <p:txBody>
          <a:bodyPr>
            <a:noAutofit/>
          </a:bodyPr>
          <a:lstStyle>
            <a:lvl1pPr marL="0" indent="0">
              <a:lnSpc>
                <a:spcPct val="12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Kurze Beschreibung von maximal drei Zeilen. Bitte präsentieren Sie und lesen Sie nicht ab.</a:t>
            </a:r>
          </a:p>
        </p:txBody>
      </p:sp>
      <p:sp>
        <p:nvSpPr>
          <p:cNvPr id="5" name="Datumsplatzhalter 4">
            <a:extLst>
              <a:ext uri="{FF2B5EF4-FFF2-40B4-BE49-F238E27FC236}">
                <a16:creationId xmlns:a16="http://schemas.microsoft.com/office/drawing/2014/main" id="{8F5A6D99-67F5-F749-8C6F-6685CC59CBE9}"/>
              </a:ext>
            </a:extLst>
          </p:cNvPr>
          <p:cNvSpPr>
            <a:spLocks noGrp="1"/>
          </p:cNvSpPr>
          <p:nvPr>
            <p:ph type="dt" sz="half" idx="10"/>
          </p:nvPr>
        </p:nvSpPr>
        <p:spPr/>
        <p:txBody>
          <a:bodyPr/>
          <a:lstStyle/>
          <a:p>
            <a:r>
              <a:rPr lang="de-DE"/>
              <a:t>22.01.2026</a:t>
            </a:r>
          </a:p>
        </p:txBody>
      </p:sp>
      <p:sp>
        <p:nvSpPr>
          <p:cNvPr id="6" name="Fußzeilenplatzhalter 5">
            <a:extLst>
              <a:ext uri="{FF2B5EF4-FFF2-40B4-BE49-F238E27FC236}">
                <a16:creationId xmlns:a16="http://schemas.microsoft.com/office/drawing/2014/main" id="{72D3CADC-F812-0B41-AD51-D7A1D01998E7}"/>
              </a:ext>
            </a:extLst>
          </p:cNvPr>
          <p:cNvSpPr>
            <a:spLocks noGrp="1"/>
          </p:cNvSpPr>
          <p:nvPr>
            <p:ph type="ftr" sz="quarter" idx="11"/>
          </p:nvPr>
        </p:nvSpPr>
        <p:spPr/>
        <p:txBody>
          <a:bodyPr/>
          <a:lstStyle/>
          <a:p>
            <a:r>
              <a:rPr lang="de-DE"/>
              <a:t>Die Beteiligungsgesetze der Länder</a:t>
            </a:r>
          </a:p>
        </p:txBody>
      </p:sp>
      <p:sp>
        <p:nvSpPr>
          <p:cNvPr id="7" name="Foliennummernplatzhalter 6">
            <a:extLst>
              <a:ext uri="{FF2B5EF4-FFF2-40B4-BE49-F238E27FC236}">
                <a16:creationId xmlns:a16="http://schemas.microsoft.com/office/drawing/2014/main" id="{8A8B4F31-39B2-B644-89E8-E585D6AC8FA6}"/>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8" name="Textplatzhalter 9">
            <a:extLst>
              <a:ext uri="{FF2B5EF4-FFF2-40B4-BE49-F238E27FC236}">
                <a16:creationId xmlns:a16="http://schemas.microsoft.com/office/drawing/2014/main" id="{E0DFD17B-BDEB-A347-B754-95A2066B7D1C}"/>
              </a:ext>
            </a:extLst>
          </p:cNvPr>
          <p:cNvSpPr>
            <a:spLocks noGrp="1"/>
          </p:cNvSpPr>
          <p:nvPr>
            <p:ph type="body" sz="quarter" idx="13"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149470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3F51051-3199-A24B-B1CD-B7842F61354D}"/>
              </a:ext>
            </a:extLst>
          </p:cNvPr>
          <p:cNvSpPr>
            <a:spLocks noGrp="1"/>
          </p:cNvSpPr>
          <p:nvPr>
            <p:ph type="dt" sz="half" idx="10"/>
          </p:nvPr>
        </p:nvSpPr>
        <p:spPr/>
        <p:txBody>
          <a:bodyPr/>
          <a:lstStyle/>
          <a:p>
            <a:r>
              <a:rPr lang="de-DE"/>
              <a:t>22.01.2026</a:t>
            </a:r>
            <a:endParaRPr lang="de-DE" dirty="0"/>
          </a:p>
        </p:txBody>
      </p:sp>
      <p:sp>
        <p:nvSpPr>
          <p:cNvPr id="4" name="Fußzeilenplatzhalter 3">
            <a:extLst>
              <a:ext uri="{FF2B5EF4-FFF2-40B4-BE49-F238E27FC236}">
                <a16:creationId xmlns:a16="http://schemas.microsoft.com/office/drawing/2014/main" id="{A82D0658-7EB3-BA4A-B744-F4C17799157A}"/>
              </a:ext>
            </a:extLst>
          </p:cNvPr>
          <p:cNvSpPr>
            <a:spLocks noGrp="1"/>
          </p:cNvSpPr>
          <p:nvPr>
            <p:ph type="ftr" sz="quarter" idx="11"/>
          </p:nvPr>
        </p:nvSpPr>
        <p:spPr/>
        <p:txBody>
          <a:bodyPr/>
          <a:lstStyle/>
          <a:p>
            <a:r>
              <a:rPr lang="de-DE"/>
              <a:t>Die Beteiligungsgesetze der Länder</a:t>
            </a:r>
          </a:p>
        </p:txBody>
      </p:sp>
      <p:sp>
        <p:nvSpPr>
          <p:cNvPr id="5" name="Foliennummernplatzhalter 4">
            <a:extLst>
              <a:ext uri="{FF2B5EF4-FFF2-40B4-BE49-F238E27FC236}">
                <a16:creationId xmlns:a16="http://schemas.microsoft.com/office/drawing/2014/main" id="{A86C46B3-3DFF-F649-BBB6-F69949E9AF3D}"/>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8" name="Tabellenplatzhalter 7">
            <a:extLst>
              <a:ext uri="{FF2B5EF4-FFF2-40B4-BE49-F238E27FC236}">
                <a16:creationId xmlns:a16="http://schemas.microsoft.com/office/drawing/2014/main" id="{2E7CF542-03D0-7441-AA03-6F2930D943F1}"/>
              </a:ext>
            </a:extLst>
          </p:cNvPr>
          <p:cNvSpPr>
            <a:spLocks noGrp="1"/>
          </p:cNvSpPr>
          <p:nvPr>
            <p:ph type="tbl" sz="quarter" idx="13"/>
          </p:nvPr>
        </p:nvSpPr>
        <p:spPr>
          <a:xfrm>
            <a:off x="839788" y="1160463"/>
            <a:ext cx="10512425" cy="5329237"/>
          </a:xfrm>
        </p:spPr>
        <p:txBody>
          <a:bodyPr/>
          <a:lstStyle/>
          <a:p>
            <a:r>
              <a:rPr lang="de-DE"/>
              <a:t>Tabelle durch Klicken auf Symbol hinzufügen</a:t>
            </a:r>
            <a:endParaRPr lang="de-DE" dirty="0"/>
          </a:p>
        </p:txBody>
      </p:sp>
      <p:sp>
        <p:nvSpPr>
          <p:cNvPr id="6" name="Textplatzhalter 9">
            <a:extLst>
              <a:ext uri="{FF2B5EF4-FFF2-40B4-BE49-F238E27FC236}">
                <a16:creationId xmlns:a16="http://schemas.microsoft.com/office/drawing/2014/main" id="{1A037F56-82D0-174F-96A8-E82565C0749A}"/>
              </a:ext>
            </a:extLst>
          </p:cNvPr>
          <p:cNvSpPr>
            <a:spLocks noGrp="1"/>
          </p:cNvSpPr>
          <p:nvPr>
            <p:ph type="body" sz="quarter" idx="14" hasCustomPrompt="1"/>
          </p:nvPr>
        </p:nvSpPr>
        <p:spPr>
          <a:xfrm>
            <a:off x="836613" y="6489700"/>
            <a:ext cx="10515600" cy="368300"/>
          </a:xfrm>
        </p:spPr>
        <p:txBody>
          <a:bodyPr/>
          <a:lstStyle>
            <a:lvl1pPr marL="0" indent="0" algn="r">
              <a:lnSpc>
                <a:spcPct val="100000"/>
              </a:lnSpc>
              <a:spcBef>
                <a:spcPts val="0"/>
              </a:spcBef>
              <a:buNone/>
              <a:defRPr sz="800">
                <a:solidFill>
                  <a:schemeClr val="accent2"/>
                </a:solidFill>
              </a:defRPr>
            </a:lvl1pPr>
          </a:lstStyle>
          <a:p>
            <a:pPr lvl="0"/>
            <a:r>
              <a:rPr lang="de-DE" dirty="0"/>
              <a:t>Quelle: </a:t>
            </a:r>
            <a:r>
              <a:rPr lang="de-DE" dirty="0" err="1"/>
              <a:t>Lorem</a:t>
            </a:r>
            <a:r>
              <a:rPr lang="de-DE" dirty="0"/>
              <a:t> </a:t>
            </a:r>
            <a:r>
              <a:rPr lang="de-DE" dirty="0" err="1"/>
              <a:t>Ipsum</a:t>
            </a:r>
            <a:r>
              <a:rPr lang="de-DE" dirty="0"/>
              <a:t>-Verlag</a:t>
            </a:r>
          </a:p>
          <a:p>
            <a:pPr lvl="0"/>
            <a:r>
              <a:rPr lang="de-DE" dirty="0"/>
              <a:t>Auch zweizeilig </a:t>
            </a:r>
          </a:p>
        </p:txBody>
      </p:sp>
    </p:spTree>
    <p:extLst>
      <p:ext uri="{BB962C8B-B14F-4D97-AF65-F5344CB8AC3E}">
        <p14:creationId xmlns:p14="http://schemas.microsoft.com/office/powerpoint/2010/main" val="33387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eiben Sie auf dem Laufenden">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822D1273-1E27-4B4E-B429-5FA8B70B5D6F}"/>
              </a:ext>
            </a:extLst>
          </p:cNvPr>
          <p:cNvSpPr>
            <a:spLocks noGrp="1"/>
          </p:cNvSpPr>
          <p:nvPr>
            <p:ph type="dt" sz="half" idx="10"/>
          </p:nvPr>
        </p:nvSpPr>
        <p:spPr/>
        <p:txBody>
          <a:bodyPr/>
          <a:lstStyle/>
          <a:p>
            <a:r>
              <a:rPr lang="de-DE"/>
              <a:t>22.01.2026</a:t>
            </a:r>
          </a:p>
        </p:txBody>
      </p:sp>
      <p:sp>
        <p:nvSpPr>
          <p:cNvPr id="6" name="Fußzeilenplatzhalter 5">
            <a:extLst>
              <a:ext uri="{FF2B5EF4-FFF2-40B4-BE49-F238E27FC236}">
                <a16:creationId xmlns:a16="http://schemas.microsoft.com/office/drawing/2014/main" id="{01B7F675-1AEA-1A42-9DD6-EBB786D080B1}"/>
              </a:ext>
            </a:extLst>
          </p:cNvPr>
          <p:cNvSpPr>
            <a:spLocks noGrp="1"/>
          </p:cNvSpPr>
          <p:nvPr>
            <p:ph type="ftr" sz="quarter" idx="11"/>
          </p:nvPr>
        </p:nvSpPr>
        <p:spPr/>
        <p:txBody>
          <a:bodyPr/>
          <a:lstStyle/>
          <a:p>
            <a:r>
              <a:rPr lang="de-DE"/>
              <a:t>Die Beteiligungsgesetze der Länder</a:t>
            </a:r>
          </a:p>
        </p:txBody>
      </p:sp>
      <p:sp>
        <p:nvSpPr>
          <p:cNvPr id="7" name="Foliennummernplatzhalter 6">
            <a:extLst>
              <a:ext uri="{FF2B5EF4-FFF2-40B4-BE49-F238E27FC236}">
                <a16:creationId xmlns:a16="http://schemas.microsoft.com/office/drawing/2014/main" id="{159C913A-CBB1-FD4E-95BC-054DB8C085FA}"/>
              </a:ext>
            </a:extLst>
          </p:cNvPr>
          <p:cNvSpPr>
            <a:spLocks noGrp="1"/>
          </p:cNvSpPr>
          <p:nvPr>
            <p:ph type="sldNum" sz="quarter" idx="12"/>
          </p:nvPr>
        </p:nvSpPr>
        <p:spPr/>
        <p:txBody>
          <a:bodyPr/>
          <a:lstStyle/>
          <a:p>
            <a:fld id="{BB5D5A41-9DD1-F24E-9E26-15668BB14167}" type="slidenum">
              <a:rPr lang="de-DE" smtClean="0"/>
              <a:t>‹Nr.›</a:t>
            </a:fld>
            <a:endParaRPr lang="de-DE"/>
          </a:p>
        </p:txBody>
      </p:sp>
      <p:sp>
        <p:nvSpPr>
          <p:cNvPr id="2" name="Textfeld 1">
            <a:extLst>
              <a:ext uri="{FF2B5EF4-FFF2-40B4-BE49-F238E27FC236}">
                <a16:creationId xmlns:a16="http://schemas.microsoft.com/office/drawing/2014/main" id="{93E9C5A0-D080-A84E-A84A-37609E1DCDBD}"/>
              </a:ext>
            </a:extLst>
          </p:cNvPr>
          <p:cNvSpPr txBox="1"/>
          <p:nvPr userDrawn="1"/>
        </p:nvSpPr>
        <p:spPr>
          <a:xfrm>
            <a:off x="839789" y="1158828"/>
            <a:ext cx="6047044" cy="400110"/>
          </a:xfrm>
          <a:prstGeom prst="rect">
            <a:avLst/>
          </a:prstGeom>
          <a:noFill/>
        </p:spPr>
        <p:txBody>
          <a:bodyPr wrap="square" rtlCol="0">
            <a:spAutoFit/>
          </a:bodyPr>
          <a:lstStyle/>
          <a:p>
            <a:r>
              <a:rPr lang="de-DE" sz="2400" b="1" dirty="0">
                <a:solidFill>
                  <a:schemeClr val="accent1"/>
                </a:solidFill>
                <a:latin typeface="Montserrat" pitchFamily="2" charset="77"/>
              </a:rPr>
              <a:t>Bleiben Sie auf dem Laufenden</a:t>
            </a:r>
          </a:p>
        </p:txBody>
      </p:sp>
      <p:sp>
        <p:nvSpPr>
          <p:cNvPr id="4" name="Textfeld 3">
            <a:extLst>
              <a:ext uri="{FF2B5EF4-FFF2-40B4-BE49-F238E27FC236}">
                <a16:creationId xmlns:a16="http://schemas.microsoft.com/office/drawing/2014/main" id="{F21F5A99-5C55-CC42-8657-9BD75CDDC765}"/>
              </a:ext>
            </a:extLst>
          </p:cNvPr>
          <p:cNvSpPr txBox="1"/>
          <p:nvPr userDrawn="1"/>
        </p:nvSpPr>
        <p:spPr>
          <a:xfrm>
            <a:off x="3550508" y="1927654"/>
            <a:ext cx="4687330" cy="1077218"/>
          </a:xfrm>
          <a:prstGeom prst="rect">
            <a:avLst/>
          </a:prstGeom>
          <a:noFill/>
        </p:spPr>
        <p:txBody>
          <a:bodyPr wrap="square" rtlCol="0">
            <a:spAutoFit/>
          </a:bodyPr>
          <a:lstStyle/>
          <a:p>
            <a:r>
              <a:rPr lang="de-DE" sz="1600" b="1" dirty="0">
                <a:solidFill>
                  <a:schemeClr val="accent1"/>
                </a:solidFill>
                <a:latin typeface="Montserrat" pitchFamily="2" charset="77"/>
              </a:rPr>
              <a:t>Newsletter</a:t>
            </a:r>
            <a:br>
              <a:rPr lang="de-DE" sz="1600" dirty="0">
                <a:latin typeface="Montserrat" pitchFamily="2" charset="77"/>
              </a:rPr>
            </a:br>
            <a:r>
              <a:rPr lang="de-DE" sz="1600" dirty="0">
                <a:latin typeface="Montserrat" pitchFamily="2" charset="77"/>
              </a:rPr>
              <a:t>Info | Stiftung Umweltenergierecht</a:t>
            </a:r>
            <a:br>
              <a:rPr lang="de-DE" sz="1600" dirty="0">
                <a:latin typeface="Montserrat" pitchFamily="2" charset="77"/>
              </a:rPr>
            </a:br>
            <a:r>
              <a:rPr lang="de-DE" sz="1600" dirty="0">
                <a:latin typeface="Montserrat" pitchFamily="2" charset="77"/>
              </a:rPr>
              <a:t>informiert periodisch über die </a:t>
            </a:r>
            <a:br>
              <a:rPr lang="de-DE" sz="1600" dirty="0">
                <a:latin typeface="Montserrat" pitchFamily="2" charset="77"/>
              </a:rPr>
            </a:br>
            <a:r>
              <a:rPr lang="de-DE" sz="1600" dirty="0">
                <a:latin typeface="Montserrat" pitchFamily="2" charset="77"/>
              </a:rPr>
              <a:t>aktuellen Entwicklungen</a:t>
            </a:r>
          </a:p>
        </p:txBody>
      </p:sp>
      <p:sp>
        <p:nvSpPr>
          <p:cNvPr id="9" name="Textfeld 8">
            <a:extLst>
              <a:ext uri="{FF2B5EF4-FFF2-40B4-BE49-F238E27FC236}">
                <a16:creationId xmlns:a16="http://schemas.microsoft.com/office/drawing/2014/main" id="{44ACE052-2451-064C-971F-DDA703FC9EC3}"/>
              </a:ext>
            </a:extLst>
          </p:cNvPr>
          <p:cNvSpPr txBox="1"/>
          <p:nvPr userDrawn="1"/>
        </p:nvSpPr>
        <p:spPr>
          <a:xfrm>
            <a:off x="3550508" y="3725365"/>
            <a:ext cx="4687330"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a:solidFill>
                  <a:schemeClr val="accent1"/>
                </a:solidFill>
                <a:latin typeface="Montserrat" pitchFamily="2" charset="77"/>
                <a:ea typeface="+mn-ea"/>
                <a:cs typeface="+mn-cs"/>
              </a:rPr>
              <a:t>Webseite</a:t>
            </a:r>
            <a:br>
              <a:rPr lang="de-DE" sz="1600" dirty="0">
                <a:latin typeface="Montserrat" pitchFamily="2" charset="77"/>
              </a:rPr>
            </a:br>
            <a:r>
              <a:rPr lang="de-DE" sz="1600" kern="1200" dirty="0">
                <a:solidFill>
                  <a:schemeClr val="tx1"/>
                </a:solidFill>
                <a:latin typeface="Montserrat" pitchFamily="2" charset="77"/>
                <a:ea typeface="+mn-ea"/>
                <a:cs typeface="+mn-cs"/>
                <a:hlinkClick r:id="rId2">
                  <a:extLst>
                    <a:ext uri="{A12FA001-AC4F-418D-AE19-62706E023703}">
                      <ahyp:hlinkClr xmlns:ahyp="http://schemas.microsoft.com/office/drawing/2018/hyperlinkcolor" val="tx"/>
                    </a:ext>
                  </a:extLst>
                </a:hlinkClick>
              </a:rPr>
              <a:t>www.umweltenergierecht.de</a:t>
            </a:r>
            <a:r>
              <a:rPr lang="de-DE" sz="1600" kern="1200" dirty="0">
                <a:solidFill>
                  <a:schemeClr val="tx1"/>
                </a:solidFill>
                <a:latin typeface="Montserrat" pitchFamily="2" charset="77"/>
                <a:ea typeface="+mn-ea"/>
                <a:cs typeface="+mn-cs"/>
              </a:rPr>
              <a:t> als </a:t>
            </a:r>
            <a:br>
              <a:rPr lang="de-DE" sz="1600" kern="1200" dirty="0">
                <a:solidFill>
                  <a:schemeClr val="tx1"/>
                </a:solidFill>
                <a:latin typeface="Montserrat" pitchFamily="2" charset="77"/>
                <a:ea typeface="+mn-ea"/>
                <a:cs typeface="+mn-cs"/>
              </a:rPr>
            </a:br>
            <a:r>
              <a:rPr lang="de-DE" sz="1600" kern="1200" dirty="0">
                <a:solidFill>
                  <a:schemeClr val="tx1"/>
                </a:solidFill>
                <a:latin typeface="Montserrat" pitchFamily="2" charset="77"/>
                <a:ea typeface="+mn-ea"/>
                <a:cs typeface="+mn-cs"/>
              </a:rPr>
              <a:t>Informationsportal</a:t>
            </a:r>
          </a:p>
        </p:txBody>
      </p:sp>
      <p:sp>
        <p:nvSpPr>
          <p:cNvPr id="10" name="Textfeld 9">
            <a:extLst>
              <a:ext uri="{FF2B5EF4-FFF2-40B4-BE49-F238E27FC236}">
                <a16:creationId xmlns:a16="http://schemas.microsoft.com/office/drawing/2014/main" id="{7AD07DAD-67E7-6B4C-B6AB-AED8BE37CF3E}"/>
              </a:ext>
            </a:extLst>
          </p:cNvPr>
          <p:cNvSpPr txBox="1"/>
          <p:nvPr userDrawn="1"/>
        </p:nvSpPr>
        <p:spPr>
          <a:xfrm>
            <a:off x="3550508" y="5246077"/>
            <a:ext cx="46873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noProof="0" dirty="0" err="1">
                <a:solidFill>
                  <a:schemeClr val="accent1"/>
                </a:solidFill>
                <a:latin typeface="Montserrat" pitchFamily="2" charset="77"/>
                <a:ea typeface="+mn-ea"/>
                <a:cs typeface="+mn-cs"/>
              </a:rPr>
              <a:t>Social</a:t>
            </a:r>
            <a:r>
              <a:rPr lang="de-DE" sz="1600" b="1" kern="1200" noProof="0" dirty="0">
                <a:solidFill>
                  <a:schemeClr val="accent1"/>
                </a:solidFill>
                <a:latin typeface="Montserrat" pitchFamily="2" charset="77"/>
                <a:ea typeface="+mn-ea"/>
                <a:cs typeface="+mn-cs"/>
              </a:rPr>
              <a:t> Media</a:t>
            </a:r>
            <a:br>
              <a:rPr lang="de-DE" sz="1600" dirty="0">
                <a:latin typeface="Montserrat" pitchFamily="2" charset="77"/>
              </a:rPr>
            </a:b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aktuelle Informationen auf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Montserrat" pitchFamily="2" charset="77"/>
                <a:ea typeface="+mn-ea"/>
                <a:cs typeface="+mn-cs"/>
              </a:rPr>
              <a:t>X und LinkedIn</a:t>
            </a:r>
          </a:p>
        </p:txBody>
      </p:sp>
      <p:pic>
        <p:nvPicPr>
          <p:cNvPr id="11" name="Grafik 10">
            <a:extLst>
              <a:ext uri="{FF2B5EF4-FFF2-40B4-BE49-F238E27FC236}">
                <a16:creationId xmlns:a16="http://schemas.microsoft.com/office/drawing/2014/main" id="{2BB5F2B9-F08E-544D-A14C-F474DCE6ADA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715368" y="2074840"/>
            <a:ext cx="1397060" cy="959315"/>
          </a:xfrm>
          <a:prstGeom prst="rect">
            <a:avLst/>
          </a:prstGeom>
        </p:spPr>
      </p:pic>
      <p:pic>
        <p:nvPicPr>
          <p:cNvPr id="12" name="Grafik 11">
            <a:extLst>
              <a:ext uri="{FF2B5EF4-FFF2-40B4-BE49-F238E27FC236}">
                <a16:creationId xmlns:a16="http://schemas.microsoft.com/office/drawing/2014/main" id="{1562D7C3-9C8E-734E-8D60-21D7E0F7084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38727" y="5341804"/>
            <a:ext cx="1336399" cy="858380"/>
          </a:xfrm>
          <a:prstGeom prst="rect">
            <a:avLst/>
          </a:prstGeom>
        </p:spPr>
      </p:pic>
      <p:pic>
        <p:nvPicPr>
          <p:cNvPr id="13" name="Grafik 12">
            <a:extLst>
              <a:ext uri="{FF2B5EF4-FFF2-40B4-BE49-F238E27FC236}">
                <a16:creationId xmlns:a16="http://schemas.microsoft.com/office/drawing/2014/main" id="{0E521F28-1751-D742-BFE9-FAB133145BF5}"/>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66718" y="3864749"/>
            <a:ext cx="1354713" cy="767671"/>
          </a:xfrm>
          <a:prstGeom prst="rect">
            <a:avLst/>
          </a:prstGeom>
        </p:spPr>
      </p:pic>
      <p:pic>
        <p:nvPicPr>
          <p:cNvPr id="16" name="Grafik 15" descr="Ein Bild, das Text, draußen, Natur, Frühling enthält.&#10;&#10;Automatisch generierte Beschreibung">
            <a:extLst>
              <a:ext uri="{FF2B5EF4-FFF2-40B4-BE49-F238E27FC236}">
                <a16:creationId xmlns:a16="http://schemas.microsoft.com/office/drawing/2014/main" id="{950C3CE8-A5FB-3A46-8BAC-715032D9F5D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436318" y="1160463"/>
            <a:ext cx="3363823" cy="4754305"/>
          </a:xfrm>
          <a:prstGeom prst="rect">
            <a:avLst/>
          </a:prstGeom>
        </p:spPr>
      </p:pic>
    </p:spTree>
    <p:extLst>
      <p:ext uri="{BB962C8B-B14F-4D97-AF65-F5344CB8AC3E}">
        <p14:creationId xmlns:p14="http://schemas.microsoft.com/office/powerpoint/2010/main" val="34159877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terstützen Sie unsere Forsch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EDF8521-02EA-A247-A1C1-273AA84149DD}"/>
              </a:ext>
            </a:extLst>
          </p:cNvPr>
          <p:cNvSpPr>
            <a:spLocks noGrp="1"/>
          </p:cNvSpPr>
          <p:nvPr>
            <p:ph type="dt" sz="half" idx="10"/>
          </p:nvPr>
        </p:nvSpPr>
        <p:spPr/>
        <p:txBody>
          <a:bodyPr/>
          <a:lstStyle/>
          <a:p>
            <a:r>
              <a:rPr lang="de-DE"/>
              <a:t>22.01.2026</a:t>
            </a:r>
            <a:endParaRPr lang="de-DE" dirty="0"/>
          </a:p>
        </p:txBody>
      </p:sp>
      <p:sp>
        <p:nvSpPr>
          <p:cNvPr id="4" name="Fußzeilenplatzhalter 3">
            <a:extLst>
              <a:ext uri="{FF2B5EF4-FFF2-40B4-BE49-F238E27FC236}">
                <a16:creationId xmlns:a16="http://schemas.microsoft.com/office/drawing/2014/main" id="{A7823989-F766-714D-9334-253670EFD5BC}"/>
              </a:ext>
            </a:extLst>
          </p:cNvPr>
          <p:cNvSpPr>
            <a:spLocks noGrp="1"/>
          </p:cNvSpPr>
          <p:nvPr>
            <p:ph type="ftr" sz="quarter" idx="11"/>
          </p:nvPr>
        </p:nvSpPr>
        <p:spPr/>
        <p:txBody>
          <a:bodyPr/>
          <a:lstStyle/>
          <a:p>
            <a:r>
              <a:rPr lang="de-DE"/>
              <a:t>Die Beteiligungsgesetze der Länder</a:t>
            </a:r>
            <a:endParaRPr lang="de-DE" dirty="0"/>
          </a:p>
        </p:txBody>
      </p:sp>
      <p:sp>
        <p:nvSpPr>
          <p:cNvPr id="5" name="Foliennummernplatzhalter 4">
            <a:extLst>
              <a:ext uri="{FF2B5EF4-FFF2-40B4-BE49-F238E27FC236}">
                <a16:creationId xmlns:a16="http://schemas.microsoft.com/office/drawing/2014/main" id="{75753ADD-B4C1-284A-968E-3154F6254F5F}"/>
              </a:ext>
            </a:extLst>
          </p:cNvPr>
          <p:cNvSpPr>
            <a:spLocks noGrp="1"/>
          </p:cNvSpPr>
          <p:nvPr>
            <p:ph type="sldNum" sz="quarter" idx="12"/>
          </p:nvPr>
        </p:nvSpPr>
        <p:spPr/>
        <p:txBody>
          <a:bodyPr/>
          <a:lstStyle/>
          <a:p>
            <a:fld id="{BB5D5A41-9DD1-F24E-9E26-15668BB14167}" type="slidenum">
              <a:rPr lang="de-DE" smtClean="0"/>
              <a:pPr/>
              <a:t>‹Nr.›</a:t>
            </a:fld>
            <a:endParaRPr lang="de-DE" dirty="0"/>
          </a:p>
        </p:txBody>
      </p:sp>
      <p:sp>
        <p:nvSpPr>
          <p:cNvPr id="9" name="Rechteck 8">
            <a:extLst>
              <a:ext uri="{FF2B5EF4-FFF2-40B4-BE49-F238E27FC236}">
                <a16:creationId xmlns:a16="http://schemas.microsoft.com/office/drawing/2014/main" id="{83B3455A-3C63-6245-B428-0F84726FEE7E}"/>
              </a:ext>
            </a:extLst>
          </p:cNvPr>
          <p:cNvSpPr/>
          <p:nvPr userDrawn="1"/>
        </p:nvSpPr>
        <p:spPr>
          <a:xfrm>
            <a:off x="836484" y="1160463"/>
            <a:ext cx="6832944" cy="400110"/>
          </a:xfrm>
          <a:prstGeom prst="rect">
            <a:avLst/>
          </a:prstGeom>
        </p:spPr>
        <p:txBody>
          <a:bodyPr wrap="square">
            <a:spAutoFit/>
          </a:bodyPr>
          <a:lstStyle/>
          <a:p>
            <a:r>
              <a:rPr lang="de-DE" sz="2400" b="1" dirty="0">
                <a:solidFill>
                  <a:schemeClr val="accent1"/>
                </a:solidFill>
                <a:latin typeface="Montserrat" pitchFamily="2" charset="77"/>
              </a:rPr>
              <a:t>Unterstützen Sie unsere Forschung</a:t>
            </a:r>
          </a:p>
        </p:txBody>
      </p:sp>
      <p:sp>
        <p:nvSpPr>
          <p:cNvPr id="10" name="Textfeld 9">
            <a:extLst>
              <a:ext uri="{FF2B5EF4-FFF2-40B4-BE49-F238E27FC236}">
                <a16:creationId xmlns:a16="http://schemas.microsoft.com/office/drawing/2014/main" id="{73B6721D-7BF1-304B-ABFE-930F3C756D40}"/>
              </a:ext>
            </a:extLst>
          </p:cNvPr>
          <p:cNvSpPr txBox="1"/>
          <p:nvPr userDrawn="1"/>
        </p:nvSpPr>
        <p:spPr>
          <a:xfrm>
            <a:off x="4893276" y="2215464"/>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Forschung fördern und gemeinsam mehr bewirken</a:t>
            </a:r>
            <a:br>
              <a:rPr lang="de-DE" sz="1600" dirty="0">
                <a:latin typeface="Montserrat" pitchFamily="2" charset="77"/>
              </a:rPr>
            </a:br>
            <a:r>
              <a:rPr lang="de-DE" sz="1600" dirty="0">
                <a:latin typeface="Montserrat" pitchFamily="2" charset="77"/>
              </a:rPr>
              <a:t>Mit Ihrer Spende unterstützen Sie zweckgebunden die Forschung der Stiftung Umweltenergierecht über die Grundfinanzierung hinaus und leisten damit einen wichtigen Beitrag für das zukünftige Recht der Erneuerbaren Energien und eine nachhaltige Energieversorgung.</a:t>
            </a:r>
          </a:p>
        </p:txBody>
      </p:sp>
      <p:sp>
        <p:nvSpPr>
          <p:cNvPr id="11" name="Textfeld 10">
            <a:extLst>
              <a:ext uri="{FF2B5EF4-FFF2-40B4-BE49-F238E27FC236}">
                <a16:creationId xmlns:a16="http://schemas.microsoft.com/office/drawing/2014/main" id="{6D2E4B1B-C582-E640-A596-9E3D74DB5499}"/>
              </a:ext>
            </a:extLst>
          </p:cNvPr>
          <p:cNvSpPr txBox="1"/>
          <p:nvPr userDrawn="1"/>
        </p:nvSpPr>
        <p:spPr>
          <a:xfrm>
            <a:off x="4893276" y="3937083"/>
            <a:ext cx="6458934" cy="1569660"/>
          </a:xfrm>
          <a:prstGeom prst="rect">
            <a:avLst/>
          </a:prstGeom>
          <a:noFill/>
        </p:spPr>
        <p:txBody>
          <a:bodyPr wrap="square" rtlCol="0">
            <a:spAutoFit/>
          </a:bodyPr>
          <a:lstStyle/>
          <a:p>
            <a:r>
              <a:rPr lang="de-DE" sz="1600" b="1" dirty="0">
                <a:solidFill>
                  <a:schemeClr val="accent1"/>
                </a:solidFill>
                <a:latin typeface="Montserrat" pitchFamily="2" charset="77"/>
              </a:rPr>
              <a:t>Kontakt</a:t>
            </a:r>
            <a:br>
              <a:rPr lang="de-DE" sz="1600" dirty="0">
                <a:latin typeface="Montserrat" pitchFamily="2" charset="77"/>
              </a:rPr>
            </a:br>
            <a:r>
              <a:rPr lang="de-DE" sz="1600" dirty="0">
                <a:latin typeface="Montserrat" pitchFamily="2" charset="77"/>
              </a:rPr>
              <a:t>Christiane Mitsch</a:t>
            </a:r>
          </a:p>
          <a:p>
            <a:r>
              <a:rPr lang="de-DE" sz="1600" dirty="0">
                <a:latin typeface="Montserrat" pitchFamily="2" charset="77"/>
              </a:rPr>
              <a:t>Leitung Fundraising und Stakeholdermanagement</a:t>
            </a:r>
          </a:p>
          <a:p>
            <a:r>
              <a:rPr lang="de-DE" sz="1600" dirty="0">
                <a:latin typeface="Montserrat" pitchFamily="2" charset="77"/>
              </a:rPr>
              <a:t>T: +49 1520 7435953</a:t>
            </a:r>
          </a:p>
          <a:p>
            <a:r>
              <a:rPr lang="de-DE" sz="1600" dirty="0">
                <a:latin typeface="Montserrat" pitchFamily="2" charset="77"/>
              </a:rPr>
              <a:t>M: mitsch@stiftung-umweltenergierecht.de</a:t>
            </a:r>
          </a:p>
          <a:p>
            <a:endParaRPr lang="de-DE" sz="1600" dirty="0">
              <a:latin typeface="Montserrat" pitchFamily="2" charset="77"/>
            </a:endParaRPr>
          </a:p>
        </p:txBody>
      </p:sp>
      <p:sp>
        <p:nvSpPr>
          <p:cNvPr id="12" name="Textfeld 11">
            <a:extLst>
              <a:ext uri="{FF2B5EF4-FFF2-40B4-BE49-F238E27FC236}">
                <a16:creationId xmlns:a16="http://schemas.microsoft.com/office/drawing/2014/main" id="{B95D95C6-01CD-D24C-AB0D-88C319A59B85}"/>
              </a:ext>
            </a:extLst>
          </p:cNvPr>
          <p:cNvSpPr txBox="1"/>
          <p:nvPr userDrawn="1"/>
        </p:nvSpPr>
        <p:spPr>
          <a:xfrm>
            <a:off x="4893276" y="5412482"/>
            <a:ext cx="6458934" cy="1077218"/>
          </a:xfrm>
          <a:prstGeom prst="rect">
            <a:avLst/>
          </a:prstGeom>
          <a:noFill/>
        </p:spPr>
        <p:txBody>
          <a:bodyPr wrap="square" rtlCol="0">
            <a:spAutoFit/>
          </a:bodyPr>
          <a:lstStyle/>
          <a:p>
            <a:r>
              <a:rPr lang="de-DE" sz="1600" b="1" dirty="0">
                <a:solidFill>
                  <a:schemeClr val="accent1"/>
                </a:solidFill>
                <a:latin typeface="Montserrat" pitchFamily="2" charset="77"/>
              </a:rPr>
              <a:t>Spendenkonto</a:t>
            </a:r>
            <a:br>
              <a:rPr lang="de-DE" sz="1600" dirty="0">
                <a:latin typeface="Montserrat" pitchFamily="2" charset="77"/>
              </a:rPr>
            </a:br>
            <a:r>
              <a:rPr lang="de-DE" sz="1600" dirty="0">
                <a:latin typeface="Montserrat" pitchFamily="2" charset="77"/>
              </a:rPr>
              <a:t>Sparkasse Mainfranken</a:t>
            </a:r>
          </a:p>
          <a:p>
            <a:r>
              <a:rPr lang="de-DE" sz="1600" dirty="0">
                <a:latin typeface="Montserrat" pitchFamily="2" charset="77"/>
              </a:rPr>
              <a:t>IBAN: DE16 7905 0000 0046 7431 83</a:t>
            </a:r>
          </a:p>
          <a:p>
            <a:r>
              <a:rPr lang="de-DE" sz="1600" dirty="0">
                <a:latin typeface="Montserrat" pitchFamily="2" charset="77"/>
              </a:rPr>
              <a:t>BIC: BYLADEM1SWU</a:t>
            </a:r>
          </a:p>
        </p:txBody>
      </p:sp>
      <p:pic>
        <p:nvPicPr>
          <p:cNvPr id="13" name="Grafik 12">
            <a:extLst>
              <a:ext uri="{FF2B5EF4-FFF2-40B4-BE49-F238E27FC236}">
                <a16:creationId xmlns:a16="http://schemas.microsoft.com/office/drawing/2014/main" id="{C595311B-6224-0B4E-BDA6-DFA8190CC61D}"/>
              </a:ext>
            </a:extLst>
          </p:cNvPr>
          <p:cNvPicPr>
            <a:picLocks noChangeAspect="1"/>
          </p:cNvPicPr>
          <p:nvPr userDrawn="1"/>
        </p:nvPicPr>
        <p:blipFill>
          <a:blip r:embed="rId2"/>
          <a:srcRect/>
          <a:stretch/>
        </p:blipFill>
        <p:spPr>
          <a:xfrm>
            <a:off x="836483" y="2329232"/>
            <a:ext cx="3624147" cy="4059046"/>
          </a:xfrm>
          <a:prstGeom prst="rect">
            <a:avLst/>
          </a:prstGeom>
        </p:spPr>
      </p:pic>
    </p:spTree>
    <p:extLst>
      <p:ext uri="{BB962C8B-B14F-4D97-AF65-F5344CB8AC3E}">
        <p14:creationId xmlns:p14="http://schemas.microsoft.com/office/powerpoint/2010/main" val="65978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chlussfolie für eine*n Referent*in">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E911ABF-FE81-CB45-B21D-FC7CE60D441D}"/>
              </a:ext>
            </a:extLst>
          </p:cNvPr>
          <p:cNvSpPr/>
          <p:nvPr userDrawn="1"/>
        </p:nvSpPr>
        <p:spPr>
          <a:xfrm>
            <a:off x="0" y="0"/>
            <a:ext cx="12192000" cy="465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FAEB988E-2FE1-A046-B604-A24022B4E4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83600" y="0"/>
            <a:ext cx="3708400" cy="1795024"/>
          </a:xfrm>
          <a:prstGeom prst="rect">
            <a:avLst/>
          </a:prstGeom>
        </p:spPr>
      </p:pic>
      <p:sp>
        <p:nvSpPr>
          <p:cNvPr id="13" name="Freihandform 12">
            <a:extLst>
              <a:ext uri="{FF2B5EF4-FFF2-40B4-BE49-F238E27FC236}">
                <a16:creationId xmlns:a16="http://schemas.microsoft.com/office/drawing/2014/main" id="{EC1FB5E3-775C-F548-9030-2E95D670283F}"/>
              </a:ext>
            </a:extLst>
          </p:cNvPr>
          <p:cNvSpPr/>
          <p:nvPr userDrawn="1"/>
        </p:nvSpPr>
        <p:spPr>
          <a:xfrm>
            <a:off x="839788" y="1178012"/>
            <a:ext cx="10512424" cy="5049794"/>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Lst>
            <a:ahLst/>
            <a:cxnLst>
              <a:cxn ang="0">
                <a:pos x="connsiteX0" y="connsiteY0"/>
              </a:cxn>
              <a:cxn ang="0">
                <a:pos x="connsiteX1" y="connsiteY1"/>
              </a:cxn>
              <a:cxn ang="0">
                <a:pos x="connsiteX2" y="connsiteY2"/>
              </a:cxn>
              <a:cxn ang="0">
                <a:pos x="connsiteX3" y="connsiteY3"/>
              </a:cxn>
            </a:cxnLst>
            <a:rect l="l" t="t" r="r" b="b"/>
            <a:pathLst>
              <a:path w="10945300" h="4977636">
                <a:moveTo>
                  <a:pt x="10945300" y="0"/>
                </a:moveTo>
                <a:lnTo>
                  <a:pt x="0" y="0"/>
                </a:lnTo>
                <a:lnTo>
                  <a:pt x="0" y="4977636"/>
                </a:lnTo>
                <a:lnTo>
                  <a:pt x="10938425" y="4977636"/>
                </a:lnTo>
              </a:path>
            </a:pathLst>
          </a:cu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C49854B-0A35-624B-AE74-8A58FE02A26A}"/>
              </a:ext>
            </a:extLst>
          </p:cNvPr>
          <p:cNvSpPr/>
          <p:nvPr userDrawn="1"/>
        </p:nvSpPr>
        <p:spPr>
          <a:xfrm>
            <a:off x="1274359" y="4850794"/>
            <a:ext cx="6640170" cy="1246495"/>
          </a:xfrm>
          <a:prstGeom prst="rect">
            <a:avLst/>
          </a:prstGeom>
        </p:spPr>
        <p:txBody>
          <a:bodyPr wrap="square">
            <a:spAutoFit/>
          </a:bodyPr>
          <a:lstStyle/>
          <a:p>
            <a:pPr marL="1023938" indent="-1016000">
              <a:spcBef>
                <a:spcPts val="600"/>
              </a:spcBef>
              <a:tabLst/>
              <a:defRPr/>
            </a:pPr>
            <a:r>
              <a:rPr lang="de-DE" sz="1000" b="1" dirty="0" err="1">
                <a:solidFill>
                  <a:schemeClr val="accent2"/>
                </a:solidFill>
                <a:latin typeface="Montserrat" pitchFamily="2" charset="77"/>
              </a:rPr>
              <a:t>www.stiftung-umweltenergierecht.de</a:t>
            </a:r>
            <a:endParaRPr lang="de-DE" sz="1000" b="1" dirty="0">
              <a:solidFill>
                <a:schemeClr val="accent2"/>
              </a:solidFill>
              <a:latin typeface="Montserrat" pitchFamily="2" charset="77"/>
            </a:endParaRPr>
          </a:p>
          <a:p>
            <a:pPr marL="1023938" indent="-1016000">
              <a:spcBef>
                <a:spcPts val="600"/>
              </a:spcBef>
              <a:tabLst/>
              <a:defRPr/>
            </a:pPr>
            <a:r>
              <a:rPr lang="de-DE" sz="1000" dirty="0">
                <a:solidFill>
                  <a:schemeClr val="accent2"/>
                </a:solidFill>
                <a:latin typeface="Montserrat" pitchFamily="2" charset="77"/>
              </a:rPr>
              <a:t>Unterstützen Sie unsere Arbeit durch </a:t>
            </a:r>
            <a:r>
              <a:rPr lang="de-DE" sz="1000" dirty="0" err="1">
                <a:solidFill>
                  <a:schemeClr val="accent2"/>
                </a:solidFill>
                <a:latin typeface="Montserrat" pitchFamily="2" charset="77"/>
              </a:rPr>
              <a:t>Zustiftungen</a:t>
            </a:r>
            <a:r>
              <a:rPr lang="de-DE" sz="1000" dirty="0">
                <a:solidFill>
                  <a:schemeClr val="accent2"/>
                </a:solidFill>
                <a:latin typeface="Montserrat" pitchFamily="2" charset="77"/>
              </a:rPr>
              <a:t> und Spenden für laufende Forschungsaufgaben.</a:t>
            </a:r>
          </a:p>
          <a:p>
            <a:pPr marL="1023938" indent="-1016000">
              <a:spcBef>
                <a:spcPts val="600"/>
              </a:spcBef>
              <a:tabLst/>
              <a:defRPr/>
            </a:pPr>
            <a:r>
              <a:rPr lang="de-DE" sz="1000" b="1" dirty="0">
                <a:solidFill>
                  <a:schemeClr val="accent2"/>
                </a:solidFill>
                <a:latin typeface="Montserrat" pitchFamily="2" charset="77"/>
              </a:rPr>
              <a:t>Spenden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DE16790500000046743183</a:t>
            </a:r>
          </a:p>
          <a:p>
            <a:pPr marL="1023938" indent="-1016000">
              <a:spcBef>
                <a:spcPts val="600"/>
              </a:spcBef>
              <a:tabLst/>
              <a:defRPr/>
            </a:pPr>
            <a:r>
              <a:rPr lang="de-DE" sz="1000" b="1" dirty="0" err="1">
                <a:solidFill>
                  <a:schemeClr val="accent2"/>
                </a:solidFill>
                <a:latin typeface="Montserrat" pitchFamily="2" charset="77"/>
              </a:rPr>
              <a:t>Zustiftungen</a:t>
            </a:r>
            <a:r>
              <a:rPr lang="de-DE" sz="1000" dirty="0">
                <a:solidFill>
                  <a:schemeClr val="accent2"/>
                </a:solidFill>
                <a:latin typeface="Montserrat" pitchFamily="2" charset="77"/>
              </a:rPr>
              <a:t>:	BIC BYLADEM1SWU (Sparkasse Mainfranken Würzburg)</a:t>
            </a:r>
            <a:br>
              <a:rPr lang="de-DE" sz="1000" dirty="0">
                <a:solidFill>
                  <a:schemeClr val="accent2"/>
                </a:solidFill>
                <a:latin typeface="Montserrat" pitchFamily="2" charset="77"/>
              </a:rPr>
            </a:br>
            <a:r>
              <a:rPr lang="de-DE" sz="1000" dirty="0">
                <a:solidFill>
                  <a:schemeClr val="accent2"/>
                </a:solidFill>
                <a:latin typeface="Montserrat" pitchFamily="2" charset="77"/>
              </a:rPr>
              <a:t>IBAN DE83790500000046745469</a:t>
            </a:r>
          </a:p>
        </p:txBody>
      </p:sp>
      <p:sp>
        <p:nvSpPr>
          <p:cNvPr id="15" name="Freihandform 14">
            <a:extLst>
              <a:ext uri="{FF2B5EF4-FFF2-40B4-BE49-F238E27FC236}">
                <a16:creationId xmlns:a16="http://schemas.microsoft.com/office/drawing/2014/main" id="{02A75650-1A2D-884D-B288-15AB97A3031E}"/>
              </a:ext>
            </a:extLst>
          </p:cNvPr>
          <p:cNvSpPr/>
          <p:nvPr userDrawn="1"/>
        </p:nvSpPr>
        <p:spPr>
          <a:xfrm>
            <a:off x="839788" y="4654378"/>
            <a:ext cx="11461138" cy="1639329"/>
          </a:xfrm>
          <a:custGeom>
            <a:avLst/>
            <a:gdLst>
              <a:gd name="connsiteX0" fmla="*/ 10945300 w 10945300"/>
              <a:gd name="connsiteY0" fmla="*/ 0 h 4977636"/>
              <a:gd name="connsiteX1" fmla="*/ 0 w 10945300"/>
              <a:gd name="connsiteY1" fmla="*/ 0 h 4977636"/>
              <a:gd name="connsiteX2" fmla="*/ 0 w 10945300"/>
              <a:gd name="connsiteY2" fmla="*/ 4977636 h 4977636"/>
              <a:gd name="connsiteX3" fmla="*/ 10938425 w 10945300"/>
              <a:gd name="connsiteY3" fmla="*/ 4977636 h 4977636"/>
              <a:gd name="connsiteX0" fmla="*/ 0 w 10938493"/>
              <a:gd name="connsiteY0" fmla="*/ 0 h 5581140"/>
              <a:gd name="connsiteX1" fmla="*/ 68 w 10938493"/>
              <a:gd name="connsiteY1" fmla="*/ 60350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768096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877824 h 5581140"/>
              <a:gd name="connsiteX2" fmla="*/ 68 w 10938493"/>
              <a:gd name="connsiteY2" fmla="*/ 5581140 h 5581140"/>
              <a:gd name="connsiteX3" fmla="*/ 10938493 w 10938493"/>
              <a:gd name="connsiteY3" fmla="*/ 5581140 h 5581140"/>
              <a:gd name="connsiteX0" fmla="*/ 0 w 10938493"/>
              <a:gd name="connsiteY0" fmla="*/ 0 h 5581140"/>
              <a:gd name="connsiteX1" fmla="*/ 68 w 10938493"/>
              <a:gd name="connsiteY1" fmla="*/ 4471416 h 5581140"/>
              <a:gd name="connsiteX2" fmla="*/ 68 w 10938493"/>
              <a:gd name="connsiteY2" fmla="*/ 5581140 h 5581140"/>
              <a:gd name="connsiteX3" fmla="*/ 10938493 w 10938493"/>
              <a:gd name="connsiteY3" fmla="*/ 5581140 h 5581140"/>
              <a:gd name="connsiteX0" fmla="*/ 0 w 10938493"/>
              <a:gd name="connsiteY0" fmla="*/ 0 h 1356612"/>
              <a:gd name="connsiteX1" fmla="*/ 68 w 10938493"/>
              <a:gd name="connsiteY1" fmla="*/ 246888 h 1356612"/>
              <a:gd name="connsiteX2" fmla="*/ 68 w 10938493"/>
              <a:gd name="connsiteY2" fmla="*/ 1356612 h 1356612"/>
              <a:gd name="connsiteX3" fmla="*/ 10938493 w 10938493"/>
              <a:gd name="connsiteY3" fmla="*/ 1356612 h 1356612"/>
              <a:gd name="connsiteX0" fmla="*/ 0 w 10938493"/>
              <a:gd name="connsiteY0" fmla="*/ 0 h 1356612"/>
              <a:gd name="connsiteX1" fmla="*/ 68 w 10938493"/>
              <a:gd name="connsiteY1" fmla="*/ 667512 h 1356612"/>
              <a:gd name="connsiteX2" fmla="*/ 68 w 10938493"/>
              <a:gd name="connsiteY2" fmla="*/ 1356612 h 1356612"/>
              <a:gd name="connsiteX3" fmla="*/ 10938493 w 10938493"/>
              <a:gd name="connsiteY3" fmla="*/ 1356612 h 1356612"/>
              <a:gd name="connsiteX0" fmla="*/ 0 w 10938493"/>
              <a:gd name="connsiteY0" fmla="*/ 0 h 1292604"/>
              <a:gd name="connsiteX1" fmla="*/ 68 w 10938493"/>
              <a:gd name="connsiteY1" fmla="*/ 603504 h 1292604"/>
              <a:gd name="connsiteX2" fmla="*/ 68 w 10938493"/>
              <a:gd name="connsiteY2" fmla="*/ 1292604 h 1292604"/>
              <a:gd name="connsiteX3" fmla="*/ 10938493 w 10938493"/>
              <a:gd name="connsiteY3" fmla="*/ 1292604 h 1292604"/>
              <a:gd name="connsiteX0" fmla="*/ 0 w 10938493"/>
              <a:gd name="connsiteY0" fmla="*/ 0 h 1324449"/>
              <a:gd name="connsiteX1" fmla="*/ 68 w 10938493"/>
              <a:gd name="connsiteY1" fmla="*/ 635349 h 1324449"/>
              <a:gd name="connsiteX2" fmla="*/ 68 w 10938493"/>
              <a:gd name="connsiteY2" fmla="*/ 1324449 h 1324449"/>
              <a:gd name="connsiteX3" fmla="*/ 10938493 w 10938493"/>
              <a:gd name="connsiteY3" fmla="*/ 1324449 h 1324449"/>
              <a:gd name="connsiteX0" fmla="*/ 0 w 11894082"/>
              <a:gd name="connsiteY0" fmla="*/ 0 h 1324449"/>
              <a:gd name="connsiteX1" fmla="*/ 68 w 11894082"/>
              <a:gd name="connsiteY1" fmla="*/ 635349 h 1324449"/>
              <a:gd name="connsiteX2" fmla="*/ 68 w 11894082"/>
              <a:gd name="connsiteY2" fmla="*/ 1324449 h 1324449"/>
              <a:gd name="connsiteX3" fmla="*/ 11894082 w 11894082"/>
              <a:gd name="connsiteY3" fmla="*/ 1324449 h 1324449"/>
            </a:gdLst>
            <a:ahLst/>
            <a:cxnLst>
              <a:cxn ang="0">
                <a:pos x="connsiteX0" y="connsiteY0"/>
              </a:cxn>
              <a:cxn ang="0">
                <a:pos x="connsiteX1" y="connsiteY1"/>
              </a:cxn>
              <a:cxn ang="0">
                <a:pos x="connsiteX2" y="connsiteY2"/>
              </a:cxn>
              <a:cxn ang="0">
                <a:pos x="connsiteX3" y="connsiteY3"/>
              </a:cxn>
            </a:cxnLst>
            <a:rect l="l" t="t" r="r" b="b"/>
            <a:pathLst>
              <a:path w="11894082" h="1324449">
                <a:moveTo>
                  <a:pt x="0" y="0"/>
                </a:moveTo>
                <a:cubicBezTo>
                  <a:pt x="23" y="201168"/>
                  <a:pt x="45" y="434181"/>
                  <a:pt x="68" y="635349"/>
                </a:cubicBezTo>
                <a:lnTo>
                  <a:pt x="68" y="1324449"/>
                </a:lnTo>
                <a:lnTo>
                  <a:pt x="11894082" y="1324449"/>
                </a:lnTo>
              </a:path>
            </a:pathLst>
          </a:custGeom>
          <a:no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1EC288-428C-8C47-98EA-59E590C401E8}"/>
              </a:ext>
            </a:extLst>
          </p:cNvPr>
          <p:cNvSpPr/>
          <p:nvPr userDrawn="1"/>
        </p:nvSpPr>
        <p:spPr>
          <a:xfrm>
            <a:off x="1291602" y="4246862"/>
            <a:ext cx="3854732" cy="276999"/>
          </a:xfrm>
          <a:prstGeom prst="rect">
            <a:avLst/>
          </a:prstGeom>
        </p:spPr>
        <p:txBody>
          <a:bodyPr wrap="square">
            <a:spAutoFit/>
          </a:bodyPr>
          <a:lstStyle/>
          <a:p>
            <a:pPr marL="1023938" indent="-1016000">
              <a:lnSpc>
                <a:spcPct val="100000"/>
              </a:lnSpc>
              <a:spcBef>
                <a:spcPts val="1000"/>
              </a:spcBef>
              <a:tabLst/>
              <a:defRPr/>
            </a:pPr>
            <a:r>
              <a:rPr lang="de-DE" sz="1200" b="0" dirty="0">
                <a:solidFill>
                  <a:schemeClr val="bg1"/>
                </a:solidFill>
                <a:latin typeface="Montserrat" pitchFamily="2" charset="77"/>
              </a:rPr>
              <a:t>Friedrich-Ebert-Ring 9 | 97072 Würzburg</a:t>
            </a:r>
          </a:p>
        </p:txBody>
      </p:sp>
      <p:sp>
        <p:nvSpPr>
          <p:cNvPr id="19" name="Textplatzhalter 5">
            <a:extLst>
              <a:ext uri="{FF2B5EF4-FFF2-40B4-BE49-F238E27FC236}">
                <a16:creationId xmlns:a16="http://schemas.microsoft.com/office/drawing/2014/main" id="{08C0827B-73DC-3149-9810-408074C356CE}"/>
              </a:ext>
            </a:extLst>
          </p:cNvPr>
          <p:cNvSpPr>
            <a:spLocks noGrp="1"/>
          </p:cNvSpPr>
          <p:nvPr>
            <p:ph type="body" sz="quarter" idx="10" hasCustomPrompt="1"/>
          </p:nvPr>
        </p:nvSpPr>
        <p:spPr>
          <a:xfrm>
            <a:off x="1291602" y="1483200"/>
            <a:ext cx="2867025" cy="661720"/>
          </a:xfrm>
        </p:spPr>
        <p:txBody>
          <a:bodyPr/>
          <a:lstStyle>
            <a:lvl1pPr marL="0" indent="0">
              <a:lnSpc>
                <a:spcPct val="100000"/>
              </a:lnSpc>
              <a:spcBef>
                <a:spcPts val="0"/>
              </a:spcBef>
              <a:buNone/>
              <a:defRPr sz="20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dirty="0"/>
              <a:t>Vorname Nachname</a:t>
            </a:r>
          </a:p>
          <a:p>
            <a:pPr lvl="0"/>
            <a:r>
              <a:rPr lang="de-DE" dirty="0"/>
              <a:t>Funktion</a:t>
            </a:r>
          </a:p>
        </p:txBody>
      </p:sp>
      <p:sp>
        <p:nvSpPr>
          <p:cNvPr id="20" name="Textplatzhalter 22">
            <a:extLst>
              <a:ext uri="{FF2B5EF4-FFF2-40B4-BE49-F238E27FC236}">
                <a16:creationId xmlns:a16="http://schemas.microsoft.com/office/drawing/2014/main" id="{5710E3A9-FB83-F143-BE0D-B2F3108B76CA}"/>
              </a:ext>
            </a:extLst>
          </p:cNvPr>
          <p:cNvSpPr>
            <a:spLocks noGrp="1"/>
          </p:cNvSpPr>
          <p:nvPr>
            <p:ph type="body" sz="quarter" idx="11" hasCustomPrompt="1"/>
          </p:nvPr>
        </p:nvSpPr>
        <p:spPr>
          <a:xfrm>
            <a:off x="1291603" y="2992310"/>
            <a:ext cx="5314938" cy="1254551"/>
          </a:xfrm>
        </p:spPr>
        <p:txBody>
          <a:bodyPr/>
          <a:lstStyle>
            <a:lvl1pPr marL="400050" indent="-400050" algn="l">
              <a:lnSpc>
                <a:spcPct val="100000"/>
              </a:lnSpc>
              <a:buNone/>
              <a:tabLst/>
              <a:defRPr sz="1200">
                <a:solidFill>
                  <a:schemeClr val="bg1"/>
                </a:solidFill>
              </a:defRPr>
            </a:lvl1pPr>
            <a:lvl2pPr marL="457200" indent="0" algn="l">
              <a:buNone/>
              <a:defRPr sz="1200">
                <a:solidFill>
                  <a:schemeClr val="bg1"/>
                </a:solidFill>
              </a:defRPr>
            </a:lvl2pPr>
            <a:lvl3pPr marL="914400" indent="0" algn="l">
              <a:buNone/>
              <a:defRPr sz="1200">
                <a:solidFill>
                  <a:schemeClr val="bg1"/>
                </a:solidFill>
              </a:defRPr>
            </a:lvl3pPr>
            <a:lvl4pPr marL="1371600" indent="0" algn="l">
              <a:buNone/>
              <a:defRPr sz="1200">
                <a:solidFill>
                  <a:schemeClr val="bg1"/>
                </a:solidFill>
              </a:defRPr>
            </a:lvl4pPr>
            <a:lvl5pPr marL="1828800" indent="0" algn="l">
              <a:buNone/>
              <a:defRPr sz="1200">
                <a:solidFill>
                  <a:schemeClr val="bg1"/>
                </a:solidFill>
              </a:defRPr>
            </a:lvl5pPr>
          </a:lstStyle>
          <a:p>
            <a:pPr lvl="0"/>
            <a:r>
              <a:rPr lang="de-DE" dirty="0"/>
              <a:t>#</a:t>
            </a:r>
            <a:r>
              <a:rPr lang="de-DE" dirty="0" err="1"/>
              <a:t>nachname@stiftung-umweltenergierecht.de</a:t>
            </a:r>
            <a:endParaRPr lang="de-DE" dirty="0"/>
          </a:p>
          <a:p>
            <a:pPr lvl="0"/>
            <a:r>
              <a:rPr lang="de-DE" dirty="0"/>
              <a:t>Tel:	+49-931-79 40 77-## </a:t>
            </a:r>
          </a:p>
          <a:p>
            <a:pPr lvl="0"/>
            <a:r>
              <a:rPr lang="de-DE" dirty="0"/>
              <a:t>Fax:	+49-931-79 40 77-29</a:t>
            </a:r>
          </a:p>
          <a:p>
            <a:pPr lvl="0"/>
            <a:r>
              <a:rPr lang="de-DE" dirty="0"/>
              <a:t>Twitter: </a:t>
            </a:r>
          </a:p>
        </p:txBody>
      </p:sp>
    </p:spTree>
    <p:extLst>
      <p:ext uri="{BB962C8B-B14F-4D97-AF65-F5344CB8AC3E}">
        <p14:creationId xmlns:p14="http://schemas.microsoft.com/office/powerpoint/2010/main" val="28713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7CBB23-F2DE-6B95-DECA-90B086735930}"/>
              </a:ext>
            </a:extLst>
          </p:cNvPr>
          <p:cNvSpPr>
            <a:spLocks noGrp="1"/>
          </p:cNvSpPr>
          <p:nvPr>
            <p:ph type="dt" sz="half" idx="10"/>
          </p:nvPr>
        </p:nvSpPr>
        <p:spPr/>
        <p:txBody>
          <a:bodyPr/>
          <a:lstStyle/>
          <a:p>
            <a:r>
              <a:rPr lang="de-DE"/>
              <a:t>22.01.2026</a:t>
            </a:r>
          </a:p>
        </p:txBody>
      </p:sp>
      <p:sp>
        <p:nvSpPr>
          <p:cNvPr id="3" name="Fußzeilenplatzhalter 2">
            <a:extLst>
              <a:ext uri="{FF2B5EF4-FFF2-40B4-BE49-F238E27FC236}">
                <a16:creationId xmlns:a16="http://schemas.microsoft.com/office/drawing/2014/main" id="{BE6A724F-33BF-DD19-79BF-00123B286133}"/>
              </a:ext>
            </a:extLst>
          </p:cNvPr>
          <p:cNvSpPr>
            <a:spLocks noGrp="1"/>
          </p:cNvSpPr>
          <p:nvPr>
            <p:ph type="ftr" sz="quarter" idx="11"/>
          </p:nvPr>
        </p:nvSpPr>
        <p:spPr/>
        <p:txBody>
          <a:bodyPr/>
          <a:lstStyle/>
          <a:p>
            <a:r>
              <a:rPr lang="de-DE"/>
              <a:t>Die Beteiligungsgesetze der Länder</a:t>
            </a:r>
          </a:p>
        </p:txBody>
      </p:sp>
      <p:sp>
        <p:nvSpPr>
          <p:cNvPr id="4" name="Foliennummernplatzhalter 3">
            <a:extLst>
              <a:ext uri="{FF2B5EF4-FFF2-40B4-BE49-F238E27FC236}">
                <a16:creationId xmlns:a16="http://schemas.microsoft.com/office/drawing/2014/main" id="{50D8FBC7-EAEE-ACBC-0CFD-64818A235404}"/>
              </a:ext>
            </a:extLst>
          </p:cNvPr>
          <p:cNvSpPr>
            <a:spLocks noGrp="1"/>
          </p:cNvSpPr>
          <p:nvPr>
            <p:ph type="sldNum" sz="quarter" idx="12"/>
          </p:nvPr>
        </p:nvSpPr>
        <p:spPr/>
        <p:txBody>
          <a:bodyPr/>
          <a:lstStyle/>
          <a:p>
            <a:fld id="{3FC7044A-9581-448F-A798-C0F830A52AAB}" type="slidenum">
              <a:rPr lang="de-DE" smtClean="0"/>
              <a:t>‹Nr.›</a:t>
            </a:fld>
            <a:endParaRPr lang="de-DE"/>
          </a:p>
        </p:txBody>
      </p:sp>
    </p:spTree>
    <p:extLst>
      <p:ext uri="{BB962C8B-B14F-4D97-AF65-F5344CB8AC3E}">
        <p14:creationId xmlns:p14="http://schemas.microsoft.com/office/powerpoint/2010/main" val="82121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3AA29AD-01DD-EC4C-AE03-AF5179D19FB9}"/>
              </a:ext>
            </a:extLst>
          </p:cNvPr>
          <p:cNvSpPr>
            <a:spLocks noGrp="1"/>
          </p:cNvSpPr>
          <p:nvPr>
            <p:ph type="title"/>
          </p:nvPr>
        </p:nvSpPr>
        <p:spPr>
          <a:xfrm>
            <a:off x="836483" y="1176574"/>
            <a:ext cx="10515600" cy="986675"/>
          </a:xfrm>
          <a:prstGeom prst="rect">
            <a:avLst/>
          </a:prstGeom>
        </p:spPr>
        <p:txBody>
          <a:bodyPr vert="horz" lIns="91440" tIns="45720" rIns="91440" bIns="4572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5642CAC2-6C19-1047-8D2C-D4EC8E628216}"/>
              </a:ext>
            </a:extLst>
          </p:cNvPr>
          <p:cNvSpPr>
            <a:spLocks noGrp="1"/>
          </p:cNvSpPr>
          <p:nvPr>
            <p:ph type="body" idx="1"/>
          </p:nvPr>
        </p:nvSpPr>
        <p:spPr>
          <a:xfrm>
            <a:off x="838200" y="2201709"/>
            <a:ext cx="10515600" cy="4430866"/>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C82354B-076D-2F4E-94D5-4BD7F38144C9}"/>
              </a:ext>
            </a:extLst>
          </p:cNvPr>
          <p:cNvSpPr>
            <a:spLocks noGrp="1"/>
          </p:cNvSpPr>
          <p:nvPr>
            <p:ph type="dt" sz="half" idx="2"/>
          </p:nvPr>
        </p:nvSpPr>
        <p:spPr>
          <a:xfrm>
            <a:off x="1460474" y="226629"/>
            <a:ext cx="769471"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22.01.2026</a:t>
            </a:r>
            <a:endParaRPr lang="de-DE" dirty="0"/>
          </a:p>
        </p:txBody>
      </p:sp>
      <p:sp>
        <p:nvSpPr>
          <p:cNvPr id="5" name="Fußzeilenplatzhalter 4">
            <a:extLst>
              <a:ext uri="{FF2B5EF4-FFF2-40B4-BE49-F238E27FC236}">
                <a16:creationId xmlns:a16="http://schemas.microsoft.com/office/drawing/2014/main" id="{F7BAAD8A-CACA-5544-9629-9B56E8C1AA3D}"/>
              </a:ext>
            </a:extLst>
          </p:cNvPr>
          <p:cNvSpPr>
            <a:spLocks noGrp="1"/>
          </p:cNvSpPr>
          <p:nvPr>
            <p:ph type="ftr" sz="quarter" idx="3"/>
          </p:nvPr>
        </p:nvSpPr>
        <p:spPr>
          <a:xfrm>
            <a:off x="2413898" y="226629"/>
            <a:ext cx="5359333"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5274524C-AC5F-5147-9CFD-C00277CDAD91}"/>
              </a:ext>
            </a:extLst>
          </p:cNvPr>
          <p:cNvSpPr>
            <a:spLocks noGrp="1"/>
          </p:cNvSpPr>
          <p:nvPr>
            <p:ph type="sldNum" sz="quarter" idx="4"/>
          </p:nvPr>
        </p:nvSpPr>
        <p:spPr>
          <a:xfrm>
            <a:off x="836483" y="226629"/>
            <a:ext cx="449177" cy="272549"/>
          </a:xfrm>
          <a:prstGeom prst="rect">
            <a:avLst/>
          </a:prstGeom>
        </p:spPr>
        <p:txBody>
          <a:bodyPr vert="horz" lIns="91440" tIns="45720" rIns="91440" bIns="45720" rtlCol="0" anchor="b"/>
          <a:lstStyle>
            <a:lvl1pPr algn="l">
              <a:defRPr sz="800">
                <a:solidFill>
                  <a:srgbClr val="002758"/>
                </a:solidFill>
                <a:latin typeface="Montserrat" pitchFamily="2" charset="77"/>
              </a:defRPr>
            </a:lvl1pPr>
          </a:lstStyle>
          <a:p>
            <a:fld id="{BB5D5A41-9DD1-F24E-9E26-15668BB14167}" type="slidenum">
              <a:rPr lang="de-DE" smtClean="0"/>
              <a:pPr/>
              <a:t>‹Nr.›</a:t>
            </a:fld>
            <a:endParaRPr lang="de-DE" dirty="0"/>
          </a:p>
        </p:txBody>
      </p:sp>
      <p:pic>
        <p:nvPicPr>
          <p:cNvPr id="14" name="Grafik 13">
            <a:extLst>
              <a:ext uri="{FF2B5EF4-FFF2-40B4-BE49-F238E27FC236}">
                <a16:creationId xmlns:a16="http://schemas.microsoft.com/office/drawing/2014/main" id="{671E2564-6038-4F46-9BC2-39BB556768C2}"/>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0055526" y="-107094"/>
            <a:ext cx="2136473" cy="1034144"/>
          </a:xfrm>
          <a:prstGeom prst="rect">
            <a:avLst/>
          </a:prstGeom>
        </p:spPr>
      </p:pic>
      <p:cxnSp>
        <p:nvCxnSpPr>
          <p:cNvPr id="8" name="Gerade Verbindung 7">
            <a:extLst>
              <a:ext uri="{FF2B5EF4-FFF2-40B4-BE49-F238E27FC236}">
                <a16:creationId xmlns:a16="http://schemas.microsoft.com/office/drawing/2014/main" id="{B36BAA85-35E3-C741-B068-F67380AA01E3}"/>
              </a:ext>
            </a:extLst>
          </p:cNvPr>
          <p:cNvCxnSpPr/>
          <p:nvPr userDrawn="1"/>
        </p:nvCxnSpPr>
        <p:spPr>
          <a:xfrm>
            <a:off x="-68543" y="570302"/>
            <a:ext cx="11905130"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825175"/>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4" r:id="rId3"/>
    <p:sldLayoutId id="2147483650" r:id="rId4"/>
    <p:sldLayoutId id="2147483665" r:id="rId5"/>
    <p:sldLayoutId id="2147483663" r:id="rId6"/>
    <p:sldLayoutId id="2147483653" r:id="rId7"/>
    <p:sldLayoutId id="2147483661" r:id="rId8"/>
    <p:sldLayoutId id="2147483657" r:id="rId9"/>
    <p:sldLayoutId id="2147483662" r:id="rId10"/>
    <p:sldLayoutId id="2147483670" r:id="rId11"/>
    <p:sldLayoutId id="2147483671" r:id="rId12"/>
    <p:sldLayoutId id="2147483673" r:id="rId13"/>
    <p:sldLayoutId id="2147483679" r:id="rId14"/>
  </p:sldLayoutIdLst>
  <p:hf hdr="0"/>
  <p:txStyles>
    <p:titleStyle>
      <a:lvl1pPr algn="l" defTabSz="914400" rtl="0" eaLnBrk="1" latinLnBrk="0" hangingPunct="1">
        <a:lnSpc>
          <a:spcPct val="90000"/>
        </a:lnSpc>
        <a:spcBef>
          <a:spcPct val="0"/>
        </a:spcBef>
        <a:buNone/>
        <a:defRPr sz="2400" b="1" i="0" kern="1200">
          <a:solidFill>
            <a:schemeClr val="tx2"/>
          </a:solidFill>
          <a:latin typeface="Montserrat" pitchFamily="2" charset="77"/>
          <a:ea typeface="+mj-ea"/>
          <a:cs typeface="+mj-cs"/>
        </a:defRPr>
      </a:lvl1pPr>
    </p:titleStyle>
    <p:bodyStyle>
      <a:lvl1pPr marL="228600" indent="-228600" algn="l" defTabSz="914400" rtl="0" eaLnBrk="1" latinLnBrk="0" hangingPunct="1">
        <a:lnSpc>
          <a:spcPct val="120000"/>
        </a:lnSpc>
        <a:spcBef>
          <a:spcPts val="1000"/>
        </a:spcBef>
        <a:buClr>
          <a:schemeClr val="tx2"/>
        </a:buClr>
        <a:buFont typeface="Systemschrift Normal"/>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2pPr>
      <a:lvl3pPr marL="1143000" indent="-228600" algn="l" defTabSz="914400" rtl="0" eaLnBrk="1" latinLnBrk="0" hangingPunct="1">
        <a:lnSpc>
          <a:spcPct val="120000"/>
        </a:lnSpc>
        <a:spcBef>
          <a:spcPts val="500"/>
        </a:spcBef>
        <a:buClr>
          <a:srgbClr val="99D5EF"/>
        </a:buClr>
        <a:buFont typeface="Arial" panose="020B0604020202020204" pitchFamily="34" charset="0"/>
        <a:buChar char="•"/>
        <a:defRPr sz="1800" kern="1200">
          <a:solidFill>
            <a:schemeClr val="tx1"/>
          </a:solidFill>
          <a:latin typeface="Montserrat" pitchFamily="2" charset="77"/>
          <a:ea typeface="+mn-ea"/>
          <a:cs typeface="+mn-cs"/>
        </a:defRPr>
      </a:lvl3pPr>
      <a:lvl4pPr marL="16002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120000"/>
        </a:lnSpc>
        <a:spcBef>
          <a:spcPts val="500"/>
        </a:spcBef>
        <a:buClr>
          <a:srgbClr val="99D5EF"/>
        </a:buClr>
        <a:buFont typeface="Systemschrift Normal"/>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529" userDrawn="1">
          <p15:clr>
            <a:srgbClr val="F26B43"/>
          </p15:clr>
        </p15:guide>
        <p15:guide id="3" pos="7151" userDrawn="1">
          <p15:clr>
            <a:srgbClr val="F26B43"/>
          </p15:clr>
        </p15:guide>
        <p15:guide id="4"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stiftung-umweltenergierecht.de/die-finanzielle-teilhabe-von-gemeinden-und-einwohnern-an-der-wertschoepfung-erneuerbarer-energie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98149-3A38-394B-9E60-40F056557663}"/>
              </a:ext>
            </a:extLst>
          </p:cNvPr>
          <p:cNvSpPr>
            <a:spLocks noGrp="1"/>
          </p:cNvSpPr>
          <p:nvPr>
            <p:ph type="ctrTitle"/>
          </p:nvPr>
        </p:nvSpPr>
        <p:spPr>
          <a:xfrm>
            <a:off x="1234362" y="1415143"/>
            <a:ext cx="9317523" cy="3389086"/>
          </a:xfrm>
        </p:spPr>
        <p:txBody>
          <a:bodyPr/>
          <a:lstStyle/>
          <a:p>
            <a:r>
              <a:rPr lang="de-DE" dirty="0"/>
              <a:t>Die Landesgesetze zur finanziellen Beteiligung von Einwohnern und Gemeinden beim Ausbau erneuerbarer Energien</a:t>
            </a:r>
          </a:p>
        </p:txBody>
      </p:sp>
      <p:pic>
        <p:nvPicPr>
          <p:cNvPr id="7" name="Grafik 6" descr="Ein Bild, das Text, Screenshot, Software, Website enthält.&#10;&#10;KI-generierte Inhalte können fehlerhaft sein.">
            <a:hlinkClick r:id="rId2"/>
            <a:extLst>
              <a:ext uri="{FF2B5EF4-FFF2-40B4-BE49-F238E27FC236}">
                <a16:creationId xmlns:a16="http://schemas.microsoft.com/office/drawing/2014/main" id="{1E1B0088-4702-D494-CB8D-C156B9FFC183}"/>
              </a:ext>
            </a:extLst>
          </p:cNvPr>
          <p:cNvPicPr>
            <a:picLocks noChangeAspect="1"/>
          </p:cNvPicPr>
          <p:nvPr/>
        </p:nvPicPr>
        <p:blipFill>
          <a:blip r:embed="rId3"/>
          <a:stretch>
            <a:fillRect/>
          </a:stretch>
        </p:blipFill>
        <p:spPr>
          <a:xfrm rot="571346">
            <a:off x="9694056" y="2850866"/>
            <a:ext cx="2187659" cy="3089588"/>
          </a:xfrm>
          <a:prstGeom prst="rect">
            <a:avLst/>
          </a:prstGeom>
        </p:spPr>
      </p:pic>
      <p:sp>
        <p:nvSpPr>
          <p:cNvPr id="8" name="Datumsplatzhalter 3">
            <a:extLst>
              <a:ext uri="{FF2B5EF4-FFF2-40B4-BE49-F238E27FC236}">
                <a16:creationId xmlns:a16="http://schemas.microsoft.com/office/drawing/2014/main" id="{42012BCD-B795-7182-B67B-2E3274B8B8B7}"/>
              </a:ext>
            </a:extLst>
          </p:cNvPr>
          <p:cNvSpPr>
            <a:spLocks noGrp="1"/>
          </p:cNvSpPr>
          <p:nvPr>
            <p:ph type="dt" sz="half" idx="2"/>
          </p:nvPr>
        </p:nvSpPr>
        <p:spPr>
          <a:xfrm>
            <a:off x="1019980" y="5789507"/>
            <a:ext cx="3181640" cy="288763"/>
          </a:xfrm>
        </p:spPr>
        <p:txBody>
          <a:bodyPr/>
          <a:lstStyle/>
          <a:p>
            <a:r>
              <a:rPr lang="de-DE" dirty="0"/>
              <a:t>14.04.2026</a:t>
            </a:r>
          </a:p>
        </p:txBody>
      </p:sp>
      <p:sp>
        <p:nvSpPr>
          <p:cNvPr id="9" name="Textplatzhalter 4">
            <a:extLst>
              <a:ext uri="{FF2B5EF4-FFF2-40B4-BE49-F238E27FC236}">
                <a16:creationId xmlns:a16="http://schemas.microsoft.com/office/drawing/2014/main" id="{23DA25C5-0DC1-4F0E-62C5-30261B71B66D}"/>
              </a:ext>
            </a:extLst>
          </p:cNvPr>
          <p:cNvSpPr>
            <a:spLocks noGrp="1"/>
          </p:cNvSpPr>
          <p:nvPr>
            <p:ph type="body" sz="quarter" idx="10"/>
          </p:nvPr>
        </p:nvSpPr>
        <p:spPr>
          <a:xfrm>
            <a:off x="1019980" y="5580577"/>
            <a:ext cx="4986671" cy="288763"/>
          </a:xfrm>
        </p:spPr>
        <p:txBody>
          <a:bodyPr/>
          <a:lstStyle/>
          <a:p>
            <a:r>
              <a:rPr lang="de-DE" dirty="0"/>
              <a:t>Sebastian v. Ammon</a:t>
            </a:r>
          </a:p>
        </p:txBody>
      </p:sp>
      <p:sp>
        <p:nvSpPr>
          <p:cNvPr id="10" name="Textplatzhalter 5">
            <a:extLst>
              <a:ext uri="{FF2B5EF4-FFF2-40B4-BE49-F238E27FC236}">
                <a16:creationId xmlns:a16="http://schemas.microsoft.com/office/drawing/2014/main" id="{9C39603F-AE95-4486-A65F-635B068593C7}"/>
              </a:ext>
            </a:extLst>
          </p:cNvPr>
          <p:cNvSpPr>
            <a:spLocks noGrp="1"/>
          </p:cNvSpPr>
          <p:nvPr>
            <p:ph type="body" sz="quarter" idx="11"/>
          </p:nvPr>
        </p:nvSpPr>
        <p:spPr>
          <a:xfrm>
            <a:off x="1019980" y="5217886"/>
            <a:ext cx="4986671" cy="424683"/>
          </a:xfrm>
        </p:spPr>
        <p:txBody>
          <a:bodyPr>
            <a:normAutofit fontScale="85000" lnSpcReduction="10000"/>
          </a:bodyPr>
          <a:lstStyle/>
          <a:p>
            <a:r>
              <a:rPr lang="de-DE" dirty="0"/>
              <a:t>8. Länderfachgespräch zu finanzieller Teilhabe und Beteiligung an Windenergieprojekten</a:t>
            </a:r>
          </a:p>
        </p:txBody>
      </p:sp>
    </p:spTree>
    <p:extLst>
      <p:ext uri="{BB962C8B-B14F-4D97-AF65-F5344CB8AC3E}">
        <p14:creationId xmlns:p14="http://schemas.microsoft.com/office/powerpoint/2010/main" val="249075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47C80-AB19-8780-5040-3236A6D9CD3E}"/>
              </a:ext>
            </a:extLst>
          </p:cNvPr>
          <p:cNvSpPr>
            <a:spLocks noGrp="1"/>
          </p:cNvSpPr>
          <p:nvPr>
            <p:ph type="title"/>
          </p:nvPr>
        </p:nvSpPr>
        <p:spPr/>
        <p:txBody>
          <a:bodyPr/>
          <a:lstStyle/>
          <a:p>
            <a:r>
              <a:rPr lang="de-DE" dirty="0"/>
              <a:t>Der Gegenstand und die Schwerpunkte der Studie</a:t>
            </a:r>
          </a:p>
        </p:txBody>
      </p:sp>
      <p:sp>
        <p:nvSpPr>
          <p:cNvPr id="3" name="Inhaltsplatzhalter 2">
            <a:extLst>
              <a:ext uri="{FF2B5EF4-FFF2-40B4-BE49-F238E27FC236}">
                <a16:creationId xmlns:a16="http://schemas.microsoft.com/office/drawing/2014/main" id="{BF2FA41D-776D-4D94-8882-ABD9FA58DE21}"/>
              </a:ext>
            </a:extLst>
          </p:cNvPr>
          <p:cNvSpPr>
            <a:spLocks noGrp="1"/>
          </p:cNvSpPr>
          <p:nvPr>
            <p:ph idx="1"/>
          </p:nvPr>
        </p:nvSpPr>
        <p:spPr>
          <a:xfrm>
            <a:off x="838200" y="1778000"/>
            <a:ext cx="10514013" cy="4992914"/>
          </a:xfrm>
        </p:spPr>
        <p:txBody>
          <a:bodyPr/>
          <a:lstStyle/>
          <a:p>
            <a:r>
              <a:rPr lang="de-DE" sz="1800" dirty="0"/>
              <a:t>Auf Rechtsfragen beschränkte Analyse der Regelungen des Bundes (§§ 6, 22b Abs. 6 EEG 2023) und der Länder (aktuell neun sog. Beteiligungsgesetze) zur Steigerung der Akzeptanz für erneuerbare Energien durch finanzielle Teilhabe von Bürgern und Kommunen</a:t>
            </a:r>
          </a:p>
          <a:p>
            <a:r>
              <a:rPr lang="de-DE" sz="1800" dirty="0"/>
              <a:t>Keine umfassende und detaillierte rechtliche Würdigung der einzelnen Landesgesetze, sondern Skizzierung des verfassungsrechtlichen Rahmens und möglicher Risiken, die sich aus der heterogenen Rechtslage ergeben können</a:t>
            </a:r>
          </a:p>
          <a:p>
            <a:r>
              <a:rPr lang="de-DE" sz="1800" dirty="0"/>
              <a:t>Schwerpunkte der Untersuchung bilden demnach</a:t>
            </a:r>
          </a:p>
          <a:p>
            <a:pPr marL="615950" lvl="1" indent="-285750">
              <a:buFont typeface="Wingdings" panose="05000000000000000000" pitchFamily="2" charset="2"/>
              <a:buChar char="Ø"/>
            </a:pPr>
            <a:r>
              <a:rPr lang="de-DE" dirty="0"/>
              <a:t>Die verfassungsrechtlichen Anforderungen und Grenzen einer verpflichtenden Beteiligung</a:t>
            </a:r>
          </a:p>
          <a:p>
            <a:pPr marL="615950" lvl="1" indent="-285750">
              <a:buFont typeface="Wingdings" panose="05000000000000000000" pitchFamily="2" charset="2"/>
              <a:buChar char="Ø"/>
            </a:pPr>
            <a:r>
              <a:rPr lang="de-DE" dirty="0"/>
              <a:t>Die Auswirkungen der unterschiedlichen finanziellen Verpflichtungen auf den Wettbewerb</a:t>
            </a:r>
          </a:p>
          <a:p>
            <a:pPr marL="615950" lvl="1" indent="-285750">
              <a:buFont typeface="Wingdings" panose="05000000000000000000" pitchFamily="2" charset="2"/>
              <a:buChar char="Ø"/>
            </a:pPr>
            <a:r>
              <a:rPr lang="de-DE" dirty="0"/>
              <a:t>Der mögliche Handlungsbedarf für den Bundesgesetzgeber</a:t>
            </a:r>
          </a:p>
          <a:p>
            <a:pPr marL="0" indent="0">
              <a:buNone/>
            </a:pPr>
            <a:endParaRPr lang="de-DE" dirty="0"/>
          </a:p>
        </p:txBody>
      </p:sp>
      <p:sp>
        <p:nvSpPr>
          <p:cNvPr id="4" name="Datumsplatzhalter 3">
            <a:extLst>
              <a:ext uri="{FF2B5EF4-FFF2-40B4-BE49-F238E27FC236}">
                <a16:creationId xmlns:a16="http://schemas.microsoft.com/office/drawing/2014/main" id="{7EF20940-4D2D-6A06-32AB-A40215519636}"/>
              </a:ext>
            </a:extLst>
          </p:cNvPr>
          <p:cNvSpPr>
            <a:spLocks noGrp="1"/>
          </p:cNvSpPr>
          <p:nvPr>
            <p:ph type="dt" sz="half" idx="10"/>
          </p:nvPr>
        </p:nvSpPr>
        <p:spPr/>
        <p:txBody>
          <a:bodyPr/>
          <a:lstStyle/>
          <a:p>
            <a:r>
              <a:rPr lang="de-DE" dirty="0"/>
              <a:t>14.04.2026</a:t>
            </a:r>
          </a:p>
        </p:txBody>
      </p:sp>
      <p:sp>
        <p:nvSpPr>
          <p:cNvPr id="5" name="Fußzeilenplatzhalter 4">
            <a:extLst>
              <a:ext uri="{FF2B5EF4-FFF2-40B4-BE49-F238E27FC236}">
                <a16:creationId xmlns:a16="http://schemas.microsoft.com/office/drawing/2014/main" id="{ADB4624B-7356-F89E-9121-BE71B4FB4855}"/>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91FA6AF4-EB84-C29E-711B-2F9AEA514A28}"/>
              </a:ext>
            </a:extLst>
          </p:cNvPr>
          <p:cNvSpPr>
            <a:spLocks noGrp="1"/>
          </p:cNvSpPr>
          <p:nvPr>
            <p:ph type="sldNum" sz="quarter" idx="12"/>
          </p:nvPr>
        </p:nvSpPr>
        <p:spPr/>
        <p:txBody>
          <a:bodyPr/>
          <a:lstStyle/>
          <a:p>
            <a:fld id="{BB5D5A41-9DD1-F24E-9E26-15668BB14167}" type="slidenum">
              <a:rPr lang="de-DE" smtClean="0"/>
              <a:t>2</a:t>
            </a:fld>
            <a:endParaRPr lang="de-DE"/>
          </a:p>
        </p:txBody>
      </p:sp>
      <p:sp>
        <p:nvSpPr>
          <p:cNvPr id="7" name="Textplatzhalter 6">
            <a:extLst>
              <a:ext uri="{FF2B5EF4-FFF2-40B4-BE49-F238E27FC236}">
                <a16:creationId xmlns:a16="http://schemas.microsoft.com/office/drawing/2014/main" id="{24D36135-6013-C05A-D1C6-A489E1E8C969}"/>
              </a:ext>
            </a:extLst>
          </p:cNvPr>
          <p:cNvSpPr>
            <a:spLocks noGrp="1"/>
          </p:cNvSpPr>
          <p:nvPr>
            <p:ph type="body" sz="quarter" idx="13"/>
          </p:nvPr>
        </p:nvSpPr>
        <p:spPr/>
        <p:txBody>
          <a:bodyPr/>
          <a:lstStyle/>
          <a:p>
            <a:endParaRPr lang="de-DE" dirty="0"/>
          </a:p>
        </p:txBody>
      </p:sp>
    </p:spTree>
    <p:extLst>
      <p:ext uri="{BB962C8B-B14F-4D97-AF65-F5344CB8AC3E}">
        <p14:creationId xmlns:p14="http://schemas.microsoft.com/office/powerpoint/2010/main" val="112507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4CB727-FA19-DAA7-30A3-65422922FB74}"/>
              </a:ext>
            </a:extLst>
          </p:cNvPr>
          <p:cNvSpPr>
            <a:spLocks noGrp="1"/>
          </p:cNvSpPr>
          <p:nvPr>
            <p:ph type="title"/>
          </p:nvPr>
        </p:nvSpPr>
        <p:spPr/>
        <p:txBody>
          <a:bodyPr/>
          <a:lstStyle/>
          <a:p>
            <a:r>
              <a:rPr lang="de-DE" dirty="0"/>
              <a:t>Die verfassungsrechtliche Rechtfertigung der Eingriffe in die Unternehmerfreiheit aus Art. 12 Abs. 1 GG</a:t>
            </a:r>
          </a:p>
        </p:txBody>
      </p:sp>
      <p:sp>
        <p:nvSpPr>
          <p:cNvPr id="3" name="Inhaltsplatzhalter 2">
            <a:extLst>
              <a:ext uri="{FF2B5EF4-FFF2-40B4-BE49-F238E27FC236}">
                <a16:creationId xmlns:a16="http://schemas.microsoft.com/office/drawing/2014/main" id="{6E31115E-408B-29A6-3518-82FCA5AC170B}"/>
              </a:ext>
            </a:extLst>
          </p:cNvPr>
          <p:cNvSpPr>
            <a:spLocks noGrp="1"/>
          </p:cNvSpPr>
          <p:nvPr>
            <p:ph idx="1"/>
          </p:nvPr>
        </p:nvSpPr>
        <p:spPr/>
        <p:txBody>
          <a:bodyPr/>
          <a:lstStyle/>
          <a:p>
            <a:r>
              <a:rPr lang="de-DE" dirty="0"/>
              <a:t>Die Grundsatzentscheidung des BVerfG vom 23. März 2022 (1 BvR 1187/17) zum Bürger- und Gemeindenbeteiligungsgesetz Mecklenburg-Vorpommern: kein Freibrief für die Landesgesetzgeber!</a:t>
            </a:r>
          </a:p>
          <a:p>
            <a:r>
              <a:rPr lang="de-DE" dirty="0"/>
              <a:t>Die Begründungskette des Gerichts: durch finanzielle Teilhabe in Zwischenschritten zum verfassungsrechtlich legitimen Gemeinwohlziel des Klimaschutzes (Art. 20a GG) </a:t>
            </a:r>
          </a:p>
          <a:p>
            <a:r>
              <a:rPr lang="de-DE" dirty="0"/>
              <a:t>Folgerungen für eine verfassungsgemäße (Landes-)Gesetzgebung:</a:t>
            </a:r>
          </a:p>
          <a:p>
            <a:pPr lvl="1">
              <a:buFont typeface="Wingdings" panose="05000000000000000000" pitchFamily="2" charset="2"/>
              <a:buChar char="Ø"/>
            </a:pPr>
            <a:r>
              <a:rPr lang="de-DE" dirty="0"/>
              <a:t>Die Eingriffe in die Unternehmensfreiheit sind nur gerechtfertigt, wenn sie geeignet und erforderlich sind, den Ausbau der erneuerbaren Energien zu steigern.</a:t>
            </a:r>
          </a:p>
          <a:p>
            <a:pPr lvl="1">
              <a:buFont typeface="Wingdings" panose="05000000000000000000" pitchFamily="2" charset="2"/>
              <a:buChar char="Ø"/>
            </a:pPr>
            <a:r>
              <a:rPr lang="de-DE" dirty="0"/>
              <a:t>(Neue) Erkenntnismöglichkeiten über die Wirkung akzeptanzsteigernder Maßnahmen sind zu nutzen. </a:t>
            </a:r>
          </a:p>
        </p:txBody>
      </p:sp>
      <p:sp>
        <p:nvSpPr>
          <p:cNvPr id="4" name="Datumsplatzhalter 3">
            <a:extLst>
              <a:ext uri="{FF2B5EF4-FFF2-40B4-BE49-F238E27FC236}">
                <a16:creationId xmlns:a16="http://schemas.microsoft.com/office/drawing/2014/main" id="{6DEFE360-8C50-B157-6545-E91307C3A403}"/>
              </a:ext>
            </a:extLst>
          </p:cNvPr>
          <p:cNvSpPr>
            <a:spLocks noGrp="1"/>
          </p:cNvSpPr>
          <p:nvPr>
            <p:ph type="dt" sz="half" idx="10"/>
          </p:nvPr>
        </p:nvSpPr>
        <p:spPr/>
        <p:txBody>
          <a:bodyPr/>
          <a:lstStyle/>
          <a:p>
            <a:r>
              <a:rPr lang="de-DE" dirty="0"/>
              <a:t>14.04.2026</a:t>
            </a:r>
          </a:p>
        </p:txBody>
      </p:sp>
      <p:sp>
        <p:nvSpPr>
          <p:cNvPr id="5" name="Fußzeilenplatzhalter 4">
            <a:extLst>
              <a:ext uri="{FF2B5EF4-FFF2-40B4-BE49-F238E27FC236}">
                <a16:creationId xmlns:a16="http://schemas.microsoft.com/office/drawing/2014/main" id="{9F17EBA2-D3C0-E77F-092B-A6EC8DD00E1E}"/>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8C88C96F-BE6B-3E85-DDCD-6560515D1EBF}"/>
              </a:ext>
            </a:extLst>
          </p:cNvPr>
          <p:cNvSpPr>
            <a:spLocks noGrp="1"/>
          </p:cNvSpPr>
          <p:nvPr>
            <p:ph type="sldNum" sz="quarter" idx="12"/>
          </p:nvPr>
        </p:nvSpPr>
        <p:spPr/>
        <p:txBody>
          <a:bodyPr/>
          <a:lstStyle/>
          <a:p>
            <a:fld id="{BB5D5A41-9DD1-F24E-9E26-15668BB14167}" type="slidenum">
              <a:rPr lang="de-DE" smtClean="0"/>
              <a:t>3</a:t>
            </a:fld>
            <a:endParaRPr lang="de-DE"/>
          </a:p>
        </p:txBody>
      </p:sp>
      <p:sp>
        <p:nvSpPr>
          <p:cNvPr id="7" name="Textplatzhalter 6">
            <a:extLst>
              <a:ext uri="{FF2B5EF4-FFF2-40B4-BE49-F238E27FC236}">
                <a16:creationId xmlns:a16="http://schemas.microsoft.com/office/drawing/2014/main" id="{E4ED9DB3-B10D-641C-A30D-073C4B55F740}"/>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367973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11461-2C83-DFED-C357-3DA0393AD29F}"/>
              </a:ext>
            </a:extLst>
          </p:cNvPr>
          <p:cNvSpPr>
            <a:spLocks noGrp="1"/>
          </p:cNvSpPr>
          <p:nvPr>
            <p:ph type="title"/>
          </p:nvPr>
        </p:nvSpPr>
        <p:spPr/>
        <p:txBody>
          <a:bodyPr/>
          <a:lstStyle/>
          <a:p>
            <a:r>
              <a:rPr lang="de-DE" dirty="0"/>
              <a:t>Die Auswirkungen der finanziellen Verpflichtungen auf den Wettbewerb </a:t>
            </a:r>
          </a:p>
        </p:txBody>
      </p:sp>
      <p:sp>
        <p:nvSpPr>
          <p:cNvPr id="3" name="Inhaltsplatzhalter 2">
            <a:extLst>
              <a:ext uri="{FF2B5EF4-FFF2-40B4-BE49-F238E27FC236}">
                <a16:creationId xmlns:a16="http://schemas.microsoft.com/office/drawing/2014/main" id="{E21E45D6-CF39-B889-DE20-66AA99C0DC66}"/>
              </a:ext>
            </a:extLst>
          </p:cNvPr>
          <p:cNvSpPr>
            <a:spLocks noGrp="1"/>
          </p:cNvSpPr>
          <p:nvPr>
            <p:ph idx="1"/>
          </p:nvPr>
        </p:nvSpPr>
        <p:spPr/>
        <p:txBody>
          <a:bodyPr/>
          <a:lstStyle/>
          <a:p>
            <a:r>
              <a:rPr lang="de-DE" dirty="0"/>
              <a:t>Die Belastung mit (zusätzlichen) Kosten im Ausschreibungssystem des EEG: ein Standortnachteil mit potentiell weitreichenden Folgen</a:t>
            </a:r>
          </a:p>
          <a:p>
            <a:r>
              <a:rPr lang="de-DE" dirty="0"/>
              <a:t>Die Unvollständigkeit der </a:t>
            </a:r>
            <a:r>
              <a:rPr kumimoji="0" lang="de-DE" sz="2000" b="0" i="0" u="none" strike="noStrike" kern="1200" cap="none" spc="0" normalizeH="0" baseline="0" noProof="0" dirty="0">
                <a:ln>
                  <a:noFill/>
                </a:ln>
                <a:solidFill>
                  <a:srgbClr val="000000"/>
                </a:solidFill>
                <a:effectLst/>
                <a:uLnTx/>
                <a:uFillTx/>
                <a:latin typeface="Montserrat" pitchFamily="2" charset="77"/>
                <a:ea typeface="+mn-ea"/>
                <a:cs typeface="+mn-cs"/>
              </a:rPr>
              <a:t>Rückerstattungsmöglichkeit nach § 6 Abs. 5 EEG: Zahlungspflichten als durchlaufender Posten oder dauerhafte Belastung?</a:t>
            </a:r>
            <a:endParaRPr lang="de-DE" dirty="0"/>
          </a:p>
          <a:p>
            <a:r>
              <a:rPr lang="de-DE" dirty="0"/>
              <a:t>Die Heterogenität der Regelungen als Quelle möglicher Wettbewerbsverzerrungen: Die Unterschiede im Anwendungsbereich, im Vollzugsaufwand sowie in der Höhe der finanziellen Verpflichtungen können den Wettbewerb von Standorten und Vorhabenträgern beeinflussen.</a:t>
            </a:r>
          </a:p>
        </p:txBody>
      </p:sp>
      <p:sp>
        <p:nvSpPr>
          <p:cNvPr id="4" name="Datumsplatzhalter 3">
            <a:extLst>
              <a:ext uri="{FF2B5EF4-FFF2-40B4-BE49-F238E27FC236}">
                <a16:creationId xmlns:a16="http://schemas.microsoft.com/office/drawing/2014/main" id="{CD27DB5E-4383-B11E-160B-1096C82FCAFE}"/>
              </a:ext>
            </a:extLst>
          </p:cNvPr>
          <p:cNvSpPr>
            <a:spLocks noGrp="1"/>
          </p:cNvSpPr>
          <p:nvPr>
            <p:ph type="dt" sz="half" idx="10"/>
          </p:nvPr>
        </p:nvSpPr>
        <p:spPr/>
        <p:txBody>
          <a:bodyPr/>
          <a:lstStyle/>
          <a:p>
            <a:r>
              <a:rPr lang="de-DE"/>
              <a:t>22.01.2026</a:t>
            </a:r>
          </a:p>
        </p:txBody>
      </p:sp>
      <p:sp>
        <p:nvSpPr>
          <p:cNvPr id="5" name="Fußzeilenplatzhalter 4">
            <a:extLst>
              <a:ext uri="{FF2B5EF4-FFF2-40B4-BE49-F238E27FC236}">
                <a16:creationId xmlns:a16="http://schemas.microsoft.com/office/drawing/2014/main" id="{3DCE9A76-8677-31BD-E575-8818AE44FCF2}"/>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3564D659-74B7-317A-FB0B-A243D03ADBAF}"/>
              </a:ext>
            </a:extLst>
          </p:cNvPr>
          <p:cNvSpPr>
            <a:spLocks noGrp="1"/>
          </p:cNvSpPr>
          <p:nvPr>
            <p:ph type="sldNum" sz="quarter" idx="12"/>
          </p:nvPr>
        </p:nvSpPr>
        <p:spPr/>
        <p:txBody>
          <a:bodyPr/>
          <a:lstStyle/>
          <a:p>
            <a:fld id="{BB5D5A41-9DD1-F24E-9E26-15668BB14167}" type="slidenum">
              <a:rPr lang="de-DE" smtClean="0"/>
              <a:t>4</a:t>
            </a:fld>
            <a:endParaRPr lang="de-DE"/>
          </a:p>
        </p:txBody>
      </p:sp>
      <p:sp>
        <p:nvSpPr>
          <p:cNvPr id="7" name="Textplatzhalter 6">
            <a:extLst>
              <a:ext uri="{FF2B5EF4-FFF2-40B4-BE49-F238E27FC236}">
                <a16:creationId xmlns:a16="http://schemas.microsoft.com/office/drawing/2014/main" id="{020C5C97-E575-F7D4-C8CB-E44F29EE4E2F}"/>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209785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0AFB9-3600-FEE0-39B9-00B87C6C00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575BA4-470A-974B-0E29-CC77EF842F33}"/>
              </a:ext>
            </a:extLst>
          </p:cNvPr>
          <p:cNvSpPr>
            <a:spLocks noGrp="1"/>
          </p:cNvSpPr>
          <p:nvPr>
            <p:ph type="title"/>
          </p:nvPr>
        </p:nvSpPr>
        <p:spPr/>
        <p:txBody>
          <a:bodyPr/>
          <a:lstStyle/>
          <a:p>
            <a:r>
              <a:rPr lang="de-DE" dirty="0"/>
              <a:t>Finanzielle Teilhabe und strafrechtliche Risiken nach §§ 331 ff. StGB</a:t>
            </a:r>
          </a:p>
        </p:txBody>
      </p:sp>
      <p:sp>
        <p:nvSpPr>
          <p:cNvPr id="3" name="Inhaltsplatzhalter 2">
            <a:extLst>
              <a:ext uri="{FF2B5EF4-FFF2-40B4-BE49-F238E27FC236}">
                <a16:creationId xmlns:a16="http://schemas.microsoft.com/office/drawing/2014/main" id="{FAE18254-1D69-5B1A-0D21-53ECAAF8C76D}"/>
              </a:ext>
            </a:extLst>
          </p:cNvPr>
          <p:cNvSpPr>
            <a:spLocks noGrp="1"/>
          </p:cNvSpPr>
          <p:nvPr>
            <p:ph idx="1"/>
          </p:nvPr>
        </p:nvSpPr>
        <p:spPr/>
        <p:txBody>
          <a:bodyPr/>
          <a:lstStyle/>
          <a:p>
            <a:r>
              <a:rPr lang="de-DE" dirty="0"/>
              <a:t>Zahlungen von Vorhabenträgern an die Gemeinden im Zusammenhang mit der Planung und Genehmigung von Windenergieanlagen: strafbare Vorteilsgewährung, freiwillige Zuwendung oder Erfüllung einer gesetzlichen Verpflichtung?</a:t>
            </a:r>
          </a:p>
          <a:p>
            <a:r>
              <a:rPr lang="de-DE" dirty="0"/>
              <a:t>Die Vorkehrungen des Bundes zum Ausschluss einer Strafbarkeit (§ 6 Abs. 4 S. 1,  3 und 4 EEG 2023)</a:t>
            </a:r>
          </a:p>
          <a:p>
            <a:r>
              <a:rPr lang="de-DE" dirty="0"/>
              <a:t>Die verbleibenden Strafbarkeitsrisiken bei einer Beteiligung nach Landesrecht</a:t>
            </a:r>
          </a:p>
        </p:txBody>
      </p:sp>
      <p:sp>
        <p:nvSpPr>
          <p:cNvPr id="4" name="Datumsplatzhalter 3">
            <a:extLst>
              <a:ext uri="{FF2B5EF4-FFF2-40B4-BE49-F238E27FC236}">
                <a16:creationId xmlns:a16="http://schemas.microsoft.com/office/drawing/2014/main" id="{0BA22433-CE51-68E2-2DB1-C88C213D430D}"/>
              </a:ext>
            </a:extLst>
          </p:cNvPr>
          <p:cNvSpPr>
            <a:spLocks noGrp="1"/>
          </p:cNvSpPr>
          <p:nvPr>
            <p:ph type="dt" sz="half" idx="10"/>
          </p:nvPr>
        </p:nvSpPr>
        <p:spPr/>
        <p:txBody>
          <a:bodyPr/>
          <a:lstStyle/>
          <a:p>
            <a:r>
              <a:rPr lang="de-DE"/>
              <a:t>22.01.2026</a:t>
            </a:r>
          </a:p>
        </p:txBody>
      </p:sp>
      <p:sp>
        <p:nvSpPr>
          <p:cNvPr id="5" name="Fußzeilenplatzhalter 4">
            <a:extLst>
              <a:ext uri="{FF2B5EF4-FFF2-40B4-BE49-F238E27FC236}">
                <a16:creationId xmlns:a16="http://schemas.microsoft.com/office/drawing/2014/main" id="{4283B832-0DA0-85F9-F9AB-5A3112B3D7EB}"/>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444D376D-FD5C-D662-E1FD-7122DE206470}"/>
              </a:ext>
            </a:extLst>
          </p:cNvPr>
          <p:cNvSpPr>
            <a:spLocks noGrp="1"/>
          </p:cNvSpPr>
          <p:nvPr>
            <p:ph type="sldNum" sz="quarter" idx="12"/>
          </p:nvPr>
        </p:nvSpPr>
        <p:spPr/>
        <p:txBody>
          <a:bodyPr/>
          <a:lstStyle/>
          <a:p>
            <a:fld id="{BB5D5A41-9DD1-F24E-9E26-15668BB14167}" type="slidenum">
              <a:rPr lang="de-DE" smtClean="0"/>
              <a:t>5</a:t>
            </a:fld>
            <a:endParaRPr lang="de-DE"/>
          </a:p>
        </p:txBody>
      </p:sp>
      <p:sp>
        <p:nvSpPr>
          <p:cNvPr id="7" name="Textplatzhalter 6">
            <a:extLst>
              <a:ext uri="{FF2B5EF4-FFF2-40B4-BE49-F238E27FC236}">
                <a16:creationId xmlns:a16="http://schemas.microsoft.com/office/drawing/2014/main" id="{A08EFD32-D4E1-4264-D793-F23B87D5D141}"/>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247852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E5706E-A368-48D7-D396-A92C68D9A3AE}"/>
              </a:ext>
            </a:extLst>
          </p:cNvPr>
          <p:cNvSpPr>
            <a:spLocks noGrp="1"/>
          </p:cNvSpPr>
          <p:nvPr>
            <p:ph type="title"/>
          </p:nvPr>
        </p:nvSpPr>
        <p:spPr/>
        <p:txBody>
          <a:bodyPr/>
          <a:lstStyle/>
          <a:p>
            <a:r>
              <a:rPr lang="de-DE" dirty="0"/>
              <a:t>Schlussfolgerungen</a:t>
            </a:r>
          </a:p>
        </p:txBody>
      </p:sp>
      <p:sp>
        <p:nvSpPr>
          <p:cNvPr id="3" name="Inhaltsplatzhalter 2">
            <a:extLst>
              <a:ext uri="{FF2B5EF4-FFF2-40B4-BE49-F238E27FC236}">
                <a16:creationId xmlns:a16="http://schemas.microsoft.com/office/drawing/2014/main" id="{F49C76A4-6E4E-1CFE-F523-2B7ACF0BCE5F}"/>
              </a:ext>
            </a:extLst>
          </p:cNvPr>
          <p:cNvSpPr>
            <a:spLocks noGrp="1"/>
          </p:cNvSpPr>
          <p:nvPr>
            <p:ph idx="1"/>
          </p:nvPr>
        </p:nvSpPr>
        <p:spPr/>
        <p:txBody>
          <a:bodyPr/>
          <a:lstStyle/>
          <a:p>
            <a:r>
              <a:rPr lang="de-DE" dirty="0"/>
              <a:t>Für die Landesgesetzgeber: Es besteht kein Automatismus zwischen Akzeptanz- und Ausbausteigerung.</a:t>
            </a:r>
          </a:p>
          <a:p>
            <a:r>
              <a:rPr lang="de-DE" dirty="0"/>
              <a:t>Für den Bundesgesetzgeber: „Kontrolliertes Zuwarten“ oder Einschränkung der Länderöffnungsklausel des § 22b Abs. 6 EEG?</a:t>
            </a:r>
          </a:p>
          <a:p>
            <a:r>
              <a:rPr lang="de-DE" dirty="0"/>
              <a:t>Für die Praxis: Grenzen der gesetzlichen Spielräume beachten!</a:t>
            </a:r>
          </a:p>
          <a:p>
            <a:r>
              <a:rPr lang="de-DE" dirty="0"/>
              <a:t>Für mich: Ein Jurist, der nicht mehr als ein Jurist ist, ist ein arm Ding (Martin Luther).</a:t>
            </a:r>
          </a:p>
        </p:txBody>
      </p:sp>
      <p:sp>
        <p:nvSpPr>
          <p:cNvPr id="4" name="Datumsplatzhalter 3">
            <a:extLst>
              <a:ext uri="{FF2B5EF4-FFF2-40B4-BE49-F238E27FC236}">
                <a16:creationId xmlns:a16="http://schemas.microsoft.com/office/drawing/2014/main" id="{D3B96B6C-7420-DA22-4F4A-9533CE22D742}"/>
              </a:ext>
            </a:extLst>
          </p:cNvPr>
          <p:cNvSpPr>
            <a:spLocks noGrp="1"/>
          </p:cNvSpPr>
          <p:nvPr>
            <p:ph type="dt" sz="half" idx="10"/>
          </p:nvPr>
        </p:nvSpPr>
        <p:spPr/>
        <p:txBody>
          <a:bodyPr/>
          <a:lstStyle/>
          <a:p>
            <a:r>
              <a:rPr lang="de-DE" dirty="0"/>
              <a:t>14.04.2026</a:t>
            </a:r>
          </a:p>
        </p:txBody>
      </p:sp>
      <p:sp>
        <p:nvSpPr>
          <p:cNvPr id="5" name="Fußzeilenplatzhalter 4">
            <a:extLst>
              <a:ext uri="{FF2B5EF4-FFF2-40B4-BE49-F238E27FC236}">
                <a16:creationId xmlns:a16="http://schemas.microsoft.com/office/drawing/2014/main" id="{69AD0DE7-2BB8-81FB-6969-F0115E39226E}"/>
              </a:ext>
            </a:extLst>
          </p:cNvPr>
          <p:cNvSpPr>
            <a:spLocks noGrp="1"/>
          </p:cNvSpPr>
          <p:nvPr>
            <p:ph type="ftr" sz="quarter" idx="11"/>
          </p:nvPr>
        </p:nvSpPr>
        <p:spPr/>
        <p:txBody>
          <a:bodyPr/>
          <a:lstStyle/>
          <a:p>
            <a:r>
              <a:rPr lang="de-DE"/>
              <a:t>Die Beteiligungsgesetze der Länder</a:t>
            </a:r>
            <a:endParaRPr lang="de-DE" dirty="0"/>
          </a:p>
        </p:txBody>
      </p:sp>
      <p:sp>
        <p:nvSpPr>
          <p:cNvPr id="6" name="Foliennummernplatzhalter 5">
            <a:extLst>
              <a:ext uri="{FF2B5EF4-FFF2-40B4-BE49-F238E27FC236}">
                <a16:creationId xmlns:a16="http://schemas.microsoft.com/office/drawing/2014/main" id="{82A8CD08-D3BD-559D-FFBA-7C4345003692}"/>
              </a:ext>
            </a:extLst>
          </p:cNvPr>
          <p:cNvSpPr>
            <a:spLocks noGrp="1"/>
          </p:cNvSpPr>
          <p:nvPr>
            <p:ph type="sldNum" sz="quarter" idx="12"/>
          </p:nvPr>
        </p:nvSpPr>
        <p:spPr/>
        <p:txBody>
          <a:bodyPr/>
          <a:lstStyle/>
          <a:p>
            <a:fld id="{BB5D5A41-9DD1-F24E-9E26-15668BB14167}" type="slidenum">
              <a:rPr lang="de-DE" smtClean="0"/>
              <a:t>6</a:t>
            </a:fld>
            <a:endParaRPr lang="de-DE"/>
          </a:p>
        </p:txBody>
      </p:sp>
      <p:sp>
        <p:nvSpPr>
          <p:cNvPr id="7" name="Textplatzhalter 6">
            <a:extLst>
              <a:ext uri="{FF2B5EF4-FFF2-40B4-BE49-F238E27FC236}">
                <a16:creationId xmlns:a16="http://schemas.microsoft.com/office/drawing/2014/main" id="{6D76E54D-ECDD-C861-F29D-5F88E059DBD6}"/>
              </a:ext>
            </a:extLst>
          </p:cNvPr>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85102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0D93C9-C038-7E1E-B5A8-A3173D7824EB}"/>
              </a:ext>
            </a:extLst>
          </p:cNvPr>
          <p:cNvPicPr>
            <a:picLocks noChangeAspect="1"/>
          </p:cNvPicPr>
          <p:nvPr/>
        </p:nvPicPr>
        <p:blipFill>
          <a:blip r:embed="rId2"/>
          <a:stretch>
            <a:fillRect/>
          </a:stretch>
        </p:blipFill>
        <p:spPr>
          <a:xfrm>
            <a:off x="2684477" y="641619"/>
            <a:ext cx="6823046" cy="2707220"/>
          </a:xfrm>
          <a:prstGeom prst="rect">
            <a:avLst/>
          </a:prstGeom>
        </p:spPr>
      </p:pic>
      <p:sp>
        <p:nvSpPr>
          <p:cNvPr id="4" name="Foliennummernplatzhalter 3">
            <a:extLst>
              <a:ext uri="{FF2B5EF4-FFF2-40B4-BE49-F238E27FC236}">
                <a16:creationId xmlns:a16="http://schemas.microsoft.com/office/drawing/2014/main" id="{E74224C5-5980-5A43-B29B-ED9420802DF3}"/>
              </a:ext>
            </a:extLst>
          </p:cNvPr>
          <p:cNvSpPr>
            <a:spLocks noGrp="1"/>
          </p:cNvSpPr>
          <p:nvPr>
            <p:ph type="sldNum" sz="quarter" idx="12"/>
          </p:nvPr>
        </p:nvSpPr>
        <p:spPr/>
        <p:txBody>
          <a:bodyPr/>
          <a:lstStyle/>
          <a:p>
            <a:fld id="{BB5D5A41-9DD1-F24E-9E26-15668BB14167}" type="slidenum">
              <a:rPr lang="de-DE" smtClean="0"/>
              <a:t>7</a:t>
            </a:fld>
            <a:endParaRPr lang="de-DE"/>
          </a:p>
        </p:txBody>
      </p:sp>
      <p:sp>
        <p:nvSpPr>
          <p:cNvPr id="5" name="Datumsplatzhalter 4">
            <a:extLst>
              <a:ext uri="{FF2B5EF4-FFF2-40B4-BE49-F238E27FC236}">
                <a16:creationId xmlns:a16="http://schemas.microsoft.com/office/drawing/2014/main" id="{3E283E4A-19AD-ED44-8D39-AC74567933BB}"/>
              </a:ext>
            </a:extLst>
          </p:cNvPr>
          <p:cNvSpPr>
            <a:spLocks noGrp="1"/>
          </p:cNvSpPr>
          <p:nvPr>
            <p:ph type="dt" sz="half" idx="10"/>
          </p:nvPr>
        </p:nvSpPr>
        <p:spPr/>
        <p:txBody>
          <a:bodyPr/>
          <a:lstStyle/>
          <a:p>
            <a:r>
              <a:rPr lang="de-DE" dirty="0"/>
              <a:t>14.04.2026</a:t>
            </a:r>
          </a:p>
        </p:txBody>
      </p:sp>
      <p:sp>
        <p:nvSpPr>
          <p:cNvPr id="6" name="Fußzeilenplatzhalter 5">
            <a:extLst>
              <a:ext uri="{FF2B5EF4-FFF2-40B4-BE49-F238E27FC236}">
                <a16:creationId xmlns:a16="http://schemas.microsoft.com/office/drawing/2014/main" id="{B7A4C97D-8189-EF46-A4F6-D6999429AC9F}"/>
              </a:ext>
            </a:extLst>
          </p:cNvPr>
          <p:cNvSpPr>
            <a:spLocks noGrp="1"/>
          </p:cNvSpPr>
          <p:nvPr>
            <p:ph type="ftr" sz="quarter" idx="11"/>
          </p:nvPr>
        </p:nvSpPr>
        <p:spPr/>
        <p:txBody>
          <a:bodyPr/>
          <a:lstStyle/>
          <a:p>
            <a:r>
              <a:rPr lang="de-DE"/>
              <a:t>Die Beteiligungsgesetze der Länder</a:t>
            </a:r>
            <a:endParaRPr lang="de-DE" dirty="0"/>
          </a:p>
        </p:txBody>
      </p:sp>
      <p:sp>
        <p:nvSpPr>
          <p:cNvPr id="8" name="Textfeld 7">
            <a:extLst>
              <a:ext uri="{FF2B5EF4-FFF2-40B4-BE49-F238E27FC236}">
                <a16:creationId xmlns:a16="http://schemas.microsoft.com/office/drawing/2014/main" id="{D52A5D70-D00C-4568-8D30-4DCE8CCDF0F8}"/>
              </a:ext>
            </a:extLst>
          </p:cNvPr>
          <p:cNvSpPr txBox="1"/>
          <p:nvPr/>
        </p:nvSpPr>
        <p:spPr>
          <a:xfrm>
            <a:off x="4197626" y="3770968"/>
            <a:ext cx="7659756" cy="2445413"/>
          </a:xfrm>
          <a:prstGeom prst="rect">
            <a:avLst/>
          </a:prstGeom>
          <a:noFill/>
        </p:spPr>
        <p:txBody>
          <a:bodyPr wrap="square">
            <a:spAutoFit/>
          </a:bodyPr>
          <a:lstStyle/>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Gemeinnütziges, spezialisiertes Forschungsinstitut</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Leitfrage: Wie muss sich der Rechtsrahmen verändern, damit die energie- und klimapolitischen Ziele erreicht werden?</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Interdisziplinäre Forschungspartner, enger Austausch mit der Praxis</a:t>
            </a:r>
          </a:p>
          <a:p>
            <a:pPr marL="355600" marR="0" lvl="0" indent="-355600" algn="l" defTabSz="914400" rtl="0" eaLnBrk="1" fontAlgn="auto" latinLnBrk="0" hangingPunct="1">
              <a:lnSpc>
                <a:spcPct val="120000"/>
              </a:lnSpc>
              <a:spcBef>
                <a:spcPts val="1000"/>
              </a:spcBef>
              <a:spcAft>
                <a:spcPts val="0"/>
              </a:spcAft>
              <a:buClr>
                <a:schemeClr val="bg1"/>
              </a:buClr>
              <a:buSzTx/>
              <a:buFont typeface="Systemschrift Normal"/>
              <a:buChar char="▸"/>
              <a:tabLst/>
              <a:defRPr/>
            </a:pPr>
            <a:r>
              <a:rPr kumimoji="0" lang="de-DE" b="0" i="0" u="none" strike="noStrike" kern="1200" cap="none" spc="0" normalizeH="0" baseline="0" noProof="0" dirty="0">
                <a:ln>
                  <a:noFill/>
                </a:ln>
                <a:solidFill>
                  <a:schemeClr val="bg1"/>
                </a:solidFill>
                <a:effectLst/>
                <a:uLnTx/>
                <a:uFillTx/>
                <a:latin typeface="Montserrat" pitchFamily="2" charset="77"/>
                <a:ea typeface="+mn-ea"/>
                <a:cs typeface="+mn-cs"/>
              </a:rPr>
              <a:t>Beratung in Gesetzgebungsprozessen</a:t>
            </a:r>
          </a:p>
        </p:txBody>
      </p:sp>
      <p:sp>
        <p:nvSpPr>
          <p:cNvPr id="9" name="Titel 1">
            <a:extLst>
              <a:ext uri="{FF2B5EF4-FFF2-40B4-BE49-F238E27FC236}">
                <a16:creationId xmlns:a16="http://schemas.microsoft.com/office/drawing/2014/main" id="{56033905-6A0C-4980-B009-AA768A314908}"/>
              </a:ext>
            </a:extLst>
          </p:cNvPr>
          <p:cNvSpPr txBox="1">
            <a:spLocks/>
          </p:cNvSpPr>
          <p:nvPr/>
        </p:nvSpPr>
        <p:spPr>
          <a:xfrm>
            <a:off x="554991" y="4385041"/>
            <a:ext cx="3717813" cy="121726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i="0" kern="1200">
                <a:solidFill>
                  <a:schemeClr val="bg1"/>
                </a:solidFill>
                <a:latin typeface="Montserrat" pitchFamily="2" charset="77"/>
                <a:ea typeface="+mj-ea"/>
                <a:cs typeface="+mj-cs"/>
              </a:defRPr>
            </a:lvl1pPr>
          </a:lstStyle>
          <a:p>
            <a:r>
              <a:rPr lang="de-DE" sz="2800" dirty="0"/>
              <a:t>Zukunftswerkstatt für das Recht der Energiewende</a:t>
            </a:r>
          </a:p>
        </p:txBody>
      </p:sp>
      <p:sp>
        <p:nvSpPr>
          <p:cNvPr id="10" name="Textfeld 9">
            <a:extLst>
              <a:ext uri="{FF2B5EF4-FFF2-40B4-BE49-F238E27FC236}">
                <a16:creationId xmlns:a16="http://schemas.microsoft.com/office/drawing/2014/main" id="{7897210E-F5E7-414D-A2C6-E68741F65DA5}"/>
              </a:ext>
            </a:extLst>
          </p:cNvPr>
          <p:cNvSpPr txBox="1"/>
          <p:nvPr/>
        </p:nvSpPr>
        <p:spPr>
          <a:xfrm>
            <a:off x="2335980" y="3156357"/>
            <a:ext cx="1199626" cy="200055"/>
          </a:xfrm>
          <a:prstGeom prst="rect">
            <a:avLst/>
          </a:prstGeom>
          <a:noFill/>
        </p:spPr>
        <p:txBody>
          <a:bodyPr wrap="square" rtlCol="0">
            <a:spAutoFit/>
          </a:bodyPr>
          <a:lstStyle/>
          <a:p>
            <a:pPr algn="r"/>
            <a:r>
              <a:rPr lang="de-DE" sz="700" dirty="0">
                <a:solidFill>
                  <a:schemeClr val="bg1"/>
                </a:solidFill>
              </a:rPr>
              <a:t>© Manuel Reger</a:t>
            </a:r>
          </a:p>
        </p:txBody>
      </p:sp>
    </p:spTree>
    <p:extLst>
      <p:ext uri="{BB962C8B-B14F-4D97-AF65-F5344CB8AC3E}">
        <p14:creationId xmlns:p14="http://schemas.microsoft.com/office/powerpoint/2010/main" val="373101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Menschliches Gesicht, Kleidung, Person, Text enthält.&#10;&#10;Automatisch generierte Beschreibung">
            <a:extLst>
              <a:ext uri="{FF2B5EF4-FFF2-40B4-BE49-F238E27FC236}">
                <a16:creationId xmlns:a16="http://schemas.microsoft.com/office/drawing/2014/main" id="{39F8DBE1-FF2A-8EA7-097A-30F0164BEA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5805948"/>
          </a:xfrm>
          <a:prstGeom prst="rect">
            <a:avLst/>
          </a:prstGeom>
        </p:spPr>
      </p:pic>
      <p:sp>
        <p:nvSpPr>
          <p:cNvPr id="4" name="Textfeld 3">
            <a:extLst>
              <a:ext uri="{FF2B5EF4-FFF2-40B4-BE49-F238E27FC236}">
                <a16:creationId xmlns:a16="http://schemas.microsoft.com/office/drawing/2014/main" id="{EF95A0D8-72BD-D52E-A6E3-1E92A0E2C9BF}"/>
              </a:ext>
            </a:extLst>
          </p:cNvPr>
          <p:cNvSpPr txBox="1"/>
          <p:nvPr/>
        </p:nvSpPr>
        <p:spPr>
          <a:xfrm>
            <a:off x="0" y="5058945"/>
            <a:ext cx="12192000" cy="1819248"/>
          </a:xfrm>
          <a:prstGeom prst="rect">
            <a:avLst/>
          </a:prstGeom>
          <a:solidFill>
            <a:srgbClr val="002758"/>
          </a:solidFill>
        </p:spPr>
        <p:txBody>
          <a:bodyPr wrap="square" rtlCol="0">
            <a:spAutoFit/>
          </a:bodyPr>
          <a:lstStyle/>
          <a:p>
            <a:endParaRPr lang="de-DE" dirty="0"/>
          </a:p>
        </p:txBody>
      </p:sp>
      <p:pic>
        <p:nvPicPr>
          <p:cNvPr id="6" name="Grafik 5" descr="Ein Bild, das Muster, Quadrat, Symmetrie, Design enthält.&#10;&#10;Automatisch generierte Beschreibung">
            <a:extLst>
              <a:ext uri="{FF2B5EF4-FFF2-40B4-BE49-F238E27FC236}">
                <a16:creationId xmlns:a16="http://schemas.microsoft.com/office/drawing/2014/main" id="{C490B9BC-5278-B062-4C02-63D87F3783E6}"/>
              </a:ext>
            </a:extLst>
          </p:cNvPr>
          <p:cNvPicPr>
            <a:picLocks noChangeAspect="1"/>
          </p:cNvPicPr>
          <p:nvPr/>
        </p:nvPicPr>
        <p:blipFill>
          <a:blip r:embed="rId4"/>
          <a:stretch>
            <a:fillRect/>
          </a:stretch>
        </p:blipFill>
        <p:spPr>
          <a:xfrm>
            <a:off x="10485120" y="5390978"/>
            <a:ext cx="1184910" cy="1184910"/>
          </a:xfrm>
          <a:prstGeom prst="rect">
            <a:avLst/>
          </a:prstGeom>
        </p:spPr>
      </p:pic>
      <p:sp>
        <p:nvSpPr>
          <p:cNvPr id="8" name="Textfeld 7">
            <a:extLst>
              <a:ext uri="{FF2B5EF4-FFF2-40B4-BE49-F238E27FC236}">
                <a16:creationId xmlns:a16="http://schemas.microsoft.com/office/drawing/2014/main" id="{806EDBAE-B043-87AD-45FA-EF19DF01A6A2}"/>
              </a:ext>
            </a:extLst>
          </p:cNvPr>
          <p:cNvSpPr txBox="1"/>
          <p:nvPr/>
        </p:nvSpPr>
        <p:spPr>
          <a:xfrm>
            <a:off x="-524840" y="5270162"/>
            <a:ext cx="10485120" cy="1376402"/>
          </a:xfrm>
          <a:prstGeom prst="rect">
            <a:avLst/>
          </a:prstGeom>
          <a:noFill/>
        </p:spPr>
        <p:txBody>
          <a:bodyPr wrap="square">
            <a:spAutoFit/>
          </a:bodyPr>
          <a:lstStyle/>
          <a:p>
            <a:pPr lvl="2">
              <a:lnSpc>
                <a:spcPct val="120000"/>
              </a:lnSpc>
              <a:spcBef>
                <a:spcPts val="1000"/>
              </a:spcBef>
              <a:buClr>
                <a:schemeClr val="bg1"/>
              </a:buClr>
              <a:defRPr/>
            </a:pPr>
            <a:r>
              <a:rPr kumimoji="0" lang="de-DE" b="1" i="0" u="none" strike="noStrike" kern="1200" cap="none" spc="0" normalizeH="0" baseline="0" noProof="0" dirty="0">
                <a:ln>
                  <a:noFill/>
                </a:ln>
                <a:solidFill>
                  <a:schemeClr val="bg1"/>
                </a:solidFill>
                <a:effectLst/>
                <a:uLnTx/>
                <a:uFillTx/>
                <a:latin typeface="Montserrat" pitchFamily="2" charset="77"/>
                <a:ea typeface="+mn-ea"/>
                <a:cs typeface="+mn-cs"/>
              </a:rPr>
              <a:t>Wir suchen kreative Köpfe für unser Team.</a:t>
            </a:r>
          </a:p>
          <a:p>
            <a:pPr lvl="2">
              <a:lnSpc>
                <a:spcPct val="120000"/>
              </a:lnSpc>
              <a:spcBef>
                <a:spcPts val="1000"/>
              </a:spcBef>
              <a:buClr>
                <a:schemeClr val="bg1"/>
              </a:buClr>
              <a:defRPr/>
            </a:pPr>
            <a:endParaRPr kumimoji="0" lang="de-DE" sz="1000" b="1" i="0" u="none" strike="noStrike" kern="1200" cap="none" spc="0" normalizeH="0" baseline="0" noProof="0" dirty="0">
              <a:ln>
                <a:noFill/>
              </a:ln>
              <a:solidFill>
                <a:schemeClr val="bg1"/>
              </a:solidFill>
              <a:effectLst/>
              <a:uLnTx/>
              <a:uFillTx/>
              <a:latin typeface="Montserrat" pitchFamily="2" charset="77"/>
              <a:ea typeface="+mn-ea"/>
              <a:cs typeface="+mn-cs"/>
            </a:endParaRPr>
          </a:p>
          <a:p>
            <a:pPr lvl="2">
              <a:lnSpc>
                <a:spcPct val="120000"/>
              </a:lnSpc>
              <a:buClr>
                <a:schemeClr val="bg1"/>
              </a:buClr>
              <a:defRPr/>
            </a:pPr>
            <a:r>
              <a:rPr lang="de-DE" dirty="0">
                <a:solidFill>
                  <a:schemeClr val="bg1"/>
                </a:solidFill>
                <a:latin typeface="Montserrat" pitchFamily="2" charset="77"/>
              </a:rPr>
              <a:t>Mehr Infos auf unserer Karriereseite: </a:t>
            </a:r>
          </a:p>
          <a:p>
            <a:pPr lvl="2">
              <a:lnSpc>
                <a:spcPct val="120000"/>
              </a:lnSpc>
              <a:buClr>
                <a:schemeClr val="bg1"/>
              </a:buClr>
              <a:defRPr/>
            </a:pPr>
            <a:r>
              <a:rPr lang="de-DE" dirty="0">
                <a:solidFill>
                  <a:schemeClr val="bg1"/>
                </a:solidFill>
                <a:latin typeface="Montserrat" pitchFamily="2" charset="77"/>
              </a:rPr>
              <a:t>www.stiftung-umweltenergierecht.de/karriere</a:t>
            </a:r>
            <a:endParaRPr lang="de-DE" dirty="0"/>
          </a:p>
        </p:txBody>
      </p:sp>
      <p:sp>
        <p:nvSpPr>
          <p:cNvPr id="3" name="Datumsplatzhalter 2">
            <a:extLst>
              <a:ext uri="{FF2B5EF4-FFF2-40B4-BE49-F238E27FC236}">
                <a16:creationId xmlns:a16="http://schemas.microsoft.com/office/drawing/2014/main" id="{B1ACF8CD-1DB7-EC6B-C214-073D6F2C4683}"/>
              </a:ext>
            </a:extLst>
          </p:cNvPr>
          <p:cNvSpPr>
            <a:spLocks noGrp="1"/>
          </p:cNvSpPr>
          <p:nvPr>
            <p:ph type="dt" sz="half" idx="10"/>
          </p:nvPr>
        </p:nvSpPr>
        <p:spPr/>
        <p:txBody>
          <a:bodyPr/>
          <a:lstStyle/>
          <a:p>
            <a:r>
              <a:rPr lang="de-DE" dirty="0"/>
              <a:t>14.04.2026</a:t>
            </a:r>
          </a:p>
        </p:txBody>
      </p:sp>
      <p:sp>
        <p:nvSpPr>
          <p:cNvPr id="5" name="Fußzeilenplatzhalter 4">
            <a:extLst>
              <a:ext uri="{FF2B5EF4-FFF2-40B4-BE49-F238E27FC236}">
                <a16:creationId xmlns:a16="http://schemas.microsoft.com/office/drawing/2014/main" id="{32CD0EE1-3306-156E-9716-AC16F43C1D45}"/>
              </a:ext>
            </a:extLst>
          </p:cNvPr>
          <p:cNvSpPr>
            <a:spLocks noGrp="1"/>
          </p:cNvSpPr>
          <p:nvPr>
            <p:ph type="ftr" sz="quarter" idx="11"/>
          </p:nvPr>
        </p:nvSpPr>
        <p:spPr/>
        <p:txBody>
          <a:bodyPr/>
          <a:lstStyle/>
          <a:p>
            <a:r>
              <a:rPr lang="de-DE"/>
              <a:t>Die Beteiligungsgesetze der Länder</a:t>
            </a:r>
          </a:p>
        </p:txBody>
      </p:sp>
      <p:sp>
        <p:nvSpPr>
          <p:cNvPr id="7" name="Foliennummernplatzhalter 6">
            <a:extLst>
              <a:ext uri="{FF2B5EF4-FFF2-40B4-BE49-F238E27FC236}">
                <a16:creationId xmlns:a16="http://schemas.microsoft.com/office/drawing/2014/main" id="{E43F3B1F-2B06-F3CB-A1C3-A6677B1A1BCA}"/>
              </a:ext>
            </a:extLst>
          </p:cNvPr>
          <p:cNvSpPr>
            <a:spLocks noGrp="1"/>
          </p:cNvSpPr>
          <p:nvPr>
            <p:ph type="sldNum" sz="quarter" idx="12"/>
          </p:nvPr>
        </p:nvSpPr>
        <p:spPr/>
        <p:txBody>
          <a:bodyPr/>
          <a:lstStyle/>
          <a:p>
            <a:fld id="{3FC7044A-9581-448F-A798-C0F830A52AAB}" type="slidenum">
              <a:rPr lang="de-DE" smtClean="0"/>
              <a:t>8</a:t>
            </a:fld>
            <a:endParaRPr lang="de-DE"/>
          </a:p>
        </p:txBody>
      </p:sp>
    </p:spTree>
    <p:extLst>
      <p:ext uri="{BB962C8B-B14F-4D97-AF65-F5344CB8AC3E}">
        <p14:creationId xmlns:p14="http://schemas.microsoft.com/office/powerpoint/2010/main" val="211153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047D06-AF6C-074B-9852-D540AD6A2DD3}"/>
              </a:ext>
            </a:extLst>
          </p:cNvPr>
          <p:cNvSpPr>
            <a:spLocks noGrp="1"/>
          </p:cNvSpPr>
          <p:nvPr>
            <p:ph type="dt" sz="half" idx="10"/>
          </p:nvPr>
        </p:nvSpPr>
        <p:spPr/>
        <p:txBody>
          <a:bodyPr/>
          <a:lstStyle/>
          <a:p>
            <a:r>
              <a:rPr lang="de-DE" dirty="0"/>
              <a:t>14.04.2026</a:t>
            </a:r>
          </a:p>
        </p:txBody>
      </p:sp>
      <p:sp>
        <p:nvSpPr>
          <p:cNvPr id="3" name="Fußzeilenplatzhalter 2">
            <a:extLst>
              <a:ext uri="{FF2B5EF4-FFF2-40B4-BE49-F238E27FC236}">
                <a16:creationId xmlns:a16="http://schemas.microsoft.com/office/drawing/2014/main" id="{60F1BF4F-424E-F447-BAD4-21D8A68ABC92}"/>
              </a:ext>
            </a:extLst>
          </p:cNvPr>
          <p:cNvSpPr>
            <a:spLocks noGrp="1"/>
          </p:cNvSpPr>
          <p:nvPr>
            <p:ph type="ftr" sz="quarter" idx="11"/>
          </p:nvPr>
        </p:nvSpPr>
        <p:spPr/>
        <p:txBody>
          <a:bodyPr/>
          <a:lstStyle/>
          <a:p>
            <a:r>
              <a:rPr lang="de-DE"/>
              <a:t>Die Beteiligungsgesetze der Länder</a:t>
            </a:r>
            <a:endParaRPr lang="de-DE" dirty="0"/>
          </a:p>
        </p:txBody>
      </p:sp>
      <p:sp>
        <p:nvSpPr>
          <p:cNvPr id="4" name="Foliennummernplatzhalter 3">
            <a:extLst>
              <a:ext uri="{FF2B5EF4-FFF2-40B4-BE49-F238E27FC236}">
                <a16:creationId xmlns:a16="http://schemas.microsoft.com/office/drawing/2014/main" id="{4FB87536-842A-0F48-BAED-0E5CC416366B}"/>
              </a:ext>
            </a:extLst>
          </p:cNvPr>
          <p:cNvSpPr>
            <a:spLocks noGrp="1"/>
          </p:cNvSpPr>
          <p:nvPr>
            <p:ph type="sldNum" sz="quarter" idx="12"/>
          </p:nvPr>
        </p:nvSpPr>
        <p:spPr/>
        <p:txBody>
          <a:bodyPr/>
          <a:lstStyle/>
          <a:p>
            <a:fld id="{BB5D5A41-9DD1-F24E-9E26-15668BB14167}" type="slidenum">
              <a:rPr lang="de-DE" smtClean="0"/>
              <a:t>9</a:t>
            </a:fld>
            <a:endParaRPr lang="de-DE"/>
          </a:p>
        </p:txBody>
      </p:sp>
    </p:spTree>
    <p:extLst>
      <p:ext uri="{BB962C8B-B14F-4D97-AF65-F5344CB8AC3E}">
        <p14:creationId xmlns:p14="http://schemas.microsoft.com/office/powerpoint/2010/main" val="3915566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365E56D-34C7-5143-BA0B-C59301762A85}"/>
              </a:ext>
            </a:extLst>
          </p:cNvPr>
          <p:cNvSpPr>
            <a:spLocks noGrp="1"/>
          </p:cNvSpPr>
          <p:nvPr>
            <p:ph type="dt" sz="half" idx="10"/>
          </p:nvPr>
        </p:nvSpPr>
        <p:spPr/>
        <p:txBody>
          <a:bodyPr/>
          <a:lstStyle/>
          <a:p>
            <a:r>
              <a:rPr lang="de-DE" dirty="0"/>
              <a:t>14.04..2026</a:t>
            </a:r>
          </a:p>
        </p:txBody>
      </p:sp>
      <p:sp>
        <p:nvSpPr>
          <p:cNvPr id="3" name="Fußzeilenplatzhalter 2">
            <a:extLst>
              <a:ext uri="{FF2B5EF4-FFF2-40B4-BE49-F238E27FC236}">
                <a16:creationId xmlns:a16="http://schemas.microsoft.com/office/drawing/2014/main" id="{C628AAD7-F5B5-B645-B509-9ACC738242B7}"/>
              </a:ext>
            </a:extLst>
          </p:cNvPr>
          <p:cNvSpPr>
            <a:spLocks noGrp="1"/>
          </p:cNvSpPr>
          <p:nvPr>
            <p:ph type="ftr" sz="quarter" idx="11"/>
          </p:nvPr>
        </p:nvSpPr>
        <p:spPr/>
        <p:txBody>
          <a:bodyPr/>
          <a:lstStyle/>
          <a:p>
            <a:r>
              <a:rPr lang="de-DE"/>
              <a:t>Die Beteiligungsgesetze der Länder</a:t>
            </a:r>
            <a:endParaRPr lang="de-DE" dirty="0"/>
          </a:p>
        </p:txBody>
      </p:sp>
      <p:sp>
        <p:nvSpPr>
          <p:cNvPr id="4" name="Foliennummernplatzhalter 3">
            <a:extLst>
              <a:ext uri="{FF2B5EF4-FFF2-40B4-BE49-F238E27FC236}">
                <a16:creationId xmlns:a16="http://schemas.microsoft.com/office/drawing/2014/main" id="{5499588B-D671-6C46-A79F-158CDFCF66B3}"/>
              </a:ext>
            </a:extLst>
          </p:cNvPr>
          <p:cNvSpPr>
            <a:spLocks noGrp="1"/>
          </p:cNvSpPr>
          <p:nvPr>
            <p:ph type="sldNum" sz="quarter" idx="12"/>
          </p:nvPr>
        </p:nvSpPr>
        <p:spPr/>
        <p:txBody>
          <a:bodyPr/>
          <a:lstStyle/>
          <a:p>
            <a:fld id="{BB5D5A41-9DD1-F24E-9E26-15668BB14167}" type="slidenum">
              <a:rPr lang="de-DE" smtClean="0"/>
              <a:pPr/>
              <a:t>10</a:t>
            </a:fld>
            <a:endParaRPr lang="de-DE" dirty="0"/>
          </a:p>
        </p:txBody>
      </p:sp>
    </p:spTree>
    <p:extLst>
      <p:ext uri="{BB962C8B-B14F-4D97-AF65-F5344CB8AC3E}">
        <p14:creationId xmlns:p14="http://schemas.microsoft.com/office/powerpoint/2010/main" val="2749652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03D429B-AC09-1643-A40D-E4134A772F87}"/>
              </a:ext>
            </a:extLst>
          </p:cNvPr>
          <p:cNvSpPr>
            <a:spLocks noGrp="1"/>
          </p:cNvSpPr>
          <p:nvPr>
            <p:ph type="body" sz="quarter" idx="10"/>
          </p:nvPr>
        </p:nvSpPr>
        <p:spPr/>
        <p:txBody>
          <a:bodyPr/>
          <a:lstStyle/>
          <a:p>
            <a:r>
              <a:rPr lang="de-DE" dirty="0"/>
              <a:t>Sebastian v. Ammon</a:t>
            </a:r>
          </a:p>
        </p:txBody>
      </p:sp>
      <p:sp>
        <p:nvSpPr>
          <p:cNvPr id="3" name="Textplatzhalter 2">
            <a:extLst>
              <a:ext uri="{FF2B5EF4-FFF2-40B4-BE49-F238E27FC236}">
                <a16:creationId xmlns:a16="http://schemas.microsoft.com/office/drawing/2014/main" id="{6F18E00D-2B51-1A49-A2A3-67C78EAEE60C}"/>
              </a:ext>
            </a:extLst>
          </p:cNvPr>
          <p:cNvSpPr>
            <a:spLocks noGrp="1"/>
          </p:cNvSpPr>
          <p:nvPr>
            <p:ph type="body" sz="quarter" idx="11"/>
          </p:nvPr>
        </p:nvSpPr>
        <p:spPr/>
        <p:txBody>
          <a:bodyPr/>
          <a:lstStyle/>
          <a:p>
            <a:pPr lvl="0"/>
            <a:r>
              <a:rPr lang="de-DE" dirty="0"/>
              <a:t>ammon@stiftung-umweltenergierecht.de</a:t>
            </a:r>
          </a:p>
          <a:p>
            <a:pPr lvl="0"/>
            <a:r>
              <a:rPr lang="de-DE" dirty="0"/>
              <a:t>Tel:	+49-931-79 40 77-0</a:t>
            </a:r>
          </a:p>
          <a:p>
            <a:pPr lvl="0"/>
            <a:r>
              <a:rPr lang="de-DE" dirty="0"/>
              <a:t>Fax:	+49-931-79 40 77-29</a:t>
            </a:r>
          </a:p>
          <a:p>
            <a:pPr lvl="0"/>
            <a:r>
              <a:rPr lang="de-DE" dirty="0"/>
              <a:t>Twitter/X: @Stiftung_UER</a:t>
            </a:r>
          </a:p>
        </p:txBody>
      </p:sp>
      <p:pic>
        <p:nvPicPr>
          <p:cNvPr id="6" name="Grafik 5" descr="Ein Bild, das Text, Screenshot, Schrift, Visitenkarte enthält.&#10;&#10;KI-generierte Inhalte können fehlerhaft sein.">
            <a:extLst>
              <a:ext uri="{FF2B5EF4-FFF2-40B4-BE49-F238E27FC236}">
                <a16:creationId xmlns:a16="http://schemas.microsoft.com/office/drawing/2014/main" id="{553B8939-C277-171D-4434-944DAFEF863B}"/>
              </a:ext>
            </a:extLst>
          </p:cNvPr>
          <p:cNvPicPr>
            <a:picLocks noChangeAspect="1"/>
          </p:cNvPicPr>
          <p:nvPr/>
        </p:nvPicPr>
        <p:blipFill>
          <a:blip r:embed="rId2"/>
          <a:stretch>
            <a:fillRect/>
          </a:stretch>
        </p:blipFill>
        <p:spPr>
          <a:xfrm>
            <a:off x="8969153" y="4694552"/>
            <a:ext cx="1858368" cy="1539362"/>
          </a:xfrm>
          <a:prstGeom prst="rect">
            <a:avLst/>
          </a:prstGeom>
        </p:spPr>
      </p:pic>
    </p:spTree>
    <p:extLst>
      <p:ext uri="{BB962C8B-B14F-4D97-AF65-F5344CB8AC3E}">
        <p14:creationId xmlns:p14="http://schemas.microsoft.com/office/powerpoint/2010/main" val="3640399078"/>
      </p:ext>
    </p:extLst>
  </p:cSld>
  <p:clrMapOvr>
    <a:masterClrMapping/>
  </p:clrMapOvr>
</p:sld>
</file>

<file path=ppt/theme/theme1.xml><?xml version="1.0" encoding="utf-8"?>
<a:theme xmlns:a="http://schemas.openxmlformats.org/drawingml/2006/main" name="Office">
  <a:themeElements>
    <a:clrScheme name="SUER-bunt">
      <a:dk1>
        <a:srgbClr val="000000"/>
      </a:dk1>
      <a:lt1>
        <a:srgbClr val="FFFFFF"/>
      </a:lt1>
      <a:dk2>
        <a:srgbClr val="0095D6"/>
      </a:dk2>
      <a:lt2>
        <a:srgbClr val="FFFFFF"/>
      </a:lt2>
      <a:accent1>
        <a:srgbClr val="0095D6"/>
      </a:accent1>
      <a:accent2>
        <a:srgbClr val="002758"/>
      </a:accent2>
      <a:accent3>
        <a:srgbClr val="89BC24"/>
      </a:accent3>
      <a:accent4>
        <a:srgbClr val="458D3A"/>
      </a:accent4>
      <a:accent5>
        <a:srgbClr val="F6D34D"/>
      </a:accent5>
      <a:accent6>
        <a:srgbClr val="E96852"/>
      </a:accent6>
      <a:hlink>
        <a:srgbClr val="002758"/>
      </a:hlink>
      <a:folHlink>
        <a:srgbClr val="B5C3CC"/>
      </a:folHlink>
    </a:clrScheme>
    <a:fontScheme name="Benutzerdefiniert 2">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0322-SUER-PPT-Vorlage" id="{BD7A489C-BFCC-9842-90DB-49B630EB9717}" vid="{FFA870F5-91EE-2C4C-AE49-014795863CC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210322-SUER-PPT-Vorlage</Template>
  <TotalTime>0</TotalTime>
  <Words>605</Words>
  <Application>Microsoft Office PowerPoint</Application>
  <PresentationFormat>Breitbild</PresentationFormat>
  <Paragraphs>72</Paragraphs>
  <Slides>11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11</vt:i4>
      </vt:variant>
    </vt:vector>
  </HeadingPairs>
  <TitlesOfParts>
    <vt:vector size="17" baseType="lpstr">
      <vt:lpstr>Arial</vt:lpstr>
      <vt:lpstr>Montserrat</vt:lpstr>
      <vt:lpstr>Systemschrift Normal</vt:lpstr>
      <vt:lpstr>Wingdings</vt:lpstr>
      <vt:lpstr>Calibri</vt:lpstr>
      <vt:lpstr>Office</vt:lpstr>
      <vt:lpstr>Die Landesgesetze zur finanziellen Beteiligung von Einwohnern und Gemeinden beim Ausbau erneuerbarer Energien</vt:lpstr>
      <vt:lpstr>Der Gegenstand und die Schwerpunkte der Studie</vt:lpstr>
      <vt:lpstr>Die verfassungsrechtliche Rechtfertigung der Eingriffe in die Unternehmerfreiheit aus Art. 12 Abs. 1 GG</vt:lpstr>
      <vt:lpstr>Die Auswirkungen der finanziellen Verpflichtungen auf den Wettbewerb </vt:lpstr>
      <vt:lpstr>Finanzielle Teilhabe und strafrechtliche Risiken nach §§ 331 ff. StGB</vt:lpstr>
      <vt:lpstr>Schlussfolgerungen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Stiftung Umweltenergierecht</dc:title>
  <dc:creator>Elisabeth Kranz</dc:creator>
  <cp:lastModifiedBy>Sebastian von Ammon</cp:lastModifiedBy>
  <cp:revision>83</cp:revision>
  <cp:lastPrinted>2026-04-13T07:36:36Z</cp:lastPrinted>
  <dcterms:created xsi:type="dcterms:W3CDTF">2021-03-22T16:10:43Z</dcterms:created>
  <dcterms:modified xsi:type="dcterms:W3CDTF">2026-04-13T14:00:36Z</dcterms:modified>
</cp:coreProperties>
</file>