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Override6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heme/themeOverride7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heme/themeOverride8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2B_D85DDA63.xml" ContentType="application/vnd.ms-powerpoint.comment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omments/modernComment_12C_419ADFC.xml" ContentType="application/vnd.ms-powerpoint.comment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679" r:id="rId5"/>
    <p:sldMasterId id="2147483685" r:id="rId6"/>
    <p:sldMasterId id="2147483688" r:id="rId7"/>
    <p:sldMasterId id="2147483711" r:id="rId8"/>
    <p:sldMasterId id="2147483723" r:id="rId9"/>
  </p:sldMasterIdLst>
  <p:notesMasterIdLst>
    <p:notesMasterId r:id="rId20"/>
  </p:notesMasterIdLst>
  <p:sldIdLst>
    <p:sldId id="259" r:id="rId10"/>
    <p:sldId id="310" r:id="rId11"/>
    <p:sldId id="672" r:id="rId12"/>
    <p:sldId id="299" r:id="rId13"/>
    <p:sldId id="312" r:id="rId14"/>
    <p:sldId id="309" r:id="rId15"/>
    <p:sldId id="300" r:id="rId16"/>
    <p:sldId id="304" r:id="rId17"/>
    <p:sldId id="314" r:id="rId18"/>
    <p:sldId id="293" r:id="rId19"/>
  </p:sldIdLst>
  <p:sldSz cx="9144000" cy="5143500" type="screen16x9"/>
  <p:notesSz cx="6797675" cy="9926638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A7A1ABBE-757E-4E51-81BE-D1B5A137C668}">
          <p14:sldIdLst>
            <p14:sldId id="259"/>
            <p14:sldId id="310"/>
            <p14:sldId id="672"/>
            <p14:sldId id="299"/>
            <p14:sldId id="312"/>
            <p14:sldId id="309"/>
            <p14:sldId id="300"/>
            <p14:sldId id="304"/>
            <p14:sldId id="314"/>
            <p14:sldId id="293"/>
          </p14:sldIdLst>
        </p14:section>
        <p14:section name="backup" id="{A68F898E-CD86-4682-9EA5-44E16ED9FE1F}">
          <p14:sldIdLst/>
        </p14:section>
        <p14:section name="Fragen der Umsetzung" id="{7F48271D-54C1-4A5E-AE16-1E037FD7BD6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4AEB0C-62DA-AB77-6802-93C3DE760AE7}" name="Katrin Schaber" initials="KS" userId="S::katrin.schaber@agora-energiewende.de::0d55f943-62a1-4d05-b0ea-e07c4ea53b27" providerId="AD"/>
  <p188:author id="{1DD6B534-74C0-37F6-84AD-C5DD32104015}" name="Katrin Schaber" initials="KS" userId="S::schaber@hochschule-bc.de::02a39d8e-7efe-483f-95b5-03526034309e" providerId="AD"/>
  <p188:author id="{3EB9DE56-C982-65D5-0744-24B65D4B0D5E}" name="Philipp Godron" initials="PG" userId="S::philipp.godron@agora-energiewende.de::209deaf1-a4c1-4d07-b61e-28c2ec352d24" providerId="AD"/>
  <p188:author id="{E4EED4AA-3DAA-2303-2FB2-2D511418F47B}" name="Susanne Liebsch" initials="SL" userId="S::susanne.liebsch@agora-energiewende.de::0305a0ca-9d8f-4d18-a7c9-d16bc8ec6b1d" providerId="AD"/>
  <p188:author id="{75C8A3DC-8979-B596-715B-3CD53C025660}" name="Mareike Herrndorff" initials="MH" userId="S::mareike.herrndorff@agora-energiewende.de::78e1f2ab-6292-45b6-862f-06798ffebf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9BBE"/>
    <a:srgbClr val="9AA7CB"/>
    <a:srgbClr val="795586"/>
    <a:srgbClr val="4799C0"/>
    <a:srgbClr val="2D2D2D"/>
    <a:srgbClr val="733E88"/>
    <a:srgbClr val="E6E6E6"/>
    <a:srgbClr val="5C2F6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comments/modernComment_12B_D85DDA6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EAC72F-048B-4118-9F21-147822D09A17}" authorId="{414AEB0C-62DA-AB77-6802-93C3DE760AE7}" created="2024-10-17T07:00:21.07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30029411" sldId="299"/>
      <ac:spMk id="24" creationId="{16C5C134-CE93-3371-E403-BE5B912DA15A}"/>
      <ac:txMk cp="18" len="15">
        <ac:context len="209" hash="1538290786"/>
      </ac:txMk>
    </ac:txMkLst>
    <p188:pos x="1821050" y="571500"/>
    <p188:txBody>
      <a:bodyPr/>
      <a:lstStyle/>
      <a:p>
        <a:r>
          <a:rPr lang="de-DE"/>
          <a:t>bin mir nicht sicher ob man das so plakativ sagen kann. Weiß das jemand im Team? Sonst abschwächen.</a:t>
        </a:r>
      </a:p>
    </p188:txBody>
  </p188:cm>
  <p188:cm id="{F29C602B-2752-4880-BAEF-18EF43FB394D}" authorId="{414AEB0C-62DA-AB77-6802-93C3DE760AE7}" created="2024-10-17T07:07:48.43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30029411" sldId="299"/>
      <ac:spMk id="9" creationId="{76F24ADD-79F8-557B-DE34-4B271EC0D729}"/>
      <ac:txMk cp="72" len="16">
        <ac:context len="122" hash="1675844130"/>
      </ac:txMk>
    </ac:txMkLst>
    <p188:pos x="2169762" y="716796"/>
    <p188:txBody>
      <a:bodyPr/>
      <a:lstStyle/>
      <a:p>
        <a:r>
          <a:rPr lang="de-DE"/>
          <a:t>Fokus auf PV hier ok?</a:t>
        </a:r>
      </a:p>
    </p188:txBody>
  </p188:cm>
</p188:cmLst>
</file>

<file path=ppt/comments/modernComment_12C_419ADF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9EEE03-B0DE-4C15-A75F-2A789D54F02E}" authorId="{1DD6B534-74C0-37F6-84AD-C5DD32104015}" status="resolved" created="2024-10-08T09:07:24.868" complete="100000">
    <pc:sldMkLst xmlns:pc="http://schemas.microsoft.com/office/powerpoint/2013/main/command">
      <pc:docMk/>
      <pc:sldMk cId="68791804" sldId="300"/>
    </pc:sldMkLst>
    <p188:pos x="3800475" y="3743325"/>
    <p188:replyLst>
      <p188:reply id="{30C4C184-218E-4472-A077-B1E7BA14AFBA}" authorId="{414AEB0C-62DA-AB77-6802-93C3DE760AE7}" created="2024-10-16T10:15:30.255">
        <p188:txBody>
          <a:bodyPr/>
          <a:lstStyle/>
          <a:p>
            <a:r>
              <a:rPr lang="de-DE"/>
              <a:t>geklärt. In FlexHeben wurden regionale Unterschiede nicht ausreichend berücksichtigt, so dass Einspeisebedingte Netzüberlastung unterschätzt wird. Trend trotzdem so von Niklas bestätigt: mit dyn. Tarifen werden einspeisebedingte Überlastungen überwiegen</a:t>
            </a:r>
          </a:p>
        </p188:txBody>
      </p188:reply>
    </p188:replyLst>
    <p188:txBody>
      <a:bodyPr/>
      <a:lstStyle/>
      <a:p>
        <a:r>
          <a:rPr lang="de-DE"/>
          <a:t>Ich bin unsicher ob das wirklich so stimmt? Werde hier versuchen Nilkas Joß dazu nochmal zu befragen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525DA7AA-A9D6-46CF-B13F-2B45DB248667}" type="datetimeFigureOut">
              <a:rPr lang="de-DE" smtClean="0"/>
              <a:t>25.10.2024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F99AD071-7E77-491E-A568-E258DF8474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902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40969">
              <a:defRPr/>
            </a:pPr>
            <a:fld id="{F99AD071-7E77-491E-A568-E258DF847447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40969">
                <a:defRPr/>
              </a:pPr>
              <a:t>1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16432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47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E7E9EA"/>
              </a:solidFill>
              <a:effectLst/>
              <a:latin typeface="TwitterChirp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587945">
              <a:defRPr/>
            </a:pPr>
            <a:fld id="{F99AD071-7E77-491E-A568-E258DF847447}" type="slidenum">
              <a:rPr lang="de-DE" sz="1200">
                <a:solidFill>
                  <a:prstClr val="black"/>
                </a:solidFill>
                <a:latin typeface="Calibri" panose="020F0502020204030204"/>
              </a:rPr>
              <a:pPr defTabSz="587945">
                <a:defRPr/>
              </a:pPr>
              <a:t>3</a:t>
            </a:fld>
            <a:endParaRPr lang="de-DE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77949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546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45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davon verschiebbarer Stromverbrauch	107 TWh</a:t>
            </a:r>
          </a:p>
          <a:p>
            <a:r>
              <a:rPr lang="de-DE"/>
              <a:t>davon nicht verschiebbarer Stromverbrauch	95 TWh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877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22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-25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878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9AD071-7E77-491E-A568-E258DF84744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613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8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A 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D43BD72-B2DF-C127-550F-9843A8D7FA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</p:spPr>
      </p:pic>
      <p:pic>
        <p:nvPicPr>
          <p:cNvPr id="18" name="Grafik 17" descr="Ein Bild, das violett, Flieder, Magenta, Lavendel enthält.&#10;&#10;Automatisch generierte Beschreibung">
            <a:extLst>
              <a:ext uri="{FF2B5EF4-FFF2-40B4-BE49-F238E27FC236}">
                <a16:creationId xmlns:a16="http://schemas.microsoft.com/office/drawing/2014/main" id="{B70786DE-1F11-9849-A6E0-CE6E8F1D5E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9439AE14-8701-6924-A8F6-3D970AE2AD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6" name="Tabellenplatzhalter 7">
            <a:extLst>
              <a:ext uri="{FF2B5EF4-FFF2-40B4-BE49-F238E27FC236}">
                <a16:creationId xmlns:a16="http://schemas.microsoft.com/office/drawing/2014/main" id="{EDF95B04-F618-95F3-B704-557C3CD0D66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ctr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0E41B62-344F-38A5-FD69-41E80427D1A0}"/>
              </a:ext>
            </a:extLst>
          </p:cNvPr>
          <p:cNvSpPr/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 descr="Agora Energiewende Logo">
            <a:extLst>
              <a:ext uri="{FF2B5EF4-FFF2-40B4-BE49-F238E27FC236}">
                <a16:creationId xmlns:a16="http://schemas.microsoft.com/office/drawing/2014/main" id="{51C709EA-D184-56A3-AA68-0D7B0286A6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B Title with picture +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D43BD72-B2DF-C127-550F-9843A8D7FA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</p:spPr>
      </p:pic>
      <p:pic>
        <p:nvPicPr>
          <p:cNvPr id="18" name="Grafik 17" descr="Ein Bild, das violett, Flieder, Magenta, Lavendel enthält.&#10;&#10;Automatisch generierte Beschreibung">
            <a:extLst>
              <a:ext uri="{FF2B5EF4-FFF2-40B4-BE49-F238E27FC236}">
                <a16:creationId xmlns:a16="http://schemas.microsoft.com/office/drawing/2014/main" id="{B70786DE-1F11-9849-A6E0-CE6E8F1D5E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9439AE14-8701-6924-A8F6-3D970AE2AD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6" name="Tabellenplatzhalter 7">
            <a:extLst>
              <a:ext uri="{FF2B5EF4-FFF2-40B4-BE49-F238E27FC236}">
                <a16:creationId xmlns:a16="http://schemas.microsoft.com/office/drawing/2014/main" id="{EDF95B04-F618-95F3-B704-557C3CD0D66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ctr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6" name="Rechteck 7">
            <a:extLst>
              <a:ext uri="{FF2B5EF4-FFF2-40B4-BE49-F238E27FC236}">
                <a16:creationId xmlns:a16="http://schemas.microsoft.com/office/drawing/2014/main" id="{414CCF8A-3816-BF5B-751F-4A246A7961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gradFill>
            <a:gsLst>
              <a:gs pos="76000">
                <a:srgbClr val="FFFFFF">
                  <a:alpha val="93000"/>
                </a:srgbClr>
              </a:gs>
              <a:gs pos="0">
                <a:schemeClr val="bg1">
                  <a:alpha val="93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BBC0A2F6-28BF-852D-5354-206DF7D6C58D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358581" y="3916800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E970ACF8-038F-83DD-326D-764F8DD896C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58581" y="3184163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C3EAF72-D2E2-412E-55C4-ADE5414D5FD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7358581" y="2451526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19" name="Grafik 18" descr="Agora Energiewende Logo">
            <a:extLst>
              <a:ext uri="{FF2B5EF4-FFF2-40B4-BE49-F238E27FC236}">
                <a16:creationId xmlns:a16="http://schemas.microsoft.com/office/drawing/2014/main" id="{51C709EA-D184-56A3-AA68-0D7B0286A6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8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C Title without picture, but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38894E8-C8F5-1699-28FD-C4941B9932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840000" cy="5143500"/>
          </a:xfrm>
          <a:prstGeom prst="rect">
            <a:avLst/>
          </a:prstGeom>
          <a:gradFill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D03F9B-43E6-BC5E-2339-6A079E66D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4276719-A83A-5450-ACF5-0F6D25D0F899}"/>
              </a:ext>
            </a:extLst>
          </p:cNvPr>
          <p:cNvSpPr/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b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pic>
        <p:nvPicPr>
          <p:cNvPr id="29" name="Grafik 28" descr="Agora Energiewende Logo">
            <a:extLst>
              <a:ext uri="{FF2B5EF4-FFF2-40B4-BE49-F238E27FC236}">
                <a16:creationId xmlns:a16="http://schemas.microsoft.com/office/drawing/2014/main" id="{5CF1283F-04F6-05CE-0D2A-EB67171781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7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D Title without picture, but partner logo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7">
            <a:extLst>
              <a:ext uri="{FF2B5EF4-FFF2-40B4-BE49-F238E27FC236}">
                <a16:creationId xmlns:a16="http://schemas.microsoft.com/office/drawing/2014/main" id="{8230D5EC-3BF4-74EC-B50D-9FA1596947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840000" y="0"/>
            <a:ext cx="2304000" cy="5143500"/>
          </a:xfrm>
          <a:prstGeom prst="rect">
            <a:avLst/>
          </a:prstGeom>
          <a:gradFill>
            <a:gsLst>
              <a:gs pos="76000">
                <a:srgbClr val="FFFFFF">
                  <a:alpha val="93000"/>
                </a:srgbClr>
              </a:gs>
              <a:gs pos="0">
                <a:schemeClr val="bg1">
                  <a:alpha val="93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70040C9D-0C3D-EF20-4A7B-1914F2AE358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358581" y="3916800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4">
            <a:extLst>
              <a:ext uri="{FF2B5EF4-FFF2-40B4-BE49-F238E27FC236}">
                <a16:creationId xmlns:a16="http://schemas.microsoft.com/office/drawing/2014/main" id="{F97C04E8-CB70-FC90-8547-6BBDE37C1D8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58581" y="3184163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25753F5-38FD-AAFC-267A-0305BF10B69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7358581" y="2451526"/>
            <a:ext cx="1267200" cy="720000"/>
          </a:xfrm>
        </p:spPr>
        <p:txBody>
          <a:bodyPr anchor="b" anchorCtr="1"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38894E8-C8F5-1699-28FD-C4941B9932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840000" cy="5143500"/>
          </a:xfrm>
          <a:prstGeom prst="rect">
            <a:avLst/>
          </a:prstGeom>
          <a:gradFill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D03F9B-43E6-BC5E-2339-6A079E66D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4276800"/>
            <a:ext cx="648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Name Person 1, Name Person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69500"/>
            <a:ext cx="4500000" cy="243656"/>
          </a:xfrm>
        </p:spPr>
        <p:txBody>
          <a:bodyPr anchor="b" anchorCtr="0">
            <a:spAutoFit/>
          </a:bodyPr>
          <a:lstStyle/>
          <a:p>
            <a:r>
              <a:rPr lang="de-DE"/>
              <a:t>Tabelle durch Klicken auf Symbol hinzufügen</a:t>
            </a:r>
          </a:p>
        </p:txBody>
      </p:sp>
      <p:pic>
        <p:nvPicPr>
          <p:cNvPr id="29" name="Grafik 28" descr="Agora Energiewende Logo">
            <a:extLst>
              <a:ext uri="{FF2B5EF4-FFF2-40B4-BE49-F238E27FC236}">
                <a16:creationId xmlns:a16="http://schemas.microsoft.com/office/drawing/2014/main" id="{5CF1283F-04F6-05CE-0D2A-EB67171781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00" y="360000"/>
            <a:ext cx="1476000" cy="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6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3" y="1084263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21B1153-F395-288F-EDAA-F53041728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E37870A-D72B-D401-2EBC-14C2C6C528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569" y="0"/>
            <a:ext cx="8438400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e-DE"/>
              <a:t>Headline</a:t>
            </a:r>
            <a:endParaRPr lang="en-US"/>
          </a:p>
        </p:txBody>
      </p:sp>
      <p:sp>
        <p:nvSpPr>
          <p:cNvPr id="4" name="Fußzeilenplatzhalter 8">
            <a:extLst>
              <a:ext uri="{FF2B5EF4-FFF2-40B4-BE49-F238E27FC236}">
                <a16:creationId xmlns:a16="http://schemas.microsoft.com/office/drawing/2014/main" id="{A88800B4-1016-36B1-1365-09166AC13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390629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D94BD73-BF48-4E3F-DACA-650B3690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2" name="Fußzeilenplatzhalter 8">
            <a:extLst>
              <a:ext uri="{FF2B5EF4-FFF2-40B4-BE49-F238E27FC236}">
                <a16:creationId xmlns:a16="http://schemas.microsoft.com/office/drawing/2014/main" id="{B5051698-F941-C3A2-D90F-5BFE873A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7D1C0BEB-5F25-FB1E-DEA3-82B06C36EDA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5536798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C0DBE5F-4CE5-FA54-C9BD-E56C073AD0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5"/>
            <a:ext cx="5536797" cy="34822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978A14C0-10BA-2071-E1E5-E4C9C1125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5" y="1095375"/>
            <a:ext cx="2460025" cy="3376613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4337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  <p15:guide id="4" pos="3719">
          <p15:clr>
            <a:srgbClr val="FBAE40"/>
          </p15:clr>
        </p15:guide>
        <p15:guide id="5" pos="399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5A761D5-F704-D1BB-9FA8-3F0BE648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149B1F3F-6DA4-C09C-4867-EC363125B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A08B68E0-EEC0-4669-F774-2E04E76BC26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E0096378-8E30-D045-2BF7-56FE5B9BB0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095374"/>
            <a:ext cx="2455200" cy="3482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62B5FF82-2CB2-4697-0CC4-293752228A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0" y="1095375"/>
            <a:ext cx="5534426" cy="33766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4092572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  <p15:guide id="4" pos="1769">
          <p15:clr>
            <a:srgbClr val="FBAE40"/>
          </p15:clr>
        </p15:guide>
        <p15:guide id="5" pos="204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aseline="0"/>
              <a:t> 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19AB7A8-2036-1E6F-C433-7918DDFB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0A438C1F-950E-8007-66C5-0D5969DEF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2D0BD6E9-5B3D-3E1E-3361-75EA825C01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4" y="1591200"/>
            <a:ext cx="3960813" cy="28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B7A5846-C736-1996-5A0F-BFB7331B11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4"/>
            <a:ext cx="3960811" cy="3482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19CC6A2C-FE8A-4F52-8A76-275CC83E72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095375"/>
            <a:ext cx="3961962" cy="33766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203009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3039">
          <p15:clr>
            <a:srgbClr val="FBAE40"/>
          </p15:clr>
        </p15:guide>
        <p15:guide id="4" pos="2721">
          <p15:clr>
            <a:srgbClr val="FBAE40"/>
          </p15:clr>
        </p15:guide>
        <p15:guide id="5" pos="553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482982"/>
            <a:ext cx="8425225" cy="298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095374"/>
            <a:ext cx="8425225" cy="21200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6" y="4678221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7" y="4681465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C53EFC1-EBD2-C976-1505-87D9BED3E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69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6C31A033-556D-B574-7F17-40EBD9A62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4714518"/>
            <a:ext cx="708840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2959413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226">
          <p15:clr>
            <a:srgbClr val="FBAE40"/>
          </p15:clr>
        </p15:guide>
        <p15:guide id="3" pos="553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Contents /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ellenplatzhalter 7">
            <a:extLst>
              <a:ext uri="{FF2B5EF4-FFF2-40B4-BE49-F238E27FC236}">
                <a16:creationId xmlns:a16="http://schemas.microsoft.com/office/drawing/2014/main" id="{B68A8183-9158-0382-FBB5-55083930883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60000" y="1368000"/>
            <a:ext cx="6480538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8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Chapter / 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800000"/>
            <a:ext cx="6480538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61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cials / End / 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7">
            <a:extLst>
              <a:ext uri="{FF2B5EF4-FFF2-40B4-BE49-F238E27FC236}">
                <a16:creationId xmlns:a16="http://schemas.microsoft.com/office/drawing/2014/main" id="{0C1DA684-340C-DF8F-6B5D-6BD4AA1F050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494000"/>
            <a:ext cx="4500000" cy="243656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680F36AC-9F40-3459-F234-22E37947FA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3470988"/>
            <a:ext cx="6480000" cy="1201811"/>
          </a:xfrm>
          <a:prstGeom prst="rect">
            <a:avLst/>
          </a:prstGeom>
        </p:spPr>
        <p:txBody>
          <a:bodyPr anchor="b" anchorCtr="0"/>
          <a:lstStyle>
            <a:lvl1pPr>
              <a:defRPr sz="1400"/>
            </a:lvl1pPr>
            <a:lvl2pPr>
              <a:lnSpc>
                <a:spcPts val="1440"/>
              </a:lnSpc>
              <a:spcBef>
                <a:spcPts val="709"/>
              </a:spcBef>
              <a:defRPr sz="1200"/>
            </a:lvl2pPr>
          </a:lstStyle>
          <a:p>
            <a:pPr lvl="0"/>
            <a:r>
              <a:rPr lang="de-DE"/>
              <a:t>Name </a:t>
            </a:r>
            <a:r>
              <a:rPr lang="de-DE" err="1"/>
              <a:t>person</a:t>
            </a:r>
            <a:r>
              <a:rPr lang="de-DE"/>
              <a:t> 1, Name </a:t>
            </a:r>
            <a:r>
              <a:rPr lang="de-DE" err="1"/>
              <a:t>person</a:t>
            </a:r>
            <a:r>
              <a:rPr lang="de-DE"/>
              <a:t> 2</a:t>
            </a:r>
          </a:p>
          <a:p>
            <a:pPr lvl="1"/>
            <a:r>
              <a:rPr lang="de-DE"/>
              <a:t>Date (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comment</a:t>
            </a:r>
            <a:r>
              <a:rPr lang="de-DE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757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4060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59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188942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6" name="Foliennummernplatzhalter 1">
            <a:extLst>
              <a:ext uri="{FF2B5EF4-FFF2-40B4-BE49-F238E27FC236}">
                <a16:creationId xmlns:a16="http://schemas.microsoft.com/office/drawing/2014/main" id="{F3E6F9AC-E064-D767-343E-23FEFFC16E34}"/>
              </a:ext>
            </a:extLst>
          </p:cNvPr>
          <p:cNvSpPr txBox="1">
            <a:spLocks/>
          </p:cNvSpPr>
          <p:nvPr userDrawn="1"/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93ACA8-8BDA-4CD2-80D6-5F016FD6C10A}" type="slidenum">
              <a:rPr lang="de-DE" sz="700" smtClean="0"/>
              <a:pPr/>
              <a:t>‹Nr.›</a:t>
            </a:fld>
            <a:endParaRPr lang="de-DE" sz="700"/>
          </a:p>
        </p:txBody>
      </p:sp>
    </p:spTree>
    <p:extLst>
      <p:ext uri="{BB962C8B-B14F-4D97-AF65-F5344CB8AC3E}">
        <p14:creationId xmlns:p14="http://schemas.microsoft.com/office/powerpoint/2010/main" val="165233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6848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76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1651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3660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778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0"/>
            <a:r>
              <a:rPr lang="de-DE"/>
              <a:t>Third level</a:t>
            </a:r>
          </a:p>
          <a:p>
            <a:pPr lvl="1"/>
            <a:r>
              <a:rPr lang="de-DE"/>
              <a:t>Fourth level</a:t>
            </a:r>
          </a:p>
          <a:p>
            <a:pPr lvl="2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567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err="1"/>
              <a:t>Photo</a:t>
            </a:r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709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975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</p:spTree>
    <p:extLst>
      <p:ext uri="{BB962C8B-B14F-4D97-AF65-F5344CB8AC3E}">
        <p14:creationId xmlns:p14="http://schemas.microsoft.com/office/powerpoint/2010/main" val="924984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6" name="Foliennummernplatzhalter 1">
            <a:extLst>
              <a:ext uri="{FF2B5EF4-FFF2-40B4-BE49-F238E27FC236}">
                <a16:creationId xmlns:a16="http://schemas.microsoft.com/office/drawing/2014/main" id="{F3E6F9AC-E064-D767-343E-23FEFFC16E34}"/>
              </a:ext>
            </a:extLst>
          </p:cNvPr>
          <p:cNvSpPr txBox="1">
            <a:spLocks/>
          </p:cNvSpPr>
          <p:nvPr userDrawn="1"/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93ACA8-8BDA-4CD2-80D6-5F016FD6C10A}" type="slidenum">
              <a:rPr lang="de-DE" sz="700" smtClean="0"/>
              <a:pPr/>
              <a:t>‹Nr.›</a:t>
            </a:fld>
            <a:endParaRPr lang="de-DE" sz="700"/>
          </a:p>
        </p:txBody>
      </p:sp>
    </p:spTree>
    <p:extLst>
      <p:ext uri="{BB962C8B-B14F-4D97-AF65-F5344CB8AC3E}">
        <p14:creationId xmlns:p14="http://schemas.microsoft.com/office/powerpoint/2010/main" val="2056098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698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4694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138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493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087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0"/>
            <a:r>
              <a:rPr lang="de-DE"/>
              <a:t>Third level</a:t>
            </a:r>
          </a:p>
          <a:p>
            <a:pPr lvl="1"/>
            <a:r>
              <a:rPr lang="de-DE"/>
              <a:t>Fourth level</a:t>
            </a:r>
          </a:p>
          <a:p>
            <a:pPr lvl="2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choose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37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err="1"/>
              <a:t>Photo</a:t>
            </a:r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75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C2D5F7E1-DF50-5110-A0AA-15A2074AF4B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4" y="1101601"/>
            <a:ext cx="7081837" cy="3387725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38865FC-5B8F-41B7-9771-D4DF3276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82F74AA-9CE4-57FD-B24A-25BAF5339B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B8A3FF2A-95C1-A555-E2C3-FE5248BCF5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E184E83F-2538-E606-3339-944870D11E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/>
              <a:t>Partner </a:t>
            </a:r>
          </a:p>
          <a:p>
            <a:r>
              <a:rPr lang="de-DE"/>
              <a:t>Logo</a:t>
            </a:r>
          </a:p>
        </p:txBody>
      </p:sp>
      <p:sp>
        <p:nvSpPr>
          <p:cNvPr id="2" name="Fußzeilenplatzhalter 8">
            <a:extLst>
              <a:ext uri="{FF2B5EF4-FFF2-40B4-BE49-F238E27FC236}">
                <a16:creationId xmlns:a16="http://schemas.microsoft.com/office/drawing/2014/main" id="{6EE23566-43E5-380C-DEB6-9FBB6A51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A7E5C45-CA0F-1DE1-92CA-CD88B9C0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24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A Content / Text only / Nu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7F40D749-EC19-38DB-391A-D788B64FF1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D9356CF-3BCC-9E25-65C1-9E3DD7FD80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6CEFF37-F21D-7562-7B47-6D0F13F3BF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448E5B1-E248-7709-B4E0-4A916ADB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23BE4F-D1FE-58F2-618C-266916E8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601"/>
            <a:ext cx="7088400" cy="3370742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 dirty="0"/>
              <a:t>First </a:t>
            </a:r>
            <a:r>
              <a:rPr lang="de-DE" dirty="0" err="1"/>
              <a:t>level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5BE8680-29C3-9C5A-8EE0-01C9E550EB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234633B7-37EE-0A0B-66E8-57FAADAF7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8">
            <a:extLst>
              <a:ext uri="{FF2B5EF4-FFF2-40B4-BE49-F238E27FC236}">
                <a16:creationId xmlns:a16="http://schemas.microsoft.com/office/drawing/2014/main" id="{89C24E3C-AA8F-B732-F231-9EAF831FE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676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625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B Content / Figure only / Nu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482982"/>
            <a:ext cx="8425225" cy="2988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1"/>
            <a:ext cx="8425225" cy="21200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69B99000-1B75-0693-BC9D-659DE274C5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0F7F779-D29A-71C0-C7CD-B77C211858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1685528-5248-574D-F442-91C42CF9E0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3D6E9F0-0BBC-A442-1869-DC98BD73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57F08DA-7F84-DF3A-6674-2FA8CD2F67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20BDF6A7-51A1-BD6D-C9E3-CDB169057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382E0BE-7E30-1B4C-6144-B55F4F7F1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095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orient="horz" pos="122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C Content / Figure/Abb. (2/3)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-2500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6" y="1591200"/>
            <a:ext cx="553679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5" y="1101601"/>
            <a:ext cx="5536797" cy="348224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7576" y="1095376"/>
            <a:ext cx="2460025" cy="3376613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806C6055-4118-8FA4-4376-4DA399E966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4866B3-09AD-309A-3F17-DFC0AB3A6C5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9" name="Bildplatzhalter 3">
            <a:extLst>
              <a:ext uri="{FF2B5EF4-FFF2-40B4-BE49-F238E27FC236}">
                <a16:creationId xmlns:a16="http://schemas.microsoft.com/office/drawing/2014/main" id="{EB967573-3E16-6100-F256-65A4CAEB20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E43D07-6DA5-8CFD-41E9-E0DE0841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415D1E-0B61-767E-FBC3-C7D48C0E60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885C1B1B-C170-914C-CD9A-481AB44B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Foliennummernplatzhalter 1">
            <a:extLst>
              <a:ext uri="{FF2B5EF4-FFF2-40B4-BE49-F238E27FC236}">
                <a16:creationId xmlns:a16="http://schemas.microsoft.com/office/drawing/2014/main" id="{DA4B4B3F-D232-CA3C-C258-4302D0D4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7349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959">
          <p15:clr>
            <a:srgbClr val="FBAE40"/>
          </p15:clr>
        </p15:guide>
        <p15:guide id="5" pos="532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D Content / Figure/Abb. (1/3) + Text (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54708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B4C914-C3F8-3ABF-82EF-1196020E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2290"/>
            <a:ext cx="2455200" cy="34131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0801" y="1102291"/>
            <a:ext cx="5534426" cy="3369698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097D2D3-D58C-5C98-7FED-93AFFCF1FE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0BC7D18E-E60A-9889-5EF0-9B754F599C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7C9965E-D69A-25F8-EF82-464862163A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5387230-EB8F-C6A3-1DF8-8055C738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0D43E50-B5B2-F66D-B3BB-058F6FE45F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5FF24D29-4493-7DE2-896C-2B9EDA212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812F819D-4ED2-7279-3450-1402B6701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1397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2359">
          <p15:clr>
            <a:srgbClr val="FBAE40"/>
          </p15:clr>
        </p15:guide>
        <p15:guide id="5" pos="272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E Content / Text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A3DB6737-78FE-5F17-8BFB-8B9F016F9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101601"/>
            <a:ext cx="3960813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3757DFA5-04E6-27BB-6421-6F7E1ED9F4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F96B3F9B-8242-E63F-6CFC-4FE76F5549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F43D494-409B-203B-7984-BF6E4866C5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D030EDA8-A62A-BBAC-8DAD-339EF4366C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5F2C2D6-FC9E-0755-E879-B735870B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C08A054-8DE4-C5AB-6913-6F4AD37656D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71EFFC8D-604F-0B77-1CBF-E1DC5CA2E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8E374B6A-59B8-1E2E-A749-1B4A2E416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7546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F Content / Figure/Abb. (1/2) + Text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F9DEE49-4F84-BD6D-63A7-D7209431359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D11BECCD-A00C-92E5-36F9-DCE973A78B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4413" y="1101601"/>
            <a:ext cx="3961962" cy="3387725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0B32F43B-F840-90DE-FC7D-F792005F21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159652BF-23BC-A8A3-607D-FB29FED3B1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17352ED5-716D-E315-0EE8-A07E7D3DD0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BF7481C-72A1-359E-5C00-842E1CA2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1BA2FD-EF2E-2805-19AB-324CDEE22A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BDB04C14-6D3E-BF0A-DFD5-621CFF08D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">
            <a:extLst>
              <a:ext uri="{FF2B5EF4-FFF2-40B4-BE49-F238E27FC236}">
                <a16:creationId xmlns:a16="http://schemas.microsoft.com/office/drawing/2014/main" id="{6C061CBD-ABFC-FA56-E0FC-958A93E0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3700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4052">
          <p15:clr>
            <a:srgbClr val="FBAE40"/>
          </p15:clr>
        </p15:guide>
        <p15:guide id="4" pos="3628">
          <p15:clr>
            <a:srgbClr val="FBAE40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G Content / Figure/Abb. (1/2) + Grafik (1/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CEBBE4A-FC0D-34F9-9C66-E2A84CCC28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F6D74025-1D4F-A0A8-BFD9-958724E24C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2D1B6E46-9BA4-48E0-F42F-AB213F0479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F357DF39-F8D7-D17C-F1A9-C544BF7A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8751B87B-6977-CA55-770D-82353A77BF2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24414" y="1591200"/>
            <a:ext cx="3960811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7C588FD0-2C3D-0FFE-2440-3C2CA0CCBA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4416" y="1101600"/>
            <a:ext cx="3960809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DD26CA06-0E47-7757-CB52-9C8212F61A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3960813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6921E045-5D1F-9FBE-4F58-876651104D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101600"/>
            <a:ext cx="3960811" cy="3600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de-DE" dirty="0"/>
              <a:t>Headline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1294092D-71DD-341B-1B34-BC594ACF3D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8">
            <a:extLst>
              <a:ext uri="{FF2B5EF4-FFF2-40B4-BE49-F238E27FC236}">
                <a16:creationId xmlns:a16="http://schemas.microsoft.com/office/drawing/2014/main" id="{833B931B-CE9E-2881-5F33-DFC80A86E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1">
            <a:extLst>
              <a:ext uri="{FF2B5EF4-FFF2-40B4-BE49-F238E27FC236}">
                <a16:creationId xmlns:a16="http://schemas.microsoft.com/office/drawing/2014/main" id="{68633DDB-99EC-CCAD-D281-0307B674B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4071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3628">
          <p15:clr>
            <a:srgbClr val="FBAE40"/>
          </p15:clr>
        </p15:guide>
        <p15:guide id="5" pos="405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H Content / Figure/Abb. (1/3) + Text (1/3)  + Text (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40E4EA3-8A61-1A56-5340-0FC6446A14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0"/>
            <a:r>
              <a:rPr lang="de-DE" dirty="0"/>
              <a:t>Third level</a:t>
            </a:r>
          </a:p>
          <a:p>
            <a:pPr lvl="1"/>
            <a:r>
              <a:rPr lang="de-DE" dirty="0"/>
              <a:t>Fourth level</a:t>
            </a:r>
          </a:p>
          <a:p>
            <a:pPr lvl="2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96B32E-6A18-D3D5-05B7-C5BD820492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988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5575" y="938117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050E0-31BA-78E4-2CFD-AE8D53B139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8775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94D1BD5-9B53-C3EA-2615-D8A58BB3AE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5600" y="1102388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CE3F07F2-29A7-D740-3B4F-43C922AA6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6000" y="1101600"/>
            <a:ext cx="2412000" cy="33696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2528BE72-C387-5778-C99A-FB33CDC9D7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2" name="Bildplatzhalter 3">
            <a:extLst>
              <a:ext uri="{FF2B5EF4-FFF2-40B4-BE49-F238E27FC236}">
                <a16:creationId xmlns:a16="http://schemas.microsoft.com/office/drawing/2014/main" id="{F4FA2C1C-E656-81BC-7F41-F0D3862885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5B2603FC-8B80-9892-9BA6-A4577E89860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5FB72CC-A0AC-196D-B97C-8D591BE2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58EDABA-D101-9E8A-B721-36F1E9A049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9CCA4ACE-0C44-741A-2B99-32530B82F38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75600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5670196A-3617-BFD4-C4BB-94E0D2C096F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70618" y="1591200"/>
            <a:ext cx="2412000" cy="288000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object</a:t>
            </a:r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0E6777B9-0F97-B6AD-26CE-8C5326364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1">
            <a:extLst>
              <a:ext uri="{FF2B5EF4-FFF2-40B4-BE49-F238E27FC236}">
                <a16:creationId xmlns:a16="http://schemas.microsoft.com/office/drawing/2014/main" id="{595BED1E-F7D2-F7D3-3C4F-D9A3790EE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0775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2812">
          <p15:clr>
            <a:srgbClr val="FBAE40"/>
          </p15:clr>
        </p15:guide>
        <p15:guide id="4" pos="2328">
          <p15:clr>
            <a:srgbClr val="FBAE40"/>
          </p15:clr>
        </p15:guide>
        <p15:guide id="5" pos="4868">
          <p15:clr>
            <a:srgbClr val="FBAE40"/>
          </p15:clr>
        </p15:guide>
        <p15:guide id="6" pos="5352">
          <p15:clr>
            <a:srgbClr val="FBAE40"/>
          </p15:clr>
        </p15:guide>
        <p15:guide id="7" pos="737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J Content / Picture/Bild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3759DB6-49A2-BD36-EA67-16ABDD481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6000" y="926210"/>
            <a:ext cx="72000" cy="37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4A2D3B3-A138-565A-D264-0FF58E967E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0775" y="1101601"/>
            <a:ext cx="3855600" cy="3376613"/>
          </a:xfrm>
        </p:spPr>
        <p:txBody>
          <a:bodyPr/>
          <a:lstStyle/>
          <a:p>
            <a:pPr lvl="0"/>
            <a:r>
              <a:rPr lang="de-DE" dirty="0"/>
              <a:t>First level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 err="1"/>
              <a:t>Fifth</a:t>
            </a:r>
            <a:r>
              <a:rPr lang="de-DE" dirty="0"/>
              <a:t> level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20EF6-EAA7-58A4-59D2-09DE6BD3A1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775" y="945481"/>
            <a:ext cx="4176000" cy="3708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err="1"/>
              <a:t>Photo</a:t>
            </a:r>
            <a:endParaRPr lang="de-DE" dirty="0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8E9C428-7036-9588-D1B9-5D94E666EE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278827" y="4678221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A38442F-1AA0-3AE4-6FCB-22CE6B4F2D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5738" y="4681466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90F0768-C0B8-D691-E70F-EE7F0D50F0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32651" y="4680000"/>
            <a:ext cx="650398" cy="433174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/>
            </a:lvl1pPr>
          </a:lstStyle>
          <a:p>
            <a:r>
              <a:rPr lang="de-DE" dirty="0"/>
              <a:t>Partner </a:t>
            </a:r>
          </a:p>
          <a:p>
            <a:r>
              <a:rPr lang="de-DE" dirty="0"/>
              <a:t>Logo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419BED-0E53-B380-DE33-6A91018C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Headline</a:t>
            </a:r>
            <a:endParaRPr lang="en-US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2562007-4166-35DB-4138-B2D10DAE6E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8B71D4C2-6753-D171-FA70-36B5C781F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1">
            <a:extLst>
              <a:ext uri="{FF2B5EF4-FFF2-40B4-BE49-F238E27FC236}">
                <a16:creationId xmlns:a16="http://schemas.microsoft.com/office/drawing/2014/main" id="{C1901BB0-1D2E-4720-273B-BE366EC25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1056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pos="301">
          <p15:clr>
            <a:srgbClr val="FBAE40"/>
          </p15:clr>
        </p15:guide>
        <p15:guide id="3" pos="7379">
          <p15:clr>
            <a:srgbClr val="FBAE40"/>
          </p15:clr>
        </p15:guide>
        <p15:guide id="4" pos="4143">
          <p15:clr>
            <a:srgbClr val="FBAE40"/>
          </p15:clr>
        </p15:guide>
        <p15:guide id="5" pos="380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Specials / Chapter / 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abellenplatzhalter 7">
            <a:extLst>
              <a:ext uri="{FF2B5EF4-FFF2-40B4-BE49-F238E27FC236}">
                <a16:creationId xmlns:a16="http://schemas.microsoft.com/office/drawing/2014/main" id="{8EE42AAE-DAEB-45F7-D815-979FA4EB163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799616"/>
            <a:ext cx="6480538" cy="244041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034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Grafik + Tex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B817101-EAFF-433C-BD57-19E15B90B3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003092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6" imgH="346" progId="TCLayout.ActiveDocument.1">
                  <p:embed/>
                </p:oleObj>
              </mc:Choice>
              <mc:Fallback>
                <p:oleObj name="think-cell Folie" r:id="rId3" imgW="346" imgH="346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B817101-EAFF-433C-BD57-19E15B90B3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/>
          <p:cNvSpPr/>
          <p:nvPr userDrawn="1"/>
        </p:nvSpPr>
        <p:spPr bwMode="gray">
          <a:xfrm>
            <a:off x="611186" y="1681706"/>
            <a:ext cx="4800600" cy="2700000"/>
          </a:xfrm>
          <a:prstGeom prst="rect">
            <a:avLst/>
          </a:prstGeom>
          <a:solidFill>
            <a:srgbClr val="E3E4E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1189" y="471001"/>
            <a:ext cx="6301072" cy="763227"/>
          </a:xfrm>
        </p:spPr>
        <p:txBody>
          <a:bodyPr vert="horz"/>
          <a:lstStyle>
            <a:lvl1pPr rtl="0">
              <a:defRPr sz="1650" baseline="0"/>
            </a:lvl1pPr>
          </a:lstStyle>
          <a:p>
            <a:r>
              <a:rPr lang="en-GB"/>
              <a:t>Überschrift</a:t>
            </a: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1188" y="4819057"/>
            <a:ext cx="7417196" cy="165832"/>
          </a:xfrm>
        </p:spPr>
        <p:txBody>
          <a:bodyPr/>
          <a:lstStyle>
            <a:lvl1pPr rtl="0">
              <a:defRPr/>
            </a:lvl1pPr>
          </a:lstStyle>
          <a:p>
            <a:fld id="{D95B1713-4AF6-4486-B497-95539E03C42E}" type="datetime1">
              <a:rPr lang="en-GB" smtClean="0"/>
              <a:pPr/>
              <a:t>25/10/2024</a:t>
            </a:fld>
            <a:endParaRPr lang="en-GB" dirty="0"/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11187" y="4407356"/>
            <a:ext cx="4799999" cy="270000"/>
          </a:xfrm>
          <a:solidFill>
            <a:srgbClr val="E3E4EA"/>
          </a:solidFill>
        </p:spPr>
        <p:txBody>
          <a:bodyPr lIns="108000" anchor="ctr"/>
          <a:lstStyle>
            <a:lvl1pPr marL="0" indent="0" rtl="0">
              <a:lnSpc>
                <a:spcPct val="100000"/>
              </a:lnSpc>
              <a:buNone/>
              <a:defRPr sz="1050" b="0"/>
            </a:lvl1pPr>
          </a:lstStyle>
          <a:p>
            <a:pPr lvl="0"/>
            <a:r>
              <a:rPr lang="en-GB"/>
              <a:t>Quelle Grafik</a:t>
            </a:r>
            <a:endParaRPr lang="en-GB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24922" y="4820189"/>
            <a:ext cx="471489" cy="164700"/>
          </a:xfrm>
          <a:prstGeom prst="rect">
            <a:avLst/>
          </a:prstGeom>
        </p:spPr>
        <p:txBody>
          <a:bodyPr/>
          <a:lstStyle>
            <a:lvl1pPr rtl="0">
              <a:defRPr sz="900">
                <a:latin typeface="+mn-lt"/>
              </a:defRPr>
            </a:lvl1pPr>
          </a:lstStyle>
          <a:p>
            <a:fld id="{EF7872F8-31F6-43E8-A9A9-7933E5EB1337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11188" y="1386056"/>
            <a:ext cx="4799999" cy="270000"/>
          </a:xfrm>
          <a:solidFill>
            <a:srgbClr val="E3E4EA"/>
          </a:solidFill>
        </p:spPr>
        <p:txBody>
          <a:bodyPr lIns="108000" anchor="ctr" anchorCtr="0"/>
          <a:lstStyle>
            <a:lvl1pPr marL="0" indent="0" rtl="0">
              <a:lnSpc>
                <a:spcPct val="100000"/>
              </a:lnSpc>
              <a:buNone/>
              <a:defRPr sz="1050" b="0"/>
            </a:lvl1pPr>
          </a:lstStyle>
          <a:p>
            <a:pPr lvl="0"/>
            <a:r>
              <a:rPr lang="en-GB"/>
              <a:t>Titel Grafik</a:t>
            </a:r>
            <a:endParaRPr lang="en-GB" dirty="0"/>
          </a:p>
        </p:txBody>
      </p:sp>
      <p:sp>
        <p:nvSpPr>
          <p:cNvPr id="15" name="Bildplatzhalt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31486" y="1749206"/>
            <a:ext cx="4560000" cy="2565000"/>
          </a:xfrm>
          <a:solidFill>
            <a:srgbClr val="E3E4EA"/>
          </a:solidFill>
        </p:spPr>
        <p:txBody>
          <a:bodyPr anchor="t"/>
          <a:lstStyle>
            <a:lvl1pPr marL="54000" indent="0" rtl="0">
              <a:buNone/>
              <a:defRPr sz="1050" baseline="0"/>
            </a:lvl1pPr>
          </a:lstStyle>
          <a:p>
            <a:r>
              <a:rPr lang="en-GB"/>
              <a:t>Grafik mit Rechtsklick einfügen</a:t>
            </a:r>
            <a:endParaRPr lang="en-GB" dirty="0"/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5450681" y="1386056"/>
            <a:ext cx="3245730" cy="3291300"/>
          </a:xfrm>
          <a:prstGeom prst="rect">
            <a:avLst/>
          </a:prstGeom>
          <a:solidFill>
            <a:srgbClr val="E3E4E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519696" y="1452206"/>
            <a:ext cx="3107700" cy="3159000"/>
          </a:xfrm>
          <a:solidFill>
            <a:srgbClr val="F6F6F8"/>
          </a:solidFill>
        </p:spPr>
        <p:txBody>
          <a:bodyPr lIns="72000" tIns="72000" rIns="72000" bIns="72000"/>
          <a:lstStyle>
            <a:lvl1pPr marL="214313" indent="-214313" rtl="0">
              <a:lnSpc>
                <a:spcPct val="100000"/>
              </a:lnSpc>
              <a:buFont typeface="Flexo" pitchFamily="50" charset="0"/>
              <a:buChar char="→"/>
              <a:defRPr sz="1050" baseline="0"/>
            </a:lvl1pPr>
            <a:lvl2pPr marL="0" indent="0">
              <a:buNone/>
              <a:defRPr sz="1050"/>
            </a:lvl2pPr>
          </a:lstStyle>
          <a:p>
            <a:pPr lvl="0"/>
            <a:r>
              <a:rPr lang="en-GB"/>
              <a:t>Bullet hinzufügen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2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ags" Target="../tags/tag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oleObject" Target="../embeddings/oleObject4.bin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ags" Target="../tags/tag5.xml"/><Relationship Id="rId17" Type="http://schemas.openxmlformats.org/officeDocument/2006/relationships/image" Target="../media/image6.sv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oleObject" Target="../embeddings/oleObject5.bin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8D7A3BE9-F2E2-7E62-E22F-2B7ECB3686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6626102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426" imgH="426" progId="TCLayout.ActiveDocument.1">
                  <p:embed/>
                </p:oleObj>
              </mc:Choice>
              <mc:Fallback>
                <p:oleObj name="think-cell Folie" r:id="rId12" imgW="426" imgH="42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7A3BE9-F2E2-7E62-E22F-2B7ECB3686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F419D9-68B8-56FD-314A-F9B695524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4277356"/>
            <a:ext cx="6480000" cy="39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Name Vorname, Name Vorname</a:t>
            </a:r>
          </a:p>
          <a:p>
            <a:pPr lvl="1"/>
            <a:r>
              <a:rPr lang="de-DE"/>
              <a:t>Datum via Einzug</a:t>
            </a:r>
          </a:p>
        </p:txBody>
      </p:sp>
    </p:spTree>
    <p:extLst>
      <p:ext uri="{BB962C8B-B14F-4D97-AF65-F5344CB8AC3E}">
        <p14:creationId xmlns:p14="http://schemas.microsoft.com/office/powerpoint/2010/main" val="278046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3" r:id="rId2"/>
    <p:sldLayoutId id="2147483673" r:id="rId3"/>
    <p:sldLayoutId id="2147483684" r:id="rId4"/>
    <p:sldLayoutId id="2147483687" r:id="rId5"/>
    <p:sldLayoutId id="2147483698" r:id="rId6"/>
    <p:sldLayoutId id="2147483699" r:id="rId7"/>
    <p:sldLayoutId id="2147483700" r:id="rId8"/>
    <p:sldLayoutId id="2147483701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20"/>
        </a:lnSpc>
        <a:spcBef>
          <a:spcPts val="1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06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9E73B7A-DEA7-F41E-614D-AA6D14180E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069033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426" imgH="426" progId="TCLayout.ActiveDocument.1">
                  <p:embed/>
                </p:oleObj>
              </mc:Choice>
              <mc:Fallback>
                <p:oleObj name="think-cell Folie" r:id="rId7" imgW="426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E73B7A-DEA7-F41E-614D-AA6D14180E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11647E72-213D-2770-2736-D4D961D2C00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5C2F6C"/>
              </a:gs>
              <a:gs pos="0">
                <a:srgbClr val="733E88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F298586-44FD-A2A7-EDBA-CF1C8B608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48340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72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500"/>
        </a:lnSpc>
        <a:spcBef>
          <a:spcPts val="0"/>
        </a:spcBef>
        <a:buFontTx/>
        <a:buNone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2640"/>
        </a:lnSpc>
        <a:spcBef>
          <a:spcPts val="0"/>
        </a:spcBef>
        <a:buFontTx/>
        <a:buNone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288000" indent="-288000" algn="l" defTabSz="914400" rtl="0" eaLnBrk="1" latinLnBrk="0" hangingPunct="1">
        <a:lnSpc>
          <a:spcPts val="2640"/>
        </a:lnSpc>
        <a:spcBef>
          <a:spcPts val="0"/>
        </a:spcBef>
        <a:buSzPct val="86000"/>
        <a:buFont typeface="Calibri" panose="020F0502020204030204" pitchFamily="34" charset="0"/>
        <a:buChar char="→"/>
        <a:defRPr sz="22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ts val="1440"/>
        </a:lnSpc>
        <a:spcBef>
          <a:spcPts val="0"/>
        </a:spcBef>
        <a:buFontTx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430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F531863-B53B-DE63-C520-D92ED38443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57993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F531863-B53B-DE63-C520-D92ED3844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de-DE"/>
              <a:t>Type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bullet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Bullet </a:t>
            </a:r>
            <a:r>
              <a:rPr lang="de-DE" err="1"/>
              <a:t>number</a:t>
            </a:r>
            <a:endParaRPr lang="de-DE"/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B3871B8-C60B-525A-9D6C-6F1EECDA816A}"/>
              </a:ext>
            </a:extLst>
          </p:cNvPr>
          <p:cNvCxnSpPr>
            <a:cxnSpLocks/>
          </p:cNvCxnSpPr>
          <p:nvPr userDrawn="1"/>
        </p:nvCxnSpPr>
        <p:spPr>
          <a:xfrm>
            <a:off x="1" y="4653900"/>
            <a:ext cx="9143999" cy="0"/>
          </a:xfrm>
          <a:prstGeom prst="line">
            <a:avLst/>
          </a:prstGeom>
          <a:ln>
            <a:solidFill>
              <a:srgbClr val="EDE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349A5901-65F3-DEF5-E6B6-79AA6997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016B215-54C8-8683-ECA4-AFD3AF04257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sp>
        <p:nvSpPr>
          <p:cNvPr id="4" name="Fußzeilenplatzhalter 8">
            <a:extLst>
              <a:ext uri="{FF2B5EF4-FFF2-40B4-BE49-F238E27FC236}">
                <a16:creationId xmlns:a16="http://schemas.microsoft.com/office/drawing/2014/main" id="{9E16A49C-601D-82C4-F988-59ED42677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522984B0-120E-5862-C3A7-D35CAB1A0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Bildplatzhalter 10">
            <a:extLst>
              <a:ext uri="{FF2B5EF4-FFF2-40B4-BE49-F238E27FC236}">
                <a16:creationId xmlns:a16="http://schemas.microsoft.com/office/drawing/2014/main" id="{9B40BBB6-6B3B-35D8-67C4-D2DAEA074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8130" b="8130"/>
          <a:stretch/>
        </p:blipFill>
        <p:spPr>
          <a:xfrm>
            <a:off x="7625542" y="4792804"/>
            <a:ext cx="312018" cy="2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6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300"/>
        </a:spcBef>
        <a:spcAft>
          <a:spcPts val="1417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251994" rtl="0" eaLnBrk="1" latinLnBrk="0" hangingPunct="1">
        <a:lnSpc>
          <a:spcPts val="1680"/>
        </a:lnSpc>
        <a:spcBef>
          <a:spcPts val="850"/>
        </a:spcBef>
        <a:spcAft>
          <a:spcPts val="1417"/>
        </a:spcAft>
        <a:buClr>
          <a:srgbClr val="733E88"/>
        </a:buClr>
        <a:buSzPct val="86000"/>
        <a:buFontTx/>
        <a:buNone/>
        <a:defRPr lang="de-DE" sz="2400" kern="1200" dirty="0" smtClean="0">
          <a:solidFill>
            <a:srgbClr val="733E8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65596" indent="0" algn="l" defTabSz="251994" rtl="0" eaLnBrk="1" latinLnBrk="0" hangingPunct="1">
        <a:lnSpc>
          <a:spcPts val="1680"/>
        </a:lnSpc>
        <a:spcBef>
          <a:spcPts val="567"/>
        </a:spcBef>
        <a:spcAft>
          <a:spcPts val="283"/>
        </a:spcAft>
        <a:buClr>
          <a:srgbClr val="733E88"/>
        </a:buClr>
        <a:buSzPct val="71000"/>
        <a:buFontTx/>
        <a:buNone/>
        <a:tabLst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20" indent="-171446" algn="l" defTabSz="685783" rtl="0" eaLnBrk="1" latinLnBrk="0" hangingPunct="1">
        <a:lnSpc>
          <a:spcPts val="168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12" indent="-171446" algn="l" defTabSz="685783" rtl="0" eaLnBrk="1" latinLnBrk="0" hangingPunct="1">
        <a:lnSpc>
          <a:spcPts val="168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250138D-495D-EDB9-E76A-B3E88D1A9A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271136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426" imgH="426" progId="TCLayout.ActiveDocument.1">
                  <p:embed/>
                </p:oleObj>
              </mc:Choice>
              <mc:Fallback>
                <p:oleObj name="think-cell Folie" r:id="rId13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50138D-495D-EDB9-E76A-B3E88D1A9A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pic>
        <p:nvPicPr>
          <p:cNvPr id="4" name="Bildplatzhalter 10">
            <a:extLst>
              <a:ext uri="{FF2B5EF4-FFF2-40B4-BE49-F238E27FC236}">
                <a16:creationId xmlns:a16="http://schemas.microsoft.com/office/drawing/2014/main" id="{921C85E1-6C89-91B9-6429-47332051A4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8130" b="8130"/>
          <a:stretch/>
        </p:blipFill>
        <p:spPr>
          <a:xfrm>
            <a:off x="7625542" y="4792804"/>
            <a:ext cx="312018" cy="2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710" r:id="rId10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250138D-495D-EDB9-E76A-B3E88D1A9A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271136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426" imgH="426" progId="TCLayout.ActiveDocument.1">
                  <p:embed/>
                </p:oleObj>
              </mc:Choice>
              <mc:Fallback>
                <p:oleObj name="think-cell Folie" r:id="rId13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50138D-495D-EDB9-E76A-B3E88D1A9A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/>
              <a:t>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 err="1"/>
              <a:t>Fifth</a:t>
            </a:r>
            <a:r>
              <a:rPr lang="de-DE"/>
              <a:t> level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/>
              <a:t>Headline</a:t>
            </a:r>
            <a:endParaRPr lang="en-US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FfE (2023)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76537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7479F14-3916-A017-1862-5A3F3F659A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27982132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426" imgH="426" progId="TCLayout.ActiveDocument.1">
                  <p:embed/>
                </p:oleObj>
              </mc:Choice>
              <mc:Fallback>
                <p:oleObj name="think-cell Folie" r:id="rId14" imgW="426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7479F14-3916-A017-1862-5A3F3F659A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>
            <a:extLst>
              <a:ext uri="{FF2B5EF4-FFF2-40B4-BE49-F238E27FC236}">
                <a16:creationId xmlns:a16="http://schemas.microsoft.com/office/drawing/2014/main" id="{9C35A813-4D87-3576-7356-9131BE3603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945900"/>
            <a:ext cx="9143999" cy="370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aseline="0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101600"/>
            <a:ext cx="7088400" cy="3384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de-DE" dirty="0"/>
              <a:t>Erste </a:t>
            </a:r>
            <a:r>
              <a:rPr lang="de-DE" dirty="0" err="1"/>
              <a:t>Ebene</a:t>
            </a:r>
            <a:endParaRPr lang="de-DE" dirty="0"/>
          </a:p>
          <a:p>
            <a:pPr lvl="1"/>
            <a:r>
              <a:rPr lang="de-DE" dirty="0"/>
              <a:t>Zweite </a:t>
            </a:r>
            <a:r>
              <a:rPr lang="de-DE" dirty="0" err="1"/>
              <a:t>Ebene</a:t>
            </a:r>
            <a:endParaRPr lang="de-DE" dirty="0"/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 err="1"/>
              <a:t>Fünfte </a:t>
            </a:r>
            <a:r>
              <a:rPr lang="de-DE" dirty="0"/>
              <a:t>Ebene</a:t>
            </a:r>
          </a:p>
        </p:txBody>
      </p:sp>
      <p:pic>
        <p:nvPicPr>
          <p:cNvPr id="20" name="Grafik 19" descr="Agora Energiewende Logo">
            <a:extLst>
              <a:ext uri="{FF2B5EF4-FFF2-40B4-BE49-F238E27FC236}">
                <a16:creationId xmlns:a16="http://schemas.microsoft.com/office/drawing/2014/main" id="{DE434E91-1659-D35F-61B4-C0C0942CD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598" y="4761320"/>
            <a:ext cx="651600" cy="269817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B92A14E-8356-2B2C-5993-587AACE3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70" y="0"/>
            <a:ext cx="8436656" cy="77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Überschrift</a:t>
            </a:r>
            <a:endParaRPr lang="en-US" dirty="0"/>
          </a:p>
        </p:txBody>
      </p:sp>
      <p:sp>
        <p:nvSpPr>
          <p:cNvPr id="6" name="Fußzeilenplatzhalter 8">
            <a:extLst>
              <a:ext uri="{FF2B5EF4-FFF2-40B4-BE49-F238E27FC236}">
                <a16:creationId xmlns:a16="http://schemas.microsoft.com/office/drawing/2014/main" id="{4126793B-07A1-B3D7-70C4-4E43A3E69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340" y="4714519"/>
            <a:ext cx="7014060" cy="36058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ts val="840"/>
              </a:lnSpc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C640FCC-E9C4-AC05-806F-A6B39658F7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67024" y="4792063"/>
            <a:ext cx="2024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 dirty="0">
                <a:solidFill>
                  <a:schemeClr val="bg2">
                    <a:lumMod val="50000"/>
                  </a:schemeClr>
                </a:solidFill>
              </a:rPr>
              <a:t>|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9387E3C6-4A19-6204-8BCA-0C9FC73DB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4712135"/>
            <a:ext cx="299505" cy="36058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de-DE" sz="7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093ACA8-8BDA-4CD2-80D6-5F016FD6C10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06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dt="0"/>
  <p:txStyles>
    <p:titleStyle>
      <a:lvl1pPr algn="l" defTabSz="685783" rtl="0" eaLnBrk="1" latinLnBrk="0" hangingPunct="1">
        <a:lnSpc>
          <a:spcPts val="2200"/>
        </a:lnSpc>
        <a:spcBef>
          <a:spcPct val="0"/>
        </a:spcBef>
        <a:buNone/>
        <a:defRPr sz="2100" kern="1200">
          <a:solidFill>
            <a:srgbClr val="733E88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0" indent="0" algn="l" defTabSz="685783" rtl="0" eaLnBrk="1" latinLnBrk="0" hangingPunct="1">
        <a:lnSpc>
          <a:spcPts val="1550"/>
        </a:lnSpc>
        <a:spcBef>
          <a:spcPts val="450"/>
        </a:spcBef>
        <a:spcAft>
          <a:spcPts val="300"/>
        </a:spcAft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86000"/>
        <a:buFont typeface="Calibri" panose="020F0502020204030204" pitchFamily="34" charset="0"/>
        <a:buChar char="→"/>
        <a:defRPr lang="de-DE" sz="1300" kern="120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9996" indent="-179996" algn="l" defTabSz="251994" rtl="0" eaLnBrk="1" latinLnBrk="0" hangingPunct="1">
        <a:lnSpc>
          <a:spcPts val="1550"/>
        </a:lnSpc>
        <a:spcBef>
          <a:spcPts val="250"/>
        </a:spcBef>
        <a:spcAft>
          <a:spcPts val="200"/>
        </a:spcAft>
        <a:buClr>
          <a:srgbClr val="733E88"/>
        </a:buClr>
        <a:buSzPct val="100000"/>
        <a:buFont typeface="+mj-lt"/>
        <a:buAutoNum type="arabicPeriod"/>
        <a:tabLst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1994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rgbClr val="733E88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41992" indent="-86398" algn="l" defTabSz="685783" rtl="0" eaLnBrk="1" latinLnBrk="0" hangingPunct="1">
        <a:lnSpc>
          <a:spcPts val="1550"/>
        </a:lnSpc>
        <a:spcBef>
          <a:spcPts val="0"/>
        </a:spcBef>
        <a:spcAft>
          <a:spcPts val="0"/>
        </a:spcAft>
        <a:buClr>
          <a:schemeClr val="tx1">
            <a:lumMod val="65000"/>
            <a:lumOff val="35000"/>
          </a:schemeClr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8">
          <p15:clr>
            <a:srgbClr val="F26B43"/>
          </p15:clr>
        </p15:guide>
        <p15:guide id="2" pos="301">
          <p15:clr>
            <a:srgbClr val="F26B43"/>
          </p15:clr>
        </p15:guide>
        <p15:guide id="3" pos="7379">
          <p15:clr>
            <a:srgbClr val="F26B43"/>
          </p15:clr>
        </p15:guide>
        <p15:guide id="5" orient="horz" pos="920">
          <p15:clr>
            <a:srgbClr val="F26B43"/>
          </p15:clr>
        </p15:guide>
        <p15:guide id="6" orient="horz" pos="3763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B_D85DDA6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1.x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microsoft.com/office/2018/10/relationships/comments" Target="../comments/modernComment_12C_419ADFC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Relationship Id="rId6" Type="http://schemas.openxmlformats.org/officeDocument/2006/relationships/image" Target="../media/image1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3FD09A-A7EC-33F2-5756-C385D1368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Philipp Godron</a:t>
            </a:r>
          </a:p>
          <a:p>
            <a:pPr lvl="1"/>
            <a:r>
              <a:rPr lang="de-DE"/>
              <a:t>23. Oktober 2024</a:t>
            </a:r>
          </a:p>
        </p:txBody>
      </p:sp>
      <p:graphicFrame>
        <p:nvGraphicFramePr>
          <p:cNvPr id="35" name="Tabelle 10">
            <a:extLst>
              <a:ext uri="{FF2B5EF4-FFF2-40B4-BE49-F238E27FC236}">
                <a16:creationId xmlns:a16="http://schemas.microsoft.com/office/drawing/2014/main" id="{DACE5EA1-C754-2890-F8D4-33361C373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624504"/>
              </p:ext>
            </p:extLst>
          </p:nvPr>
        </p:nvGraphicFramePr>
        <p:xfrm>
          <a:off x="360363" y="1274792"/>
          <a:ext cx="4338246" cy="2788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8246">
                  <a:extLst>
                    <a:ext uri="{9D8B030D-6E8A-4147-A177-3AD203B41FA5}">
                      <a16:colId xmlns:a16="http://schemas.microsoft.com/office/drawing/2014/main" val="55047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3500"/>
                        </a:lnSpc>
                      </a:pPr>
                      <a:r>
                        <a:rPr lang="de-DE" sz="3200" b="0">
                          <a:solidFill>
                            <a:schemeClr val="bg1"/>
                          </a:solidFill>
                        </a:rPr>
                        <a:t>Verteilernetz als Flaschenhals?</a:t>
                      </a:r>
                    </a:p>
                  </a:txBody>
                  <a:tcPr marL="0" marR="0" marT="162000" marB="162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47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2640"/>
                        </a:lnSpc>
                        <a:spcAft>
                          <a:spcPts val="1701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Wie können die vorhandenen Netzkapazitäten optimal genutzt und der Netzausbau auf das notwendige Maß beschränkt werden?</a:t>
                      </a:r>
                    </a:p>
                  </a:txBody>
                  <a:tcPr marL="0" marR="0" marT="126000" marB="144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76508"/>
                  </a:ext>
                </a:extLst>
              </a:tr>
            </a:tbl>
          </a:graphicData>
        </a:graphic>
      </p:graphicFrame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5943383-E777-3A71-6BF1-5A4C0300775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702151D8-2CC0-82ED-25E5-46DE686906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017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0134958-E483-9312-D4E2-43E57715E3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81550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F8773BE9-7531-8026-0751-21E6758AB61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6"/>
          <a:stretch>
            <a:fillRect/>
          </a:stretch>
        </p:blipFill>
        <p:spPr>
          <a:xfrm>
            <a:off x="358775" y="1748850"/>
            <a:ext cx="5537200" cy="2564962"/>
          </a:xfr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0797A17-6B62-D739-1857-1D531EFA02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b="0" dirty="0">
                <a:solidFill>
                  <a:srgbClr val="000000"/>
                </a:solidFill>
                <a:effectLst/>
                <a:latin typeface="Flexo Medium"/>
                <a:cs typeface="Calibri"/>
              </a:rPr>
              <a:t>Photovoltaik-Ausbau nach Anlagengröße in den Monaten Jan - Aug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31BA77D-EB70-6C71-1F53-2EE9B76E94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7577" y="1095376"/>
            <a:ext cx="2397038" cy="3376613"/>
          </a:xfr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sz="1400" b="1" dirty="0">
                <a:latin typeface="Calibri"/>
                <a:cs typeface="Calibri"/>
              </a:rPr>
              <a:t>Kleine Anlagen (&lt;30 kWp) </a:t>
            </a:r>
            <a:r>
              <a:rPr lang="de-DE" sz="1400" dirty="0">
                <a:latin typeface="Calibri"/>
                <a:cs typeface="Calibri"/>
              </a:rPr>
              <a:t>machen in etwa die Hälfte des Zubaus aus</a:t>
            </a:r>
          </a:p>
          <a:p>
            <a:pPr marL="251460" lvl="3" indent="-86360"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Knapp die Hälfte der Neuanlagen mit Speichern*, die nach Eigenverbrauch optimiert betrieben werden</a:t>
            </a:r>
          </a:p>
          <a:p>
            <a:pPr marL="179705" lvl="1" indent="-179705">
              <a:spcBef>
                <a:spcPts val="900"/>
              </a:spcBef>
            </a:pPr>
            <a:r>
              <a:rPr lang="de-DE" sz="1400" b="1" dirty="0">
                <a:latin typeface="Calibri"/>
                <a:cs typeface="Calibri"/>
              </a:rPr>
              <a:t>Größere Anlagen</a:t>
            </a:r>
            <a:r>
              <a:rPr lang="de-DE" sz="1400" dirty="0">
                <a:latin typeface="Calibri"/>
                <a:cs typeface="Calibri"/>
              </a:rPr>
              <a:t> </a:t>
            </a:r>
            <a:r>
              <a:rPr lang="de-DE" sz="1400" b="1" dirty="0">
                <a:latin typeface="Calibri"/>
                <a:cs typeface="Calibri"/>
              </a:rPr>
              <a:t>(&gt;30 kWp) </a:t>
            </a:r>
          </a:p>
          <a:p>
            <a:pPr marL="251460" lvl="3" indent="-86360"/>
            <a:r>
              <a:rPr lang="de-DE" sz="1400" dirty="0">
                <a:latin typeface="Calibri"/>
                <a:cs typeface="Calibri"/>
              </a:rPr>
              <a:t>Netzanschlussprüfung (Monate)</a:t>
            </a:r>
          </a:p>
          <a:p>
            <a:pPr marL="251460" lvl="3" indent="-86360"/>
            <a:r>
              <a:rPr lang="de-DE" sz="1400" dirty="0">
                <a:latin typeface="Calibri"/>
                <a:cs typeface="Calibri"/>
              </a:rPr>
              <a:t>Netzzugang  - Abregelung über Fernzugriff</a:t>
            </a:r>
          </a:p>
          <a:p>
            <a:pPr marL="179705" lvl="1" indent="-179705">
              <a:spcBef>
                <a:spcPts val="900"/>
              </a:spcBef>
            </a:pPr>
            <a:r>
              <a:rPr lang="de-DE" sz="1400" dirty="0">
                <a:latin typeface="Calibri"/>
                <a:cs typeface="Calibri"/>
              </a:rPr>
              <a:t>&gt;90% der </a:t>
            </a:r>
            <a:r>
              <a:rPr lang="de-DE" sz="1400" dirty="0" err="1">
                <a:latin typeface="Calibri"/>
                <a:cs typeface="Calibri"/>
              </a:rPr>
              <a:t>Aufdach</a:t>
            </a:r>
            <a:r>
              <a:rPr lang="de-DE" sz="1400" dirty="0">
                <a:latin typeface="Calibri"/>
                <a:cs typeface="Calibri"/>
              </a:rPr>
              <a:t>-Anlagen über Einspeisetarife gefördert </a:t>
            </a:r>
            <a:endParaRPr lang="de-DE" sz="1400" dirty="0"/>
          </a:p>
          <a:p>
            <a:pPr marL="179705" lvl="2" indent="-179705">
              <a:buFont typeface="Wingdings"/>
              <a:buChar char="§"/>
            </a:pPr>
            <a:endParaRPr lang="de-DE" sz="1400" i="1" dirty="0"/>
          </a:p>
          <a:p>
            <a:pPr marL="165100" lvl="3" indent="-86360"/>
            <a:endParaRPr lang="de-DE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616F41DB-4706-401B-4E70-4086F66FCD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D5BA6AC-88BB-136F-86B4-B119605392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060E30A9-D4D5-F7B1-2A86-7A38EDC97E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7655B16-0EA3-106D-371E-AD3444129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Calibri bold"/>
                <a:cs typeface="Calibri bold"/>
              </a:rPr>
              <a:t>Beschleunigung PV-Zubau auf Niveau der EEG-Zielsetzung. Trotz Zuwachs Freiflächenanlagen ca. Hälfte des Zubaus durch Anlagen &lt;30 kWp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18549F7-9B51-A7A9-9C5F-7364A0B99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Marktstammdatenregister (2024) Datenabruf 09.10.2024 Netto-Ausbau. *</a:t>
            </a:r>
            <a:r>
              <a:rPr lang="de-DE" err="1"/>
              <a:t>MaStR</a:t>
            </a:r>
            <a:r>
              <a:rPr lang="de-DE" dirty="0"/>
              <a:t>; </a:t>
            </a:r>
            <a:r>
              <a:rPr lang="de-DE" err="1"/>
              <a:t>Annahmme</a:t>
            </a:r>
            <a:r>
              <a:rPr lang="de-DE" dirty="0"/>
              <a:t>: Heimspeicher immer in Kombination mit PV-Anlage.</a:t>
            </a:r>
          </a:p>
        </p:txBody>
      </p:sp>
      <p:pic>
        <p:nvPicPr>
          <p:cNvPr id="4" name="Inhaltsplatzhalter 20" descr="Ein Bild, das Text, Screenshot, Diagramm, Rechteck enthält.&#10;&#10;Beschreibung automatisch generiert.">
            <a:extLst>
              <a:ext uri="{FF2B5EF4-FFF2-40B4-BE49-F238E27FC236}">
                <a16:creationId xmlns:a16="http://schemas.microsoft.com/office/drawing/2014/main" id="{056B9168-16CF-CBDE-F63F-10FBD4471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5" y="1843452"/>
            <a:ext cx="5757690" cy="24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4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1AEDCA-9901-EB72-7C3D-CD9CF51FA9C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937225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1AEDCA-9901-EB72-7C3D-CD9CF51FA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C5BB8A-8508-305C-5D8B-829E8BB9F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PV-</a:t>
            </a:r>
            <a:r>
              <a:rPr lang="en-US" dirty="0" err="1"/>
              <a:t>Einspeisung</a:t>
            </a:r>
            <a:r>
              <a:rPr lang="en-US" dirty="0"/>
              <a:t> und Marktwerte in Deutschland im August 2024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03F0A90-9982-33C3-DBCD-B26AD64C06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80748994-448B-F08C-FC8A-0632A75010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C9E237D1-8D64-E731-08D3-75AE022FCF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AD3F0F67-F19B-C4BF-6330-B2EF0BF1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 err="1"/>
              <a:t>Geringer</a:t>
            </a:r>
            <a:r>
              <a:rPr lang="en-US" dirty="0"/>
              <a:t> PV-</a:t>
            </a:r>
            <a:r>
              <a:rPr lang="en-US" dirty="0" err="1"/>
              <a:t>Marktwert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Mittagszeit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für </a:t>
            </a:r>
            <a:r>
              <a:rPr lang="en-US" dirty="0" err="1"/>
              <a:t>mangelnde</a:t>
            </a:r>
            <a:r>
              <a:rPr lang="en-US" dirty="0"/>
              <a:t> </a:t>
            </a:r>
            <a:r>
              <a:rPr lang="en-US" dirty="0" err="1"/>
              <a:t>Flexibilität</a:t>
            </a:r>
            <a:r>
              <a:rPr lang="en-US" dirty="0"/>
              <a:t> und </a:t>
            </a:r>
            <a:r>
              <a:rPr lang="en-US" dirty="0" err="1"/>
              <a:t>Marktanreize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Strommarktdesign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48769EA-6457-689C-9D2C-DD00DE70B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189">
              <a:defRPr/>
            </a:pP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Agorameter (2024)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Marktwert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: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Erzeugung 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* </a:t>
            </a:r>
            <a:r>
              <a:rPr lang="de-DE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Strompreis</a:t>
            </a:r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9285A92-6FE0-86F9-588A-3AF0A5F48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189">
              <a:defRPr/>
            </a:pPr>
            <a:fld id="{C093ACA8-8BDA-4CD2-80D6-5F016FD6C10A}" type="slidenum">
              <a:rPr lang="de-DE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pPr defTabSz="457189">
                <a:defRPr/>
              </a:pPr>
              <a:t>3</a:t>
            </a:fld>
            <a:endParaRPr lang="de-DE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F9724FF-5ABB-93B0-493B-F4CABFDAA03E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246647" y="991606"/>
            <a:ext cx="2538578" cy="3721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350" b="1" dirty="0">
                <a:solidFill>
                  <a:srgbClr val="733E88"/>
                </a:solidFill>
                <a:latin typeface="Arial" panose="020B0604020202020204" pitchFamily="34" charset="0"/>
              </a:rPr>
              <a:t>Höchste Solarstromeinspeisung ≠ höchster Marktwert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Calibri "/>
              </a:rPr>
              <a:t>Höchster Marktwert</a:t>
            </a:r>
          </a:p>
          <a:p>
            <a:pPr marL="134779" lvl="1" indent="-134779" fontAlgn="base"/>
            <a:r>
              <a:rPr lang="de-DE" altLang="de-DE" sz="1200" dirty="0" err="1">
                <a:latin typeface="Calibri "/>
                <a:cs typeface="Calibri"/>
              </a:rPr>
              <a:t>Morgenspitze </a:t>
            </a:r>
            <a:r>
              <a:rPr lang="de-DE" altLang="de-DE" sz="1200" dirty="0">
                <a:latin typeface="Calibri "/>
                <a:cs typeface="Calibri"/>
              </a:rPr>
              <a:t>um 10 Uhr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Durchschnittliche Erzeugung: 22 GW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Strompreis: 73 €/MWh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</a:pPr>
            <a:r>
              <a:rPr lang="de-DE" altLang="de-DE" sz="1200" b="1" dirty="0">
                <a:latin typeface="Calibri "/>
              </a:rPr>
              <a:t>PV-Erzeugungsspitze: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Um 14 </a:t>
            </a:r>
            <a:r>
              <a:rPr lang="de-DE" altLang="de-DE" sz="1200" dirty="0" err="1">
                <a:latin typeface="Calibri "/>
                <a:cs typeface="Calibri"/>
              </a:rPr>
              <a:t>Uhr</a:t>
            </a:r>
            <a:endParaRPr lang="de-DE" altLang="de-DE" sz="1200" dirty="0">
              <a:latin typeface="Calibri "/>
              <a:cs typeface="Calibri"/>
            </a:endParaRP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Durchschnittliche </a:t>
            </a:r>
            <a:r>
              <a:rPr lang="de-DE" altLang="de-DE" sz="1200" dirty="0" err="1">
                <a:latin typeface="Calibri "/>
                <a:cs typeface="Calibri"/>
              </a:rPr>
              <a:t>Erzeugung</a:t>
            </a:r>
            <a:r>
              <a:rPr lang="de-DE" altLang="de-DE" sz="1200" dirty="0">
                <a:latin typeface="Calibri "/>
                <a:cs typeface="Calibri"/>
              </a:rPr>
              <a:t>: 39 GW</a:t>
            </a:r>
          </a:p>
          <a:p>
            <a:pPr marL="134779" lvl="1" indent="-134779" fontAlgn="base"/>
            <a:r>
              <a:rPr lang="de-DE" altLang="de-DE" sz="1200" dirty="0">
                <a:latin typeface="Calibri "/>
                <a:cs typeface="Calibri"/>
              </a:rPr>
              <a:t>Strompreis:18 €/MWh</a:t>
            </a:r>
          </a:p>
          <a:p>
            <a:pPr marL="0" lvl="1" indent="0" fontAlgn="base">
              <a:spcBef>
                <a:spcPts val="900"/>
              </a:spcBef>
              <a:buNone/>
            </a:pPr>
            <a:r>
              <a:rPr lang="de-DE" altLang="de-DE" sz="1200" dirty="0">
                <a:latin typeface="Calibri "/>
                <a:cs typeface="Calibri"/>
              </a:rPr>
              <a:t>Potential von Batteriespeichern zur Einspeise-Verschiebung weitgehend ungenutzt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95F9C25-B231-1BEF-8131-EC213852E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775" y="1623237"/>
            <a:ext cx="5658736" cy="29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483C2D0-BCFD-761D-93CE-579B29EC1DF8}"/>
              </a:ext>
            </a:extLst>
          </p:cNvPr>
          <p:cNvSpPr/>
          <p:nvPr/>
        </p:nvSpPr>
        <p:spPr>
          <a:xfrm>
            <a:off x="6286498" y="1025069"/>
            <a:ext cx="2571749" cy="517071"/>
          </a:xfrm>
          <a:prstGeom prst="rect">
            <a:avLst/>
          </a:prstGeom>
          <a:solidFill>
            <a:srgbClr val="BB9B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6C7D66E-2245-5C46-05C1-89347985EB2D}"/>
              </a:ext>
            </a:extLst>
          </p:cNvPr>
          <p:cNvSpPr/>
          <p:nvPr/>
        </p:nvSpPr>
        <p:spPr>
          <a:xfrm>
            <a:off x="3211285" y="1025070"/>
            <a:ext cx="2771320" cy="517071"/>
          </a:xfrm>
          <a:prstGeom prst="rect">
            <a:avLst/>
          </a:prstGeom>
          <a:solidFill>
            <a:srgbClr val="9AA7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40E441D-6C87-086B-6B37-FB753B2ED470}"/>
              </a:ext>
            </a:extLst>
          </p:cNvPr>
          <p:cNvSpPr/>
          <p:nvPr/>
        </p:nvSpPr>
        <p:spPr>
          <a:xfrm>
            <a:off x="272142" y="1034142"/>
            <a:ext cx="2571749" cy="517071"/>
          </a:xfrm>
          <a:prstGeom prst="rect">
            <a:avLst/>
          </a:prstGeom>
          <a:solidFill>
            <a:srgbClr val="4799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628B5D3-CFD3-89F1-36B3-E4E00A642B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Photovoltaik und Heimspeicher in Wohngebäuden (&lt;30 kWp)</a:t>
            </a:r>
            <a:endParaRPr lang="de-DE" sz="1400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8EE76593-EB1B-F0C2-8E8A-5A8C81F961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21" y="1591200"/>
            <a:ext cx="2551211" cy="2880000"/>
          </a:xfrm>
        </p:spPr>
        <p:txBody>
          <a:bodyPr anchor="t"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sz="1400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Vereinfachter Netzzugang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Betrieb nicht netzdienlich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Keine Abregelung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70%-Kappung abgeschafft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Lokale Ortsnetzüberlastungen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  <a:endParaRPr lang="de-DE" sz="1400" dirty="0">
              <a:latin typeface="Calibri"/>
              <a:cs typeface="Calibri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Neuanlagen mit Speicher per §14a steuerbar (nur für </a:t>
            </a:r>
            <a:r>
              <a:rPr lang="de-DE" sz="1400" dirty="0" err="1">
                <a:latin typeface="Calibri"/>
                <a:cs typeface="Calibri"/>
              </a:rPr>
              <a:t>Lastdimmung</a:t>
            </a:r>
            <a:r>
              <a:rPr lang="de-DE" sz="1400" dirty="0">
                <a:latin typeface="Calibri"/>
                <a:cs typeface="Calibri"/>
              </a:rPr>
              <a:t>!)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de-DE" sz="1400" dirty="0">
                <a:latin typeface="Calibri"/>
                <a:cs typeface="Calibri"/>
              </a:rPr>
              <a:t>Dynamische Tarife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EABC3DB-3201-AF67-9189-8CE9F67A8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Freiflächenanlagen </a:t>
            </a:r>
            <a:endParaRPr lang="de-DE" sz="1400" b="1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54CA06A9-77F8-91C6-754D-BE711E2C5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Photovoltaik im Gewerbe      (&gt;30 kWp)</a:t>
            </a:r>
            <a:endParaRPr lang="de-DE" sz="1400" b="1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FCF50B33-B0FF-7BEA-8324-5891454FE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041271EC-12BE-FF4F-FDD0-9F1A81D913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DD0C798E-12AC-C3ED-A0C5-BF3B011168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6F24ADD-79F8-557B-DE34-4B271EC0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 bold"/>
                <a:cs typeface="Calibri bold"/>
              </a:rPr>
              <a:t>Aktueller Maßnahmenkatalog für den Umgang mit Erzeugungsüberschüssen aus Photovoltaik im Verteilnetz ist nicht ausgewogen</a:t>
            </a:r>
          </a:p>
        </p:txBody>
      </p:sp>
      <p:sp>
        <p:nvSpPr>
          <p:cNvPr id="24" name="Inhaltsplatzhalter 23">
            <a:extLst>
              <a:ext uri="{FF2B5EF4-FFF2-40B4-BE49-F238E27FC236}">
                <a16:creationId xmlns:a16="http://schemas.microsoft.com/office/drawing/2014/main" id="{16C5C134-CE93-3371-E403-BE5B912DA15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60946" y="1591200"/>
            <a:ext cx="2551211" cy="2880000"/>
          </a:xfrm>
        </p:spPr>
        <p:txBody>
          <a:bodyPr vert="horz" lIns="0" tIns="0" rIns="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sz="1400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Netzzugang als Engpass</a:t>
            </a:r>
            <a:endParaRPr lang="de-DE" sz="1400" dirty="0" err="1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Mehrheit reagiert auf Marktpreise (3 Std Regel ab    400 kWp)</a:t>
            </a:r>
            <a:endParaRPr lang="de-DE" sz="1400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Abregelung durch Netzbetreiber</a:t>
            </a:r>
            <a:endParaRPr lang="de-DE" sz="1400" dirty="0"/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Überbauung des Netzanschlusses (</a:t>
            </a:r>
            <a:r>
              <a:rPr lang="de-DE" sz="1400" i="1" dirty="0">
                <a:latin typeface="Calibri"/>
                <a:cs typeface="Calibri"/>
              </a:rPr>
              <a:t>BEE Vorschlag</a:t>
            </a:r>
            <a:r>
              <a:rPr lang="de-DE" sz="1400" dirty="0">
                <a:latin typeface="Calibri"/>
                <a:cs typeface="Calibri"/>
              </a:rPr>
              <a:t>)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Co-Location mit Speicher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1400" dirty="0">
              <a:latin typeface="Calibri"/>
              <a:cs typeface="Calibri"/>
            </a:endParaRPr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A5B5CA44-8111-67B0-C348-AD7146A228D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26656" y="1591200"/>
            <a:ext cx="2551211" cy="2880000"/>
          </a:xfrm>
        </p:spPr>
        <p:txBody>
          <a:bodyPr vert="horz" lIns="0" tIns="0" rIns="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400" b="1" dirty="0">
                <a:latin typeface="Calibri"/>
                <a:cs typeface="Calibri"/>
              </a:rPr>
              <a:t>Status Quo</a:t>
            </a:r>
            <a:endParaRPr lang="de-DE" b="1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Netzzugangsprüfung</a:t>
            </a:r>
            <a:endParaRPr lang="de-DE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Betrieb netzdienlicher, da Last und Erzeugung </a:t>
            </a:r>
            <a:r>
              <a:rPr lang="de-DE" sz="1400" dirty="0" err="1">
                <a:latin typeface="Calibri"/>
                <a:cs typeface="Calibri"/>
              </a:rPr>
              <a:t>tw</a:t>
            </a:r>
            <a:r>
              <a:rPr lang="de-DE" sz="1400" dirty="0">
                <a:latin typeface="Calibri"/>
                <a:cs typeface="Calibri"/>
              </a:rPr>
              <a:t>. korrelieren</a:t>
            </a:r>
            <a:endParaRPr lang="de-DE" sz="1100" dirty="0"/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/>
                <a:cs typeface="Calibri"/>
              </a:rPr>
              <a:t>Abregelung am Wechselrichter, Eigenverbrauch entfällt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de-DE" sz="1400" b="1" dirty="0">
                <a:latin typeface="Calibri"/>
                <a:cs typeface="Calibri"/>
              </a:rPr>
              <a:t>Ausblick</a:t>
            </a:r>
            <a:endParaRPr lang="en-US" sz="1400" b="1" dirty="0">
              <a:latin typeface="Calibri"/>
              <a:cs typeface="Calibri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de-DE" sz="1400" dirty="0">
                <a:latin typeface="Calibri"/>
                <a:cs typeface="Calibri"/>
              </a:rPr>
              <a:t>Abregelung am Netzanschluss-punkt erstrebenswert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de-DE" sz="1400" dirty="0">
                <a:latin typeface="Calibri"/>
                <a:cs typeface="Calibri"/>
              </a:rPr>
              <a:t>Dynamische Tarife</a:t>
            </a:r>
            <a:endParaRPr lang="de-DE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de-DE" sz="1400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18D6DE-7A8E-A671-A173-BCD9A9661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FfE (2023)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23C89D-A3AC-1D38-B49B-9BD06744BC20}"/>
              </a:ext>
            </a:extLst>
          </p:cNvPr>
          <p:cNvSpPr/>
          <p:nvPr/>
        </p:nvSpPr>
        <p:spPr>
          <a:xfrm>
            <a:off x="4542" y="4367843"/>
            <a:ext cx="9139458" cy="2075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400" b="1" dirty="0">
                <a:solidFill>
                  <a:srgbClr val="3F3F3F"/>
                </a:solidFill>
                <a:cs typeface="Calibri"/>
              </a:rPr>
              <a:t>Für alle Kategorien steht mittelfristig Überarbeitung des Förderregimes für erneuerbare Energien an</a:t>
            </a:r>
            <a:endParaRPr lang="de-DE" sz="1400" b="1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294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9ABC6E4-41D1-2D7C-2EAC-ABDA97E56B6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8173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EABC3DB-3201-AF67-9189-8CE9F67A8C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noFill/>
        </p:spPr>
        <p:txBody>
          <a:bodyPr vert="horz" lIns="0" tIns="0" rIns="0" bIns="45720" rtlCol="0" anchor="t">
            <a:noAutofit/>
          </a:bodyPr>
          <a:lstStyle/>
          <a:p>
            <a:r>
              <a:rPr lang="de-DE" sz="1400" b="1" dirty="0">
                <a:latin typeface="Calibri"/>
                <a:cs typeface="Calibri"/>
              </a:rPr>
              <a:t>Konzept des überbauten Netzanschlusses für EE / Speicher</a:t>
            </a:r>
            <a:endParaRPr lang="de-DE" sz="1400" b="1" dirty="0"/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DD0C798E-12AC-C3ED-A0C5-BF3B011168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6F24ADD-79F8-557B-DE34-4B271EC0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Calibri bold"/>
                <a:cs typeface="Calibri bold"/>
              </a:rPr>
              <a:t>Lösungsansatz der Überbauung des Netzanschlusses (BEE) ermöglicht Übergangslösung, schafft aber indirekt lokale Strommärkte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18D6DE-7A8E-A671-A173-BCD9A9661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BEE (2023): Netzverknüpfungspunkte-Studie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BB7F151-DFA7-97CE-3212-5C0408D0BFE6}"/>
              </a:ext>
            </a:extLst>
          </p:cNvPr>
          <p:cNvSpPr txBox="1"/>
          <p:nvPr/>
        </p:nvSpPr>
        <p:spPr>
          <a:xfrm>
            <a:off x="9206050" y="1101601"/>
            <a:ext cx="2743200" cy="38010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200" dirty="0">
                <a:cs typeface="Arial"/>
              </a:rPr>
              <a:t>Vorschlag:</a:t>
            </a:r>
            <a:r>
              <a:rPr lang="en-US" sz="1200" dirty="0"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Ausgleich zwischen verschiedenen Erzeugungstechnologien um Netzanschluss optimal auszunutzen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Studie prüft verschiedene Ausbaukonstellationen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indent="-457200" defTabSz="685783">
              <a:buFont typeface="Wingdings"/>
              <a:buChar char="•"/>
            </a:pPr>
            <a:r>
              <a:rPr lang="de-DE" sz="1200" dirty="0">
                <a:latin typeface="Calibri"/>
                <a:cs typeface="Arial"/>
              </a:rPr>
              <a:t>Steuerung der Anlagen nach XYZ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0" lvl="1" defTabSz="685783">
              <a:buChar char="•"/>
            </a:pPr>
            <a:r>
              <a:rPr lang="de-DE" sz="1300" dirty="0">
                <a:latin typeface="Calibri"/>
                <a:cs typeface="Arial"/>
              </a:rPr>
              <a:t>Bewertung </a:t>
            </a:r>
            <a:r>
              <a:rPr lang="en-US" sz="13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verhindert, dass EE-Ausbau durch Netzengpässe ausgebremst wird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fördert systemdienliche EE-Erzeugungsanlagen und Konstellationen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Konzept schafft aber de facto einen lokalen Markt, da der Betrieb der Anlagen hinter dem Netzanschluss aufeinander abgestimmt werden muss.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  <a:p>
            <a:pPr marL="228600" lvl="1" indent="-228600" defTabSz="685783">
              <a:buFont typeface=""/>
              <a:buChar char="•"/>
            </a:pPr>
            <a:r>
              <a:rPr lang="de-DE" sz="1200" dirty="0">
                <a:latin typeface="Calibri"/>
                <a:cs typeface="Arial"/>
              </a:rPr>
              <a:t>Netzausbau muss Ziel bleiben!</a:t>
            </a:r>
            <a:r>
              <a:rPr lang="en-US" sz="1200" dirty="0">
                <a:latin typeface="Calibri"/>
                <a:cs typeface="Arial"/>
              </a:rPr>
              <a:t>​</a:t>
            </a:r>
          </a:p>
        </p:txBody>
      </p:sp>
      <p:sp>
        <p:nvSpPr>
          <p:cNvPr id="3" name="Textplatzhalter 8">
            <a:extLst>
              <a:ext uri="{FF2B5EF4-FFF2-40B4-BE49-F238E27FC236}">
                <a16:creationId xmlns:a16="http://schemas.microsoft.com/office/drawing/2014/main" id="{47118B94-6F7F-A850-3C79-B1A2722A4D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7622" y="1102388"/>
            <a:ext cx="2466378" cy="3369600"/>
          </a:xfr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sz="1400" b="1" dirty="0">
                <a:latin typeface="Calibri"/>
                <a:cs typeface="Calibri"/>
              </a:rPr>
              <a:t>BEE-Vorschlag</a:t>
            </a:r>
            <a:r>
              <a:rPr lang="de-DE" sz="1400" dirty="0">
                <a:latin typeface="Calibri"/>
                <a:cs typeface="Calibri"/>
              </a:rPr>
              <a:t>: „Überbauen“ des Netzanschlusses bis 150%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Lokale Überschüsse im einstelligen %-Bereich der EE-Erzeugung</a:t>
            </a:r>
          </a:p>
          <a:p>
            <a:pPr marL="0" lvl="1" indent="0">
              <a:buNone/>
            </a:pPr>
            <a:r>
              <a:rPr lang="de-DE" sz="1400" b="1" dirty="0">
                <a:latin typeface="Calibri"/>
                <a:cs typeface="Calibri"/>
              </a:rPr>
              <a:t>Bewertung: 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Pragmatisches Konzept: verhindert Ausbremsen des PV- und Wind-Zubaus durch schleppenden Netzanschluss</a:t>
            </a:r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Übergeordnete Netzengpässe nicht berücksichtigt</a:t>
            </a:r>
            <a:endParaRPr lang="de-DE" sz="1400" dirty="0"/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Konzept schafft de facto einen lokalen Markt hinterm NAP</a:t>
            </a:r>
            <a:endParaRPr lang="de-DE" sz="1400" dirty="0"/>
          </a:p>
          <a:p>
            <a:pPr marL="179705" lvl="1" indent="-179705"/>
            <a:r>
              <a:rPr lang="de-DE" sz="1400" dirty="0">
                <a:latin typeface="Calibri"/>
                <a:cs typeface="Calibri"/>
              </a:rPr>
              <a:t>Netzausbau muss Ziel bleiben</a:t>
            </a:r>
            <a:endParaRPr lang="de-DE" sz="1400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</p:txBody>
      </p:sp>
      <p:pic>
        <p:nvPicPr>
          <p:cNvPr id="11" name="Inhaltsplatzhalter 10" descr="Ein Bild, das Text, Diagramm, Screenshot, Schrift enthält.&#10;&#10;Beschreibung automatisch generiert.">
            <a:extLst>
              <a:ext uri="{FF2B5EF4-FFF2-40B4-BE49-F238E27FC236}">
                <a16:creationId xmlns:a16="http://schemas.microsoft.com/office/drawing/2014/main" id="{43907787-45D2-2CB8-74E8-9B2E2C112F7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6"/>
          <a:stretch>
            <a:fillRect/>
          </a:stretch>
        </p:blipFill>
        <p:spPr>
          <a:xfrm>
            <a:off x="336554" y="1493705"/>
            <a:ext cx="4973635" cy="2978283"/>
          </a:xfr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FAAC6158-0256-8F5E-C911-E4CED2F6C9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ADCA61D9-0044-347B-21DD-54B90399D9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36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AF7A0A3-9E92-62ED-C217-020DF3ADD7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000" y="1101600"/>
            <a:ext cx="2513830" cy="489600"/>
          </a:xfrm>
        </p:spPr>
        <p:txBody>
          <a:bodyPr/>
          <a:lstStyle/>
          <a:p>
            <a:r>
              <a:rPr lang="de-DE"/>
              <a:t>Entwicklung der haushaltsnahen flexiblen Verbrauchseinrichtungen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168211A-80C9-4DFD-8EAA-032ABB6E5F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5600" y="1102388"/>
            <a:ext cx="2408400" cy="3369600"/>
          </a:xfrm>
        </p:spPr>
        <p:txBody>
          <a:bodyPr/>
          <a:lstStyle/>
          <a:p>
            <a:pPr lvl="1"/>
            <a:r>
              <a:rPr lang="de-DE" sz="1400" dirty="0"/>
              <a:t>Maximale Bezugsleistung der neuen Verbraucher übersteigt die Jahreshöchstlast deutlich.</a:t>
            </a:r>
          </a:p>
          <a:p>
            <a:pPr lvl="1"/>
            <a:r>
              <a:rPr lang="de-DE" sz="1400" dirty="0"/>
              <a:t>Agora-Analyse zeigt, dass haushaltsnahe Flexibilitäten in Höhe von 100 TWh im Jahr 2035 aktiviert werden können</a:t>
            </a:r>
          </a:p>
          <a:p>
            <a:pPr lvl="1"/>
            <a:r>
              <a:rPr lang="de-DE" sz="1400" dirty="0"/>
              <a:t>Mit zunehmendem Anteil von Wind- und Solarstromerzeugung ist das ein Vorteil, denn so können beispielsweise Überschüsse gut genutzt werden</a:t>
            </a:r>
          </a:p>
          <a:p>
            <a:pPr lvl="1"/>
            <a:endParaRPr lang="de-DE" sz="1400" dirty="0"/>
          </a:p>
          <a:p>
            <a:pPr lvl="1"/>
            <a:endParaRPr lang="de-DE" sz="1400" dirty="0"/>
          </a:p>
          <a:p>
            <a:pPr lvl="1"/>
            <a:endParaRPr lang="de-DE" sz="1400" dirty="0"/>
          </a:p>
          <a:p>
            <a:pPr lvl="1"/>
            <a:endParaRPr lang="de-DE" sz="14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A15A751-FA8E-F4D4-D398-9E2C1D6048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DC738DA-5306-778C-4635-94501B033C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608E030A-F39B-AE4C-D6CB-0D804BD845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8CD40C-F073-F935-1D49-D5AAEDCD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 bold"/>
                <a:cs typeface="Calibri bold"/>
              </a:rPr>
              <a:t>Gleichzeitig: Neue Verbrauchsanlagen mit erheblichem Flexibilitätspotential erobern den Markt. </a:t>
            </a:r>
            <a:endParaRPr lang="de-DE" dirty="0"/>
          </a:p>
        </p:txBody>
      </p:sp>
      <p:pic>
        <p:nvPicPr>
          <p:cNvPr id="28" name="Inhaltsplatzhalter 27">
            <a:extLst>
              <a:ext uri="{FF2B5EF4-FFF2-40B4-BE49-F238E27FC236}">
                <a16:creationId xmlns:a16="http://schemas.microsoft.com/office/drawing/2014/main" id="{B1DFEC10-2B5F-B5EE-5A6D-E539FA0D9B80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5" t="59609" r="13972" b="26583"/>
          <a:stretch/>
        </p:blipFill>
        <p:spPr>
          <a:xfrm>
            <a:off x="3401226" y="3954482"/>
            <a:ext cx="2676504" cy="575717"/>
          </a:xfrm>
        </p:spPr>
      </p:pic>
      <p:sp>
        <p:nvSpPr>
          <p:cNvPr id="16" name="Fußzeilenplatzhalter 2">
            <a:extLst>
              <a:ext uri="{FF2B5EF4-FFF2-40B4-BE49-F238E27FC236}">
                <a16:creationId xmlns:a16="http://schemas.microsoft.com/office/drawing/2014/main" id="{76CFF9F2-132F-7B13-9D9D-82131E630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err="1"/>
              <a:t>FfE</a:t>
            </a:r>
            <a:r>
              <a:rPr lang="de-DE"/>
              <a:t>, Agora Energiewende (2023): Haushaltsnahe Flexibilitäten nutzen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4FDF699-B0D1-2EEF-3D10-39D09D8FE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26" name="Inhaltsplatzhalter 25" descr="Ein Bild, das Text, Screenshot, Display, Diagramm enthält.&#10;&#10;Automatisch generierte Beschreibung">
            <a:extLst>
              <a:ext uri="{FF2B5EF4-FFF2-40B4-BE49-F238E27FC236}">
                <a16:creationId xmlns:a16="http://schemas.microsoft.com/office/drawing/2014/main" id="{C77C2265-F706-BAA1-5D80-418711F5F25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9" t="10837" r="35495" b="21947"/>
          <a:stretch/>
        </p:blipFill>
        <p:spPr>
          <a:xfrm>
            <a:off x="399520" y="1652782"/>
            <a:ext cx="2214863" cy="2665972"/>
          </a:xfrm>
        </p:spPr>
      </p:pic>
      <p:sp>
        <p:nvSpPr>
          <p:cNvPr id="2" name="Textplatzhalter 17">
            <a:extLst>
              <a:ext uri="{FF2B5EF4-FFF2-40B4-BE49-F238E27FC236}">
                <a16:creationId xmlns:a16="http://schemas.microsoft.com/office/drawing/2014/main" id="{1B09C593-2F37-9BDE-3228-EEA32A523CDE}"/>
              </a:ext>
            </a:extLst>
          </p:cNvPr>
          <p:cNvSpPr txBox="1">
            <a:spLocks/>
          </p:cNvSpPr>
          <p:nvPr/>
        </p:nvSpPr>
        <p:spPr>
          <a:xfrm>
            <a:off x="3309983" y="1101600"/>
            <a:ext cx="2513830" cy="4896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>
            <a:lvl1pPr marL="0" indent="0" algn="l" defTabSz="685783" rtl="0" eaLnBrk="1" latinLnBrk="0" hangingPunct="1">
              <a:lnSpc>
                <a:spcPts val="1550"/>
              </a:lnSpc>
              <a:spcBef>
                <a:spcPts val="450"/>
              </a:spcBef>
              <a:spcAft>
                <a:spcPts val="300"/>
              </a:spcAft>
              <a:buFontTx/>
              <a:buNone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79996" indent="-179996" algn="l" defTabSz="251994" rtl="0" eaLnBrk="1" latinLnBrk="0" hangingPunct="1">
              <a:lnSpc>
                <a:spcPts val="1550"/>
              </a:lnSpc>
              <a:spcBef>
                <a:spcPts val="250"/>
              </a:spcBef>
              <a:spcAft>
                <a:spcPts val="200"/>
              </a:spcAft>
              <a:buClr>
                <a:srgbClr val="733E88"/>
              </a:buClr>
              <a:buSzPct val="86000"/>
              <a:buFont typeface="Calibri" panose="020F0502020204030204" pitchFamily="34" charset="0"/>
              <a:buChar char="→"/>
              <a:defRPr lang="de-DE" sz="13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79996" indent="-179996" algn="l" defTabSz="251994" rtl="0" eaLnBrk="1" latinLnBrk="0" hangingPunct="1">
              <a:lnSpc>
                <a:spcPts val="1550"/>
              </a:lnSpc>
              <a:spcBef>
                <a:spcPts val="250"/>
              </a:spcBef>
              <a:spcAft>
                <a:spcPts val="200"/>
              </a:spcAft>
              <a:buClr>
                <a:srgbClr val="733E88"/>
              </a:buClr>
              <a:buSzPct val="100000"/>
              <a:buFont typeface="+mj-lt"/>
              <a:buAutoNum type="arabicPeriod"/>
              <a:tabLst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251994" indent="-86398" algn="l" defTabSz="685783" rtl="0" eaLnBrk="1" latinLnBrk="0" hangingPunct="1">
              <a:lnSpc>
                <a:spcPts val="1550"/>
              </a:lnSpc>
              <a:spcBef>
                <a:spcPts val="0"/>
              </a:spcBef>
              <a:spcAft>
                <a:spcPts val="0"/>
              </a:spcAft>
              <a:buClr>
                <a:srgbClr val="733E88"/>
              </a:buClr>
              <a:buSzPct val="8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341992" indent="-86398" algn="l" defTabSz="685783" rtl="0" eaLnBrk="1" latinLnBrk="0" hangingPunct="1">
              <a:lnSpc>
                <a:spcPts val="155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Haushaltsstromverbrauch 2035</a:t>
            </a:r>
          </a:p>
        </p:txBody>
      </p:sp>
      <p:pic>
        <p:nvPicPr>
          <p:cNvPr id="4" name="Inhaltsplatzhalter 27">
            <a:extLst>
              <a:ext uri="{FF2B5EF4-FFF2-40B4-BE49-F238E27FC236}">
                <a16:creationId xmlns:a16="http://schemas.microsoft.com/office/drawing/2014/main" id="{0817D48D-0CB9-4A34-5BAE-0B89B30AA1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0" t="11539" r="13450" b="35929"/>
          <a:stretch/>
        </p:blipFill>
        <p:spPr>
          <a:xfrm>
            <a:off x="3257836" y="1922400"/>
            <a:ext cx="2769965" cy="2180525"/>
          </a:xfrm>
          <a:prstGeom prst="rect">
            <a:avLst/>
          </a:prstGeom>
        </p:spPr>
      </p:pic>
      <p:pic>
        <p:nvPicPr>
          <p:cNvPr id="5" name="Inhaltsplatzhalter 25" descr="Ein Bild, das Text, Screenshot, Display, Diagramm enthält.&#10;&#10;Automatisch generierte Beschreibung">
            <a:extLst>
              <a:ext uri="{FF2B5EF4-FFF2-40B4-BE49-F238E27FC236}">
                <a16:creationId xmlns:a16="http://schemas.microsoft.com/office/drawing/2014/main" id="{D530E4BF-7138-2465-7486-07C19DF44F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9" t="81496" r="35495" b="11315"/>
          <a:stretch/>
        </p:blipFill>
        <p:spPr>
          <a:xfrm>
            <a:off x="509483" y="4351807"/>
            <a:ext cx="2214863" cy="2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5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E7423A9-35BA-7806-7BC4-48BEAE275E8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9398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426" imgH="426" progId="TCLayout.ActiveDocument.1">
                  <p:embed/>
                </p:oleObj>
              </mc:Choice>
              <mc:Fallback>
                <p:oleObj name="think-cell Folie" r:id="rId5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5EE0DFA-F4FC-4A4E-0A6F-9AB471F4D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Anteil überlasteter Netzbetriebsmittel in der Niederspannung im Jahr 2035 für drei verschiedene Haushaltsstromtarife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D88B9B1-7297-F0B3-AD84-90B76F6527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lnSpc>
                <a:spcPts val="1450"/>
              </a:lnSpc>
            </a:pPr>
            <a:r>
              <a:rPr lang="de-DE" sz="1200" dirty="0"/>
              <a:t>Zukünftige Überlastung in Ortsnetzen: mehr verbrauchs- als einspeisebedingt</a:t>
            </a:r>
          </a:p>
          <a:p>
            <a:pPr lvl="1">
              <a:lnSpc>
                <a:spcPts val="1450"/>
              </a:lnSpc>
            </a:pPr>
            <a:r>
              <a:rPr lang="de-DE" sz="1200" dirty="0"/>
              <a:t>Einspeisebedingte Überlastung in Flex-Szenarien: Rückspeisung von Heimspeichern und bidirektionalen Elektrofahrzeugen</a:t>
            </a:r>
          </a:p>
          <a:p>
            <a:pPr lvl="1">
              <a:lnSpc>
                <a:spcPts val="1300"/>
              </a:lnSpc>
            </a:pPr>
            <a:r>
              <a:rPr lang="de-DE" sz="1200" i="1" dirty="0"/>
              <a:t>Betrachtete Stromtarife</a:t>
            </a:r>
          </a:p>
          <a:p>
            <a:pPr marL="394196" lvl="3" indent="-228600">
              <a:lnSpc>
                <a:spcPts val="1400"/>
              </a:lnSpc>
              <a:buFont typeface="+mj-lt"/>
              <a:buAutoNum type="arabicPeriod"/>
            </a:pPr>
            <a:r>
              <a:rPr lang="de-DE" sz="1200" b="1" i="1" dirty="0" err="1"/>
              <a:t>LowFlex</a:t>
            </a:r>
            <a:r>
              <a:rPr lang="de-DE" sz="1200" b="1" i="1" dirty="0"/>
              <a:t>:</a:t>
            </a:r>
            <a:r>
              <a:rPr lang="de-DE" sz="1200" dirty="0"/>
              <a:t> konstanter Haushaltsstrompreis, Betrieb der haushaltsnahen Flexibilitäten in Eigenverbrauchsoptimierung</a:t>
            </a:r>
          </a:p>
          <a:p>
            <a:pPr marL="394196" lvl="3" indent="-228600">
              <a:lnSpc>
                <a:spcPts val="1400"/>
              </a:lnSpc>
              <a:spcBef>
                <a:spcPts val="300"/>
              </a:spcBef>
              <a:buFont typeface="+mj-lt"/>
              <a:buAutoNum type="arabicPeriod"/>
            </a:pPr>
            <a:r>
              <a:rPr lang="de-DE" sz="1200" b="1" i="1" dirty="0"/>
              <a:t>Flex: </a:t>
            </a:r>
            <a:r>
              <a:rPr lang="de-DE" sz="1200" dirty="0"/>
              <a:t>dynamischer Beschaffungs-preis, konstante Netzentgelte</a:t>
            </a:r>
          </a:p>
          <a:p>
            <a:pPr marL="394196" lvl="3" indent="-228600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de-DE" sz="1200" b="1" i="1" dirty="0"/>
              <a:t>Flex-</a:t>
            </a:r>
            <a:r>
              <a:rPr lang="de-DE" sz="1200" b="1" i="1" dirty="0" err="1"/>
              <a:t>dynNE</a:t>
            </a:r>
            <a:r>
              <a:rPr lang="de-DE" sz="1200" b="1" i="1" dirty="0"/>
              <a:t>: </a:t>
            </a:r>
            <a:r>
              <a:rPr lang="de-DE" sz="1200" dirty="0"/>
              <a:t>dynamischer Beschaffungspreis und zeitvariable Netzentgelte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CC3D12D-91D2-0827-EF0D-2491EC104F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E86D46C5-5C03-0CA7-AD88-EFBD318517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4D28388-6209-4148-4517-5DF8A796D7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B42509C-FF00-82D3-38FD-E4A6D796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Detaillierte Netzsimulationen der </a:t>
            </a:r>
            <a:r>
              <a:rPr lang="de-DE" dirty="0" err="1"/>
              <a:t>FfE</a:t>
            </a:r>
            <a:r>
              <a:rPr lang="de-DE" dirty="0"/>
              <a:t> für Agora zeigen: Überlastung in der NS zukünftig stärker last- als einspeisebedingt 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CEAE5F-4019-24DD-CC58-C50016DFC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*thermische Überlastung bezogen auf die Länge aller modellierten Leitungen **Hausanschlüsse (HA) mit  Spannungsbandverletzung. </a:t>
            </a:r>
          </a:p>
          <a:p>
            <a:r>
              <a:rPr lang="de-DE" dirty="0"/>
              <a:t>Anmerkungen: regionale Überlastungen durch Typnetz-Ansatz unterschätzt, Spannungshaltung durch PV-Wechselrichter angenommen)</a:t>
            </a:r>
            <a:endParaRPr lang="de-DE">
              <a:cs typeface="Calibri"/>
            </a:endParaRPr>
          </a:p>
          <a:p>
            <a:r>
              <a:rPr lang="de-DE" dirty="0" err="1"/>
              <a:t>FfE</a:t>
            </a:r>
            <a:r>
              <a:rPr lang="de-DE" dirty="0"/>
              <a:t>, Agora Energiewende (2023): Haushaltsnahe Flexibilitäten nutzen</a:t>
            </a:r>
            <a:endParaRPr lang="de-DE" dirty="0">
              <a:cs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D011312-75F7-B7F0-1A5D-5E184690C5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406" t="2008" r="406" b="-1"/>
          <a:stretch/>
        </p:blipFill>
        <p:spPr>
          <a:xfrm>
            <a:off x="676242" y="1678653"/>
            <a:ext cx="4438140" cy="287471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EB87231-D4C6-3AAC-C9CE-4B13416860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63856">
            <a:off x="4584651" y="1602209"/>
            <a:ext cx="1059460" cy="1494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79180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628989F-1BB9-70CB-6003-CCA161B3318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8026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CD666AF-093A-4E2C-C64B-0D9A7448103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b="8044"/>
          <a:stretch/>
        </p:blipFill>
        <p:spPr>
          <a:xfrm>
            <a:off x="339865" y="1476075"/>
            <a:ext cx="5017063" cy="3151530"/>
          </a:xfrm>
        </p:spPr>
      </p:pic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28200A9-EEFD-0EF0-58F4-460214AA0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err="1"/>
              <a:t>Annuitätischer</a:t>
            </a:r>
            <a:r>
              <a:rPr lang="de-DE"/>
              <a:t> Kostenvergleich der Optionen zur Flexibilitätsbereitstellung in 2035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C4A1027E-7696-946A-6075-507C417A3B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/>
          <a:p>
            <a:pPr marL="179705" lvl="1" indent="-179705"/>
            <a:r>
              <a:rPr lang="de-DE" dirty="0">
                <a:latin typeface="Calibri"/>
                <a:cs typeface="Calibri"/>
              </a:rPr>
              <a:t>Nutzung von Lastflexibilität der Haushalte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spart 20 Terawattstunden Erzeugung / Jahr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verringert Bedarf an teurem Brennstoff</a:t>
            </a:r>
          </a:p>
          <a:p>
            <a:pPr marL="360045" lvl="1" indent="-179070">
              <a:buFont typeface="Arial" panose="020B0604020202020204" pitchFamily="34" charset="0"/>
              <a:buChar char="•"/>
            </a:pPr>
            <a:r>
              <a:rPr lang="de-DE" dirty="0">
                <a:latin typeface="Calibri"/>
                <a:cs typeface="Calibri"/>
              </a:rPr>
              <a:t>erhöht Verteilnetz-Ausbaubedarf, begrenzt aber Mehrkosten durch dynamische Netzentgelte</a:t>
            </a:r>
          </a:p>
          <a:p>
            <a:pPr marL="179705" lvl="1" indent="-179705">
              <a:spcBef>
                <a:spcPts val="600"/>
              </a:spcBef>
            </a:pPr>
            <a:r>
              <a:rPr lang="de-DE" dirty="0">
                <a:latin typeface="Calibri"/>
                <a:cs typeface="Calibri"/>
              </a:rPr>
              <a:t>Allein im Jahr 2035 Ersparnis von 4,8 Milliarden Euro</a:t>
            </a:r>
          </a:p>
          <a:p>
            <a:pPr marL="179705" lvl="1" indent="-179705">
              <a:spcBef>
                <a:spcPts val="600"/>
              </a:spcBef>
            </a:pPr>
            <a:r>
              <a:rPr lang="de-DE" dirty="0">
                <a:latin typeface="Calibri"/>
                <a:cs typeface="Calibri"/>
              </a:rPr>
              <a:t>Dafür: </a:t>
            </a:r>
            <a:r>
              <a:rPr lang="de-DE" b="1" dirty="0">
                <a:latin typeface="Calibri"/>
                <a:cs typeface="Calibri"/>
              </a:rPr>
              <a:t>Intelligenter Betrieb der Verteilnetze notwendig</a:t>
            </a:r>
            <a:endParaRPr lang="de-DE" b="1" dirty="0"/>
          </a:p>
          <a:p>
            <a:pPr marL="179705" lvl="1" indent="-179705"/>
            <a:endParaRPr lang="de-DE" sz="1400" dirty="0"/>
          </a:p>
          <a:p>
            <a:pPr marL="179705" lvl="1" indent="-179705"/>
            <a:endParaRPr lang="de-DE" sz="140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7C8CDF0-6588-89C5-5723-0B279B3323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A08763A-1E35-36A9-F387-C88E2276A6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D4A58245-BE18-CBA6-E6E9-06B20942DC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74690F38-E30C-61E0-08B2-A0F43011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Nutzung der Flexibilität für den Strommarkt hat hohen ökonomischen Wert. Dynamische Netzentgelte helfen, diesen effizient zu heben.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A9CC7A6-03DD-A230-2E63-4D91392E2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Agora Energiewende (2023). Anmerkung: Annuitätische Investitionskosten, reale Werte. </a:t>
            </a:r>
            <a:r>
              <a:rPr lang="de-DE" baseline="30000"/>
              <a:t>1)</a:t>
            </a:r>
            <a:r>
              <a:rPr lang="de-DE"/>
              <a:t> Wärmepumpen, Elektrofahrzeuge und Batterie-Heimspeicher in</a:t>
            </a:r>
          </a:p>
          <a:p>
            <a:r>
              <a:rPr lang="de-DE"/>
              <a:t>haushaltsnahen und gewerblichen Niederspannungsnetzen. </a:t>
            </a:r>
            <a:r>
              <a:rPr lang="de-DE" baseline="30000"/>
              <a:t>2)</a:t>
            </a:r>
            <a:r>
              <a:rPr lang="de-DE"/>
              <a:t> annuitätische Betrachtung.</a:t>
            </a:r>
          </a:p>
          <a:p>
            <a:endParaRPr lang="de-DE"/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DAD7F615-2593-0E9B-6F0F-8F1EB0FE5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22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617B4B38-9E18-F8A8-124E-54B18A38387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8046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6" imgH="426" progId="TCLayout.ActiveDocument.1">
                  <p:embed/>
                </p:oleObj>
              </mc:Choice>
              <mc:Fallback>
                <p:oleObj name="think-cell Foli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40787D37-761B-421E-2F13-9799FCA78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722796"/>
              </p:ext>
            </p:extLst>
          </p:nvPr>
        </p:nvGraphicFramePr>
        <p:xfrm>
          <a:off x="360363" y="1101725"/>
          <a:ext cx="7331046" cy="3761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31046">
                  <a:extLst>
                    <a:ext uri="{9D8B030D-6E8A-4147-A177-3AD203B41FA5}">
                      <a16:colId xmlns:a16="http://schemas.microsoft.com/office/drawing/2014/main" val="328869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Maßnahmen für den Umgang mit Verteilnetzengpässen sind nicht ausgewogen. Vor allem kleine Anlagen (&lt;30 kW) müssen systemdienlicher betrieben werden.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182852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In Zukunft wird die Überlastung in der Niederspannung vielerorts lastbedingt, nicht einspeisebedingt auftreten, da </a:t>
                      </a:r>
                      <a:r>
                        <a:rPr lang="de-DE" sz="1600" b="1" i="0" u="none" strike="noStrike" noProof="0" dirty="0">
                          <a:solidFill>
                            <a:srgbClr val="733E88"/>
                          </a:solidFill>
                          <a:latin typeface="Calibri"/>
                        </a:rPr>
                        <a:t>neue Verbraucher dazukommen (Elektrofahrzeuge, Wärmepumpen und Heimspeicher)</a:t>
                      </a: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404044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i="0" u="none" strike="noStrike" noProof="0" dirty="0">
                          <a:solidFill>
                            <a:srgbClr val="733E88"/>
                          </a:solidFill>
                          <a:latin typeface="Calibri"/>
                        </a:rPr>
                        <a:t>Dynamische Stromtarife aktivieren diese „haushaltsnahen Flexibilitäten“, so dass im klimaneutralen Stromsystem 4,8 Milliarden Euro jährlich eingespart werden können. Gleichzeitig wird der Ausbaubedarf der Stromnetze durch dynamische Netzentgelte reduziert. </a:t>
                      </a:r>
                      <a:endParaRPr lang="de-DE" sz="1600" b="1" dirty="0">
                        <a:solidFill>
                          <a:srgbClr val="733E88"/>
                        </a:solidFill>
                      </a:endParaRP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10903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="1" dirty="0">
                          <a:solidFill>
                            <a:srgbClr val="733E88"/>
                          </a:solidFill>
                        </a:rPr>
                        <a:t>Die für dynamische Netzentgelte - und §14a - notwendige Digitalisierung des Verteilnetzbetriebs muss zügig auch für den Umgang mit einspeisebedingten Engpässen eingesetzt werden.</a:t>
                      </a:r>
                    </a:p>
                  </a:txBody>
                  <a:tcPr marL="0" marR="0" marT="28800" marB="180000"/>
                </a:tc>
                <a:extLst>
                  <a:ext uri="{0D108BD9-81ED-4DB2-BD59-A6C34878D82A}">
                    <a16:rowId xmlns:a16="http://schemas.microsoft.com/office/drawing/2014/main" val="3426759498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97CEC4C-E90F-BABE-927B-8C6A93CF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Key </a:t>
            </a:r>
            <a:r>
              <a:rPr lang="de-DE" dirty="0" err="1"/>
              <a:t>take-aways</a:t>
            </a:r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86DD8825-EFFF-9F27-1AE1-593E76EBD5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3BEE2CB-E03D-88D8-474E-4CF278E2B3E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51C33E5-7782-4853-EF80-0C1B623A68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B2616C-57B9-6101-6B8F-C3F927124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FfE (2023)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06DC0E15-7F28-1209-AD91-96C2AAA60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93ACA8-8BDA-4CD2-80D6-5F016FD6C10A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10">
            <a:extLst>
              <a:ext uri="{FF2B5EF4-FFF2-40B4-BE49-F238E27FC236}">
                <a16:creationId xmlns:a16="http://schemas.microsoft.com/office/drawing/2014/main" id="{A6BCAC89-22FC-4434-D809-18D79E73EE1B}"/>
              </a:ext>
            </a:extLst>
          </p:cNvPr>
          <p:cNvGraphicFramePr>
            <a:graphicFrameLocks noGrp="1"/>
          </p:cNvGraphicFramePr>
          <p:nvPr>
            <p:ph type="tbl" sz="quarter" idx="13"/>
          </p:nvPr>
        </p:nvGraphicFramePr>
        <p:xfrm>
          <a:off x="360363" y="1117821"/>
          <a:ext cx="4498975" cy="1213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98975">
                  <a:extLst>
                    <a:ext uri="{9D8B030D-6E8A-4147-A177-3AD203B41FA5}">
                      <a16:colId xmlns:a16="http://schemas.microsoft.com/office/drawing/2014/main" val="55047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3500"/>
                        </a:lnSpc>
                      </a:pPr>
                      <a:r>
                        <a:rPr lang="de-DE" sz="3200" b="0">
                          <a:solidFill>
                            <a:schemeClr val="bg1"/>
                          </a:solidFill>
                        </a:rPr>
                        <a:t>Vielen Dank für Ihre Aufmerksamkeit!</a:t>
                      </a:r>
                    </a:p>
                  </a:txBody>
                  <a:tcPr marL="0" marR="0" marT="162000" marB="16200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479492"/>
                  </a:ext>
                </a:extLst>
              </a:tr>
            </a:tbl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21CCCB-9D84-CA6F-8A40-C0483FD96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363" y="2356022"/>
            <a:ext cx="6814794" cy="2316777"/>
          </a:xfrm>
        </p:spPr>
        <p:txBody>
          <a:bodyPr>
            <a:noAutofit/>
          </a:bodyPr>
          <a:lstStyle/>
          <a:p>
            <a:r>
              <a:rPr lang="de-DE" sz="1200"/>
              <a:t>Haben Sie Fragen oder Anmerkungen?</a:t>
            </a:r>
          </a:p>
          <a:p>
            <a:pPr lvl="1"/>
            <a:r>
              <a:rPr lang="de-DE"/>
              <a:t>Philipp Godron</a:t>
            </a:r>
            <a:br>
              <a:rPr lang="de-DE"/>
            </a:br>
            <a:r>
              <a:rPr lang="de-DE"/>
              <a:t>philipp.godron@agora-energiewende.de</a:t>
            </a:r>
          </a:p>
          <a:p>
            <a:pPr lvl="1"/>
            <a:endParaRPr lang="de-DE"/>
          </a:p>
          <a:p>
            <a:pPr lvl="1"/>
            <a:r>
              <a:rPr lang="de-DE"/>
              <a:t>www.agora-energiewende.de</a:t>
            </a:r>
          </a:p>
        </p:txBody>
      </p:sp>
    </p:spTree>
    <p:extLst>
      <p:ext uri="{BB962C8B-B14F-4D97-AF65-F5344CB8AC3E}">
        <p14:creationId xmlns:p14="http://schemas.microsoft.com/office/powerpoint/2010/main" val="4121680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-Template-2023_20231018.potx" id="{72DE7662-864B-4C93-828D-6E8E27CA8B98}" vid="{68C93E3E-23C5-4806-B0AA-A20AA7E81267}"/>
    </a:ext>
  </a:extLst>
</a:theme>
</file>

<file path=ppt/theme/theme2.xml><?xml version="1.0" encoding="utf-8"?>
<a:theme xmlns:a="http://schemas.openxmlformats.org/drawingml/2006/main" name="2 Special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-Template-2023_20231018.potx" id="{72DE7662-864B-4C93-828D-6E8E27CA8B98}" vid="{C82D7804-979E-4893-9E65-407D9B334E49}"/>
    </a:ext>
  </a:extLst>
</a:theme>
</file>

<file path=ppt/theme/theme3.xml><?xml version="1.0" encoding="utf-8"?>
<a:theme xmlns:a="http://schemas.openxmlformats.org/drawingml/2006/main" name="1_3 Key finding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C6EC29E6-1A20-44AB-8091-975AF26EA270}"/>
    </a:ext>
  </a:extLst>
</a:theme>
</file>

<file path=ppt/theme/theme4.xml><?xml version="1.0" encoding="utf-8"?>
<a:theme xmlns:a="http://schemas.openxmlformats.org/drawingml/2006/main" name="1_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1943E5B0-DA17-41A0-98ED-D174900D9D0A}"/>
    </a:ext>
  </a:extLst>
</a:theme>
</file>

<file path=ppt/theme/theme5.xml><?xml version="1.0" encoding="utf-8"?>
<a:theme xmlns:a="http://schemas.openxmlformats.org/drawingml/2006/main" name="2_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W_PPT_SlideDeck_20231206.pptx" id="{E6DD5190-395F-4CE5-8473-A5A73D224765}" vid="{1943E5B0-DA17-41A0-98ED-D174900D9D0A}"/>
    </a:ext>
  </a:extLst>
</a:theme>
</file>

<file path=ppt/theme/theme6.xml><?xml version="1.0" encoding="utf-8"?>
<a:theme xmlns:a="http://schemas.openxmlformats.org/drawingml/2006/main" name="3 Content">
  <a:themeElements>
    <a:clrScheme name="Benutzerdefiniert 1">
      <a:dk1>
        <a:sysClr val="windowText" lastClr="000000"/>
      </a:dk1>
      <a:lt1>
        <a:sysClr val="window" lastClr="FFFFFF"/>
      </a:lt1>
      <a:dk2>
        <a:srgbClr val="733E88"/>
      </a:dk2>
      <a:lt2>
        <a:srgbClr val="F8F8F8"/>
      </a:lt2>
      <a:accent1>
        <a:srgbClr val="733E88"/>
      </a:accent1>
      <a:accent2>
        <a:srgbClr val="AD86B0"/>
      </a:accent2>
      <a:accent3>
        <a:srgbClr val="64B9E4"/>
      </a:accent3>
      <a:accent4>
        <a:srgbClr val="1E83B3"/>
      </a:accent4>
      <a:accent5>
        <a:srgbClr val="48A8AE"/>
      </a:accent5>
      <a:accent6>
        <a:srgbClr val="8393BE"/>
      </a:accent6>
      <a:hlink>
        <a:srgbClr val="A5A5A5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1348B8F-8F1E-41E9-B33D-CD428BC8706E}" vid="{B9E344F1-C057-4A9C-9CE2-0801FFA60DC3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86A650008531458FDA50E38BC63913" ma:contentTypeVersion="6" ma:contentTypeDescription="Ein neues Dokument erstellen." ma:contentTypeScope="" ma:versionID="5f821a4e031064ba0e6bd2bc6e35c3dd">
  <xsd:schema xmlns:xsd="http://www.w3.org/2001/XMLSchema" xmlns:xs="http://www.w3.org/2001/XMLSchema" xmlns:p="http://schemas.microsoft.com/office/2006/metadata/properties" xmlns:ns2="b1e3e68c-aaa0-4cc6-b316-202499d65345" xmlns:ns3="6125d9ed-50a9-4d57-bf49-d0046852e1b0" targetNamespace="http://schemas.microsoft.com/office/2006/metadata/properties" ma:root="true" ma:fieldsID="e0b775f6b908a99c3c0bdb7d1ac4e74d" ns2:_="" ns3:_="">
    <xsd:import namespace="b1e3e68c-aaa0-4cc6-b316-202499d65345"/>
    <xsd:import namespace="6125d9ed-50a9-4d57-bf49-d0046852e1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3e68c-aaa0-4cc6-b316-202499d65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5d9ed-50a9-4d57-bf49-d0046852e1b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F69F14-67D3-46ED-8357-210596460351}">
  <ds:schemaRefs>
    <ds:schemaRef ds:uri="http://schemas.microsoft.com/office/2006/metadata/properties"/>
    <ds:schemaRef ds:uri="b1e3e68c-aaa0-4cc6-b316-202499d65345"/>
    <ds:schemaRef ds:uri="http://schemas.microsoft.com/office/2006/documentManagement/types"/>
    <ds:schemaRef ds:uri="http://purl.org/dc/elements/1.1/"/>
    <ds:schemaRef ds:uri="6125d9ed-50a9-4d57-bf49-d0046852e1b0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AB77079-7CD3-4ABE-9B6A-3EB249C20664}">
  <ds:schemaRefs>
    <ds:schemaRef ds:uri="6125d9ed-50a9-4d57-bf49-d0046852e1b0"/>
    <ds:schemaRef ds:uri="b1e3e68c-aaa0-4cc6-b316-202499d653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FB679B-D73C-49E7-9262-EB1CCFEC8A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EW_PPT-Template-2023_20231018</Template>
  <TotalTime>0</TotalTime>
  <Words>943</Words>
  <Application>Microsoft Office PowerPoint</Application>
  <PresentationFormat>Bildschirmpräsentation (16:9)</PresentationFormat>
  <Paragraphs>133</Paragraphs>
  <Slides>10</Slides>
  <Notes>9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6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26" baseType="lpstr">
      <vt:lpstr>Arial</vt:lpstr>
      <vt:lpstr>Arial,Sans-Serif</vt:lpstr>
      <vt:lpstr>Calibri</vt:lpstr>
      <vt:lpstr>Calibri </vt:lpstr>
      <vt:lpstr>Calibri bold</vt:lpstr>
      <vt:lpstr>Flexo</vt:lpstr>
      <vt:lpstr>Flexo Medium</vt:lpstr>
      <vt:lpstr>TwitterChirp</vt:lpstr>
      <vt:lpstr>Wingdings</vt:lpstr>
      <vt:lpstr>1 Title</vt:lpstr>
      <vt:lpstr>2 Specials</vt:lpstr>
      <vt:lpstr>1_3 Key findings</vt:lpstr>
      <vt:lpstr>1_3 Content</vt:lpstr>
      <vt:lpstr>2_3 Content</vt:lpstr>
      <vt:lpstr>3 Content</vt:lpstr>
      <vt:lpstr>think-cell Folie</vt:lpstr>
      <vt:lpstr>PowerPoint-Präsentation</vt:lpstr>
      <vt:lpstr>Beschleunigung PV-Zubau auf Niveau der EEG-Zielsetzung. Trotz Zuwachs Freiflächenanlagen ca. Hälfte des Zubaus durch Anlagen &lt;30 kWp</vt:lpstr>
      <vt:lpstr>Geringer PV-Marktwert zur Mittagszeit Indikator für mangelnde Flexibilität und Marktanreize im Strommarktdesign</vt:lpstr>
      <vt:lpstr>Aktueller Maßnahmenkatalog für den Umgang mit Erzeugungsüberschüssen aus Photovoltaik im Verteilnetz ist nicht ausgewogen</vt:lpstr>
      <vt:lpstr>Lösungsansatz der Überbauung des Netzanschlusses (BEE) ermöglicht Übergangslösung, schafft aber indirekt lokale Strommärkte</vt:lpstr>
      <vt:lpstr>Gleichzeitig: Neue Verbrauchsanlagen mit erheblichem Flexibilitätspotential erobern den Markt. </vt:lpstr>
      <vt:lpstr>Detaillierte Netzsimulationen der FfE für Agora zeigen: Überlastung in der NS zukünftig stärker last- als einspeisebedingt </vt:lpstr>
      <vt:lpstr>Nutzung der Flexibilität für den Strommarkt hat hohen ökonomischen Wert. Dynamische Netzentgelte helfen, diesen effizient zu heben.</vt:lpstr>
      <vt:lpstr>Key take-aways</vt:lpstr>
      <vt:lpstr>PowerPoint-Präsentation</vt:lpstr>
    </vt:vector>
  </TitlesOfParts>
  <Company>Agora Energiewende gGmbH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AEW 2023 - Haushaltsnahe Flex Nutzen</dc:title>
  <dc:creator>Mareike Herrndorff;Katrin Schaber</dc:creator>
  <cp:lastModifiedBy>Johannes Hilpert</cp:lastModifiedBy>
  <cp:revision>638</cp:revision>
  <cp:lastPrinted>2024-10-23T09:55:31Z</cp:lastPrinted>
  <dcterms:created xsi:type="dcterms:W3CDTF">2023-11-08T11:42:48Z</dcterms:created>
  <dcterms:modified xsi:type="dcterms:W3CDTF">2024-10-25T10:00:47Z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0x0101005E86A650008531458FDA50E38BC63913</vt:lpwstr>
  </property>
</Properties>
</file>