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heme/themeOverride6.xml" ContentType="application/vnd.openxmlformats-officedocument.themeOverrid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theme/themeOverride7.xml" ContentType="application/vnd.openxmlformats-officedocument.themeOverrid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tags/tag6.xml" ContentType="application/vnd.openxmlformats-officedocument.presentationml.tags+xml"/>
  <Override PartName="/ppt/theme/themeOverride8.xml" ContentType="application/vnd.openxmlformats-officedocument.themeOverrid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12B_D85DDA63.xml" ContentType="application/vnd.ms-powerpoint.comments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comments/modernComment_12C_419ADFC.xml" ContentType="application/vnd.ms-powerpoint.comments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1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4"/>
    <p:sldMasterId id="2147483679" r:id="rId5"/>
    <p:sldMasterId id="2147483685" r:id="rId6"/>
    <p:sldMasterId id="2147483688" r:id="rId7"/>
    <p:sldMasterId id="2147483711" r:id="rId8"/>
    <p:sldMasterId id="2147483723" r:id="rId9"/>
  </p:sldMasterIdLst>
  <p:notesMasterIdLst>
    <p:notesMasterId r:id="rId28"/>
  </p:notesMasterIdLst>
  <p:sldIdLst>
    <p:sldId id="259" r:id="rId10"/>
    <p:sldId id="310" r:id="rId11"/>
    <p:sldId id="672" r:id="rId12"/>
    <p:sldId id="299" r:id="rId13"/>
    <p:sldId id="312" r:id="rId14"/>
    <p:sldId id="309" r:id="rId15"/>
    <p:sldId id="300" r:id="rId16"/>
    <p:sldId id="304" r:id="rId17"/>
    <p:sldId id="314" r:id="rId18"/>
    <p:sldId id="293" r:id="rId19"/>
    <p:sldId id="286" r:id="rId20"/>
    <p:sldId id="274" r:id="rId21"/>
    <p:sldId id="305" r:id="rId22"/>
    <p:sldId id="268" r:id="rId23"/>
    <p:sldId id="275" r:id="rId24"/>
    <p:sldId id="281" r:id="rId25"/>
    <p:sldId id="284" r:id="rId26"/>
    <p:sldId id="269" r:id="rId27"/>
  </p:sldIdLst>
  <p:sldSz cx="9144000" cy="5143500" type="screen16x9"/>
  <p:notesSz cx="6797675" cy="9926638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A7A1ABBE-757E-4E51-81BE-D1B5A137C668}">
          <p14:sldIdLst>
            <p14:sldId id="259"/>
            <p14:sldId id="310"/>
            <p14:sldId id="672"/>
            <p14:sldId id="299"/>
            <p14:sldId id="312"/>
            <p14:sldId id="309"/>
            <p14:sldId id="300"/>
            <p14:sldId id="304"/>
            <p14:sldId id="314"/>
            <p14:sldId id="293"/>
          </p14:sldIdLst>
        </p14:section>
        <p14:section name="backup" id="{A68F898E-CD86-4682-9EA5-44E16ED9FE1F}">
          <p14:sldIdLst>
            <p14:sldId id="286"/>
            <p14:sldId id="274"/>
            <p14:sldId id="305"/>
            <p14:sldId id="268"/>
            <p14:sldId id="275"/>
            <p14:sldId id="281"/>
            <p14:sldId id="284"/>
            <p14:sldId id="269"/>
          </p14:sldIdLst>
        </p14:section>
        <p14:section name="Fragen der Umsetzung" id="{7F48271D-54C1-4A5E-AE16-1E037FD7BD6F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4AEB0C-62DA-AB77-6802-93C3DE760AE7}" name="Katrin Schaber" initials="KS" userId="S::katrin.schaber@agora-energiewende.de::0d55f943-62a1-4d05-b0ea-e07c4ea53b27" providerId="AD"/>
  <p188:author id="{1DD6B534-74C0-37F6-84AD-C5DD32104015}" name="Katrin Schaber" initials="KS" userId="S::schaber@hochschule-bc.de::02a39d8e-7efe-483f-95b5-03526034309e" providerId="AD"/>
  <p188:author id="{3EB9DE56-C982-65D5-0744-24B65D4B0D5E}" name="Philipp Godron" initials="PG" userId="S::philipp.godron@agora-energiewende.de::209deaf1-a4c1-4d07-b61e-28c2ec352d24" providerId="AD"/>
  <p188:author id="{E4EED4AA-3DAA-2303-2FB2-2D511418F47B}" name="Susanne Liebsch" initials="SL" userId="S::susanne.liebsch@agora-energiewende.de::0305a0ca-9d8f-4d18-a7c9-d16bc8ec6b1d" providerId="AD"/>
  <p188:author id="{75C8A3DC-8979-B596-715B-3CD53C025660}" name="Mareike Herrndorff" initials="MH" userId="S::mareike.herrndorff@agora-energiewende.de::78e1f2ab-6292-45b6-862f-06798ffebf1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9BBE"/>
    <a:srgbClr val="9AA7CB"/>
    <a:srgbClr val="795586"/>
    <a:srgbClr val="4799C0"/>
    <a:srgbClr val="2D2D2D"/>
    <a:srgbClr val="733E88"/>
    <a:srgbClr val="E6E6E6"/>
    <a:srgbClr val="5C2F6C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5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5.xml"/></Relationships>
</file>

<file path=ppt/comments/modernComment_12B_D85DDA6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EEAC72F-048B-4118-9F21-147822D09A17}" authorId="{414AEB0C-62DA-AB77-6802-93C3DE760AE7}" created="2024-10-17T07:00:21.07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630029411" sldId="299"/>
      <ac:spMk id="24" creationId="{16C5C134-CE93-3371-E403-BE5B912DA15A}"/>
      <ac:txMk cp="18" len="15">
        <ac:context len="209" hash="1538290786"/>
      </ac:txMk>
    </ac:txMkLst>
    <p188:pos x="1821050" y="571500"/>
    <p188:txBody>
      <a:bodyPr/>
      <a:lstStyle/>
      <a:p>
        <a:r>
          <a:rPr lang="de-DE"/>
          <a:t>bin mir nicht sicher ob man das so plakativ sagen kann. Weiß das jemand im Team? Sonst abschwächen.</a:t>
        </a:r>
      </a:p>
    </p188:txBody>
  </p188:cm>
  <p188:cm id="{F29C602B-2752-4880-BAEF-18EF43FB394D}" authorId="{414AEB0C-62DA-AB77-6802-93C3DE760AE7}" created="2024-10-17T07:07:48.43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630029411" sldId="299"/>
      <ac:spMk id="9" creationId="{76F24ADD-79F8-557B-DE34-4B271EC0D729}"/>
      <ac:txMk cp="72" len="16">
        <ac:context len="122" hash="1675844130"/>
      </ac:txMk>
    </ac:txMkLst>
    <p188:pos x="2169762" y="716796"/>
    <p188:txBody>
      <a:bodyPr/>
      <a:lstStyle/>
      <a:p>
        <a:r>
          <a:rPr lang="de-DE"/>
          <a:t>Fokus auf PV hier ok?</a:t>
        </a:r>
      </a:p>
    </p188:txBody>
  </p188:cm>
</p188:cmLst>
</file>

<file path=ppt/comments/modernComment_12C_419ADF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D9EEE03-B0DE-4C15-A75F-2A789D54F02E}" authorId="{1DD6B534-74C0-37F6-84AD-C5DD32104015}" status="resolved" created="2024-10-08T09:07:24.868" complete="100000">
    <pc:sldMkLst xmlns:pc="http://schemas.microsoft.com/office/powerpoint/2013/main/command">
      <pc:docMk/>
      <pc:sldMk cId="68791804" sldId="300"/>
    </pc:sldMkLst>
    <p188:pos x="3800475" y="3743325"/>
    <p188:replyLst>
      <p188:reply id="{30C4C184-218E-4472-A077-B1E7BA14AFBA}" authorId="{414AEB0C-62DA-AB77-6802-93C3DE760AE7}" created="2024-10-16T10:15:30.255">
        <p188:txBody>
          <a:bodyPr/>
          <a:lstStyle/>
          <a:p>
            <a:r>
              <a:rPr lang="de-DE"/>
              <a:t>geklärt. In FlexHeben wurden regionale Unterschiede nicht ausreichend berücksichtigt, so dass Einspeisebedingte Netzüberlastung unterschätzt wird. Trend trotzdem so von Niklas bestätigt: mit dyn. Tarifen werden einspeisebedingte Überlastungen überwiegen</a:t>
            </a:r>
          </a:p>
        </p188:txBody>
      </p188:reply>
    </p188:replyLst>
    <p188:txBody>
      <a:bodyPr/>
      <a:lstStyle/>
      <a:p>
        <a:r>
          <a:rPr lang="de-DE"/>
          <a:t>Ich bin unsicher ob das wirklich so stimmt? Werde hier versuchen Nilkas Joß dazu nochmal zu befragen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525DA7AA-A9D6-46CF-B13F-2B45DB248667}" type="datetimeFigureOut">
              <a:rPr lang="de-DE" smtClean="0"/>
              <a:t>23.10.2024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8" tIns="47779" rIns="95558" bIns="47779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5558" tIns="47779" rIns="95558" bIns="47779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F99AD071-7E77-491E-A568-E258DF8474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4902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40969">
              <a:defRPr/>
            </a:pPr>
            <a:fld id="{F99AD071-7E77-491E-A568-E258DF847447}" type="slidenum">
              <a:rPr lang="de-DE">
                <a:solidFill>
                  <a:prstClr val="black"/>
                </a:solidFill>
                <a:latin typeface="Calibri" panose="020F0502020204030204"/>
              </a:rPr>
              <a:pPr defTabSz="440969">
                <a:defRPr/>
              </a:pPr>
              <a:t>1</a:t>
            </a:fld>
            <a:endParaRPr lang="de-D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16432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3478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E7E9EA"/>
              </a:solidFill>
              <a:effectLst/>
              <a:latin typeface="TwitterChirp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587945">
              <a:defRPr/>
            </a:pPr>
            <a:fld id="{F99AD071-7E77-491E-A568-E258DF847447}" type="slidenum">
              <a:rPr lang="de-DE" sz="1200">
                <a:solidFill>
                  <a:prstClr val="black"/>
                </a:solidFill>
                <a:latin typeface="Calibri" panose="020F0502020204030204"/>
              </a:rPr>
              <a:pPr defTabSz="587945">
                <a:defRPr/>
              </a:pPr>
              <a:t>3</a:t>
            </a:fld>
            <a:endParaRPr lang="de-DE" sz="12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77949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1546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645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davon verschiebbarer Stromverbrauch	107 TWh</a:t>
            </a:r>
          </a:p>
          <a:p>
            <a:r>
              <a:rPr lang="de-DE"/>
              <a:t>davon nicht verschiebbarer Stromverbrauch	95 TWh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2877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7228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-25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6878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7613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Motivation zur Studie (ohne Folie, als Einstieg):</a:t>
            </a:r>
          </a:p>
          <a:p>
            <a:r>
              <a:rPr lang="de-DE"/>
              <a:t># Haushaltsnahe Flexibilitäten (Heimspeicher, Wärmepumpen, E-Fahrzeuge) nehmen zu</a:t>
            </a:r>
          </a:p>
          <a:p>
            <a:pPr defTabSz="716685">
              <a:defRPr/>
            </a:pPr>
            <a:r>
              <a:rPr lang="de-DE"/>
              <a:t># VT bei </a:t>
            </a:r>
            <a:r>
              <a:rPr lang="de-DE" sz="1000"/>
              <a:t>Wind- und Solarstromerzeugung, da Überschüsse gut genutzt werden können -&gt; Studie KNS2035</a:t>
            </a:r>
          </a:p>
          <a:p>
            <a:pPr defTabSz="716685">
              <a:defRPr/>
            </a:pPr>
            <a:r>
              <a:rPr lang="de-DE" sz="1000"/>
              <a:t># </a:t>
            </a:r>
            <a:r>
              <a:rPr lang="de-DE" sz="1000" err="1"/>
              <a:t>FfE</a:t>
            </a:r>
            <a:r>
              <a:rPr lang="de-DE" sz="1000"/>
              <a:t> beauftragt, um zu schauen, ob a) Flexibilität in dem Umfang, wie in KNS2035 gezeigt, gehoben werden kann b) was das mit dem Verteilnetz macht (NS-Ebene) c) Gesamtnutzen gegenüber anderen Flex-Optionen größer ist</a:t>
            </a:r>
          </a:p>
          <a:p>
            <a:pPr defTabSz="716685">
              <a:defRPr/>
            </a:pPr>
            <a:endParaRPr lang="de-DE" sz="1000"/>
          </a:p>
          <a:p>
            <a:pPr defTabSz="716685">
              <a:defRPr/>
            </a:pPr>
            <a:r>
              <a:rPr lang="de-DE" sz="1000"/>
              <a:t>---</a:t>
            </a:r>
          </a:p>
          <a:p>
            <a:pPr defTabSz="716685">
              <a:defRPr/>
            </a:pPr>
            <a:endParaRPr lang="de-DE" sz="1000"/>
          </a:p>
          <a:p>
            <a:pPr defTabSz="716685">
              <a:defRPr/>
            </a:pPr>
            <a:r>
              <a:rPr lang="de-DE" sz="1000" err="1"/>
              <a:t>FfE</a:t>
            </a:r>
            <a:r>
              <a:rPr lang="de-DE" sz="1000"/>
              <a:t> hat modelliert, um Netzausbaubedarf festzustellen</a:t>
            </a:r>
          </a:p>
          <a:p>
            <a:pPr marL="551212" lvl="1" indent="-220485">
              <a:buAutoNum type="alphaLcParenR"/>
            </a:pPr>
            <a:r>
              <a:rPr lang="de-DE"/>
              <a:t>Charakteristik des deutschen Niederspannungsnetzes mit Typnetzen</a:t>
            </a:r>
          </a:p>
          <a:p>
            <a:pPr marL="551212" lvl="1" indent="-220485">
              <a:buAutoNum type="alphaLcParenR"/>
            </a:pPr>
            <a:r>
              <a:rPr lang="de-DE"/>
              <a:t>Räumliche Zuordnung der haushaltsnahen Flex (Hochlaufzahlen KNS2035)</a:t>
            </a:r>
          </a:p>
          <a:p>
            <a:pPr marL="551212" lvl="1" indent="-220485">
              <a:buAutoNum type="alphaLcParenR"/>
            </a:pPr>
            <a:r>
              <a:rPr lang="de-DE"/>
              <a:t>die Lastflusssimulation zur Bestimmung der Netzausbaubedarfe wurde unter Berücksichtigung von vier Tarifmodellen vorgenommen</a:t>
            </a:r>
          </a:p>
          <a:p>
            <a:pPr marL="551212" lvl="1" indent="-220485" defTabSz="661454">
              <a:buFontTx/>
              <a:buAutoNum type="alphaLcParenR"/>
              <a:defRPr/>
            </a:pPr>
            <a:r>
              <a:rPr lang="de-DE"/>
              <a:t>Für Teilnahme detaillierte Quoten festgelegt</a:t>
            </a:r>
          </a:p>
          <a:p>
            <a:pPr marL="551212" lvl="1" indent="-220485" defTabSz="661454">
              <a:buFontTx/>
              <a:buAutoNum type="alphaLcParenR"/>
              <a:defRPr/>
            </a:pPr>
            <a:r>
              <a:rPr lang="de-DE"/>
              <a:t>Auswirkungen des Netzengpassmanagements nach § 14a EnWG auf den Netzausbaubedarf wurden ebenfalls modelliert</a:t>
            </a:r>
          </a:p>
          <a:p>
            <a:pPr marL="330727" lvl="1" defTabSz="661454"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5656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33628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7024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68889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47621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7415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1024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8.xml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A 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4D43BD72-B2DF-C127-550F-9843A8D7FA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</p:spPr>
      </p:pic>
      <p:pic>
        <p:nvPicPr>
          <p:cNvPr id="18" name="Grafik 17" descr="Ein Bild, das violett, Flieder, Magenta, Lavendel enthält.&#10;&#10;Automatisch generierte Beschreibung">
            <a:extLst>
              <a:ext uri="{FF2B5EF4-FFF2-40B4-BE49-F238E27FC236}">
                <a16:creationId xmlns:a16="http://schemas.microsoft.com/office/drawing/2014/main" id="{B70786DE-1F11-9849-A6E0-CE6E8F1D5EF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9439AE14-8701-6924-A8F6-3D970AE2AD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4276800"/>
            <a:ext cx="6480000" cy="396000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r>
              <a:rPr lang="de-DE"/>
              <a:t>Name Person 1, Name Person 2</a:t>
            </a:r>
          </a:p>
          <a:p>
            <a:pPr lvl="1"/>
            <a:r>
              <a:rPr lang="de-DE"/>
              <a:t>Date (</a:t>
            </a:r>
            <a:r>
              <a:rPr lang="de-DE" err="1"/>
              <a:t>see</a:t>
            </a:r>
            <a:r>
              <a:rPr lang="de-DE"/>
              <a:t> </a:t>
            </a:r>
            <a:r>
              <a:rPr lang="de-DE" err="1"/>
              <a:t>comment</a:t>
            </a:r>
            <a:r>
              <a:rPr lang="de-DE"/>
              <a:t>)</a:t>
            </a:r>
          </a:p>
        </p:txBody>
      </p:sp>
      <p:sp>
        <p:nvSpPr>
          <p:cNvPr id="16" name="Tabellenplatzhalter 7">
            <a:extLst>
              <a:ext uri="{FF2B5EF4-FFF2-40B4-BE49-F238E27FC236}">
                <a16:creationId xmlns:a16="http://schemas.microsoft.com/office/drawing/2014/main" id="{EDF95B04-F618-95F3-B704-557C3CD0D66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000" y="1869500"/>
            <a:ext cx="4500000" cy="243656"/>
          </a:xfrm>
        </p:spPr>
        <p:txBody>
          <a:bodyPr anchor="ctr" anchorCtr="0">
            <a:spAutoFit/>
          </a:bodyPr>
          <a:lstStyle/>
          <a:p>
            <a:r>
              <a:rPr lang="de-DE"/>
              <a:t>Tabelle durch Klicken auf Symbol hinzufügen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0E41B62-344F-38A5-FD69-41E80427D1A0}"/>
              </a:ext>
            </a:extLst>
          </p:cNvPr>
          <p:cNvSpPr/>
          <p:nvPr userDrawn="1"/>
        </p:nvSpPr>
        <p:spPr>
          <a:xfrm>
            <a:off x="6840000" y="0"/>
            <a:ext cx="2304000" cy="5143500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9" name="Grafik 18" descr="Agora Energiewende Logo">
            <a:extLst>
              <a:ext uri="{FF2B5EF4-FFF2-40B4-BE49-F238E27FC236}">
                <a16:creationId xmlns:a16="http://schemas.microsoft.com/office/drawing/2014/main" id="{51C709EA-D184-56A3-AA68-0D7B0286A6F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000" y="360000"/>
            <a:ext cx="1476000" cy="61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28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B Title with picture + partner logo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4D43BD72-B2DF-C127-550F-9843A8D7FA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</p:spPr>
      </p:pic>
      <p:pic>
        <p:nvPicPr>
          <p:cNvPr id="18" name="Grafik 17" descr="Ein Bild, das violett, Flieder, Magenta, Lavendel enthält.&#10;&#10;Automatisch generierte Beschreibung">
            <a:extLst>
              <a:ext uri="{FF2B5EF4-FFF2-40B4-BE49-F238E27FC236}">
                <a16:creationId xmlns:a16="http://schemas.microsoft.com/office/drawing/2014/main" id="{B70786DE-1F11-9849-A6E0-CE6E8F1D5EF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9439AE14-8701-6924-A8F6-3D970AE2AD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4276800"/>
            <a:ext cx="6480000" cy="396000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r>
              <a:rPr lang="de-DE"/>
              <a:t>Name Person 1, Name Person 2</a:t>
            </a:r>
          </a:p>
          <a:p>
            <a:pPr lvl="1"/>
            <a:r>
              <a:rPr lang="de-DE"/>
              <a:t>Date (</a:t>
            </a:r>
            <a:r>
              <a:rPr lang="de-DE" err="1"/>
              <a:t>see</a:t>
            </a:r>
            <a:r>
              <a:rPr lang="de-DE"/>
              <a:t> </a:t>
            </a:r>
            <a:r>
              <a:rPr lang="de-DE" err="1"/>
              <a:t>comment</a:t>
            </a:r>
            <a:r>
              <a:rPr lang="de-DE"/>
              <a:t>)</a:t>
            </a:r>
          </a:p>
        </p:txBody>
      </p:sp>
      <p:sp>
        <p:nvSpPr>
          <p:cNvPr id="16" name="Tabellenplatzhalter 7">
            <a:extLst>
              <a:ext uri="{FF2B5EF4-FFF2-40B4-BE49-F238E27FC236}">
                <a16:creationId xmlns:a16="http://schemas.microsoft.com/office/drawing/2014/main" id="{EDF95B04-F618-95F3-B704-557C3CD0D66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000" y="1869500"/>
            <a:ext cx="4500000" cy="243656"/>
          </a:xfrm>
        </p:spPr>
        <p:txBody>
          <a:bodyPr anchor="ctr" anchorCtr="0">
            <a:spAutoFit/>
          </a:bodyPr>
          <a:lstStyle/>
          <a:p>
            <a:r>
              <a:rPr lang="de-DE"/>
              <a:t>Tabelle durch Klicken auf Symbol hinzufügen</a:t>
            </a:r>
          </a:p>
        </p:txBody>
      </p:sp>
      <p:sp>
        <p:nvSpPr>
          <p:cNvPr id="6" name="Rechteck 7">
            <a:extLst>
              <a:ext uri="{FF2B5EF4-FFF2-40B4-BE49-F238E27FC236}">
                <a16:creationId xmlns:a16="http://schemas.microsoft.com/office/drawing/2014/main" id="{414CCF8A-3816-BF5B-751F-4A246A7961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840000" y="0"/>
            <a:ext cx="2304000" cy="5143500"/>
          </a:xfrm>
          <a:prstGeom prst="rect">
            <a:avLst/>
          </a:prstGeom>
          <a:gradFill>
            <a:gsLst>
              <a:gs pos="76000">
                <a:srgbClr val="FFFFFF">
                  <a:alpha val="93000"/>
                </a:srgbClr>
              </a:gs>
              <a:gs pos="0">
                <a:schemeClr val="bg1">
                  <a:alpha val="93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BBC0A2F6-28BF-852D-5354-206DF7D6C58D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358581" y="3916800"/>
            <a:ext cx="1267200" cy="720000"/>
          </a:xfrm>
        </p:spPr>
        <p:txBody>
          <a:bodyPr anchor="b" anchorCtr="1"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4" name="Bildplatzhalter 4">
            <a:extLst>
              <a:ext uri="{FF2B5EF4-FFF2-40B4-BE49-F238E27FC236}">
                <a16:creationId xmlns:a16="http://schemas.microsoft.com/office/drawing/2014/main" id="{E970ACF8-038F-83DD-326D-764F8DD896C2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58581" y="3184163"/>
            <a:ext cx="1267200" cy="720000"/>
          </a:xfrm>
        </p:spPr>
        <p:txBody>
          <a:bodyPr anchor="b" anchorCtr="1"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0C3EAF72-D2E2-412E-55C4-ADE5414D5FD4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7358581" y="2451526"/>
            <a:ext cx="1267200" cy="720000"/>
          </a:xfrm>
        </p:spPr>
        <p:txBody>
          <a:bodyPr anchor="b" anchorCtr="1"/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19" name="Grafik 18" descr="Agora Energiewende Logo">
            <a:extLst>
              <a:ext uri="{FF2B5EF4-FFF2-40B4-BE49-F238E27FC236}">
                <a16:creationId xmlns:a16="http://schemas.microsoft.com/office/drawing/2014/main" id="{51C709EA-D184-56A3-AA68-0D7B0286A6F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000" y="360000"/>
            <a:ext cx="1476000" cy="61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380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C Title without picture, but partner logo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038894E8-C8F5-1699-28FD-C4941B9932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6840000" cy="5143500"/>
          </a:xfrm>
          <a:prstGeom prst="rect">
            <a:avLst/>
          </a:prstGeom>
          <a:gradFill>
            <a:gsLst>
              <a:gs pos="100000">
                <a:srgbClr val="5C2F6C"/>
              </a:gs>
              <a:gs pos="0">
                <a:srgbClr val="733E88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DD03F9B-43E6-BC5E-2339-6A079E66D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4276800"/>
            <a:ext cx="6480000" cy="396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Name Person 1, Name Person 2</a:t>
            </a:r>
          </a:p>
          <a:p>
            <a:pPr lvl="1"/>
            <a:r>
              <a:rPr lang="de-DE"/>
              <a:t>Date (</a:t>
            </a:r>
            <a:r>
              <a:rPr lang="de-DE" err="1"/>
              <a:t>see</a:t>
            </a:r>
            <a:r>
              <a:rPr lang="de-DE"/>
              <a:t> </a:t>
            </a:r>
            <a:r>
              <a:rPr lang="de-DE" err="1"/>
              <a:t>comment</a:t>
            </a:r>
            <a:r>
              <a:rPr lang="de-DE"/>
              <a:t>)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94276719-A83A-5450-ACF5-0F6D25D0F899}"/>
              </a:ext>
            </a:extLst>
          </p:cNvPr>
          <p:cNvSpPr/>
          <p:nvPr userDrawn="1"/>
        </p:nvSpPr>
        <p:spPr>
          <a:xfrm>
            <a:off x="6840000" y="0"/>
            <a:ext cx="230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Tabellenplatzhalter 7">
            <a:extLst>
              <a:ext uri="{FF2B5EF4-FFF2-40B4-BE49-F238E27FC236}">
                <a16:creationId xmlns:a16="http://schemas.microsoft.com/office/drawing/2014/main" id="{8EE42AAE-DAEB-45F7-D815-979FA4EB163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000" y="1869500"/>
            <a:ext cx="4500000" cy="243656"/>
          </a:xfrm>
        </p:spPr>
        <p:txBody>
          <a:bodyPr anchor="b" anchorCtr="0">
            <a:spAutoFit/>
          </a:bodyPr>
          <a:lstStyle/>
          <a:p>
            <a:r>
              <a:rPr lang="de-DE"/>
              <a:t>Tabelle durch Klicken auf Symbol hinzufügen</a:t>
            </a:r>
          </a:p>
        </p:txBody>
      </p:sp>
      <p:pic>
        <p:nvPicPr>
          <p:cNvPr id="29" name="Grafik 28" descr="Agora Energiewende Logo">
            <a:extLst>
              <a:ext uri="{FF2B5EF4-FFF2-40B4-BE49-F238E27FC236}">
                <a16:creationId xmlns:a16="http://schemas.microsoft.com/office/drawing/2014/main" id="{5CF1283F-04F6-05CE-0D2A-EB67171781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000" y="360000"/>
            <a:ext cx="1476000" cy="61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79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D Title without picture, but partner logo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7">
            <a:extLst>
              <a:ext uri="{FF2B5EF4-FFF2-40B4-BE49-F238E27FC236}">
                <a16:creationId xmlns:a16="http://schemas.microsoft.com/office/drawing/2014/main" id="{8230D5EC-3BF4-74EC-B50D-9FA1596947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840000" y="0"/>
            <a:ext cx="2304000" cy="5143500"/>
          </a:xfrm>
          <a:prstGeom prst="rect">
            <a:avLst/>
          </a:prstGeom>
          <a:gradFill>
            <a:gsLst>
              <a:gs pos="76000">
                <a:srgbClr val="FFFFFF">
                  <a:alpha val="93000"/>
                </a:srgbClr>
              </a:gs>
              <a:gs pos="0">
                <a:schemeClr val="bg1">
                  <a:alpha val="93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70040C9D-0C3D-EF20-4A7B-1914F2AE358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358581" y="3916800"/>
            <a:ext cx="1267200" cy="720000"/>
          </a:xfrm>
        </p:spPr>
        <p:txBody>
          <a:bodyPr anchor="b" anchorCtr="1"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4" name="Bildplatzhalter 4">
            <a:extLst>
              <a:ext uri="{FF2B5EF4-FFF2-40B4-BE49-F238E27FC236}">
                <a16:creationId xmlns:a16="http://schemas.microsoft.com/office/drawing/2014/main" id="{F97C04E8-CB70-FC90-8547-6BBDE37C1D8E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58581" y="3184163"/>
            <a:ext cx="1267200" cy="720000"/>
          </a:xfrm>
        </p:spPr>
        <p:txBody>
          <a:bodyPr anchor="b" anchorCtr="1"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025753F5-38FD-AAFC-267A-0305BF10B694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7358581" y="2451526"/>
            <a:ext cx="1267200" cy="720000"/>
          </a:xfrm>
        </p:spPr>
        <p:txBody>
          <a:bodyPr anchor="b" anchorCtr="1"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38894E8-C8F5-1699-28FD-C4941B9932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6840000" cy="5143500"/>
          </a:xfrm>
          <a:prstGeom prst="rect">
            <a:avLst/>
          </a:prstGeom>
          <a:gradFill>
            <a:gsLst>
              <a:gs pos="100000">
                <a:srgbClr val="5C2F6C"/>
              </a:gs>
              <a:gs pos="0">
                <a:srgbClr val="733E88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DD03F9B-43E6-BC5E-2339-6A079E66D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4276800"/>
            <a:ext cx="6480000" cy="396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Name Person 1, Name Person 2</a:t>
            </a:r>
          </a:p>
          <a:p>
            <a:pPr lvl="1"/>
            <a:r>
              <a:rPr lang="de-DE"/>
              <a:t>Date (</a:t>
            </a:r>
            <a:r>
              <a:rPr lang="de-DE" err="1"/>
              <a:t>see</a:t>
            </a:r>
            <a:r>
              <a:rPr lang="de-DE"/>
              <a:t> </a:t>
            </a:r>
            <a:r>
              <a:rPr lang="de-DE" err="1"/>
              <a:t>comment</a:t>
            </a:r>
            <a:r>
              <a:rPr lang="de-DE"/>
              <a:t>)</a:t>
            </a:r>
          </a:p>
        </p:txBody>
      </p:sp>
      <p:sp>
        <p:nvSpPr>
          <p:cNvPr id="27" name="Tabellenplatzhalter 7">
            <a:extLst>
              <a:ext uri="{FF2B5EF4-FFF2-40B4-BE49-F238E27FC236}">
                <a16:creationId xmlns:a16="http://schemas.microsoft.com/office/drawing/2014/main" id="{8EE42AAE-DAEB-45F7-D815-979FA4EB163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000" y="1869500"/>
            <a:ext cx="4500000" cy="243656"/>
          </a:xfrm>
        </p:spPr>
        <p:txBody>
          <a:bodyPr anchor="b" anchorCtr="0">
            <a:spAutoFit/>
          </a:bodyPr>
          <a:lstStyle/>
          <a:p>
            <a:r>
              <a:rPr lang="de-DE"/>
              <a:t>Tabelle durch Klicken auf Symbol hinzufügen</a:t>
            </a:r>
          </a:p>
        </p:txBody>
      </p:sp>
      <p:pic>
        <p:nvPicPr>
          <p:cNvPr id="29" name="Grafik 28" descr="Agora Energiewende Logo">
            <a:extLst>
              <a:ext uri="{FF2B5EF4-FFF2-40B4-BE49-F238E27FC236}">
                <a16:creationId xmlns:a16="http://schemas.microsoft.com/office/drawing/2014/main" id="{5CF1283F-04F6-05CE-0D2A-EB67171781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000" y="360000"/>
            <a:ext cx="1476000" cy="61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56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Key fin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ellenplatzhalter 5">
            <a:extLst>
              <a:ext uri="{FF2B5EF4-FFF2-40B4-BE49-F238E27FC236}">
                <a16:creationId xmlns:a16="http://schemas.microsoft.com/office/drawing/2014/main" id="{C2D5F7E1-DF50-5110-A0AA-15A2074AF4B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363" y="1084263"/>
            <a:ext cx="7081837" cy="3387725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021B1153-F395-288F-EDAA-F53041728F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6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7E37870A-D72B-D401-2EBC-14C2C6C528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569" y="0"/>
            <a:ext cx="8438400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r>
              <a:rPr lang="de-DE"/>
              <a:t>Headline</a:t>
            </a:r>
            <a:endParaRPr lang="en-US"/>
          </a:p>
        </p:txBody>
      </p:sp>
      <p:sp>
        <p:nvSpPr>
          <p:cNvPr id="4" name="Fußzeilenplatzhalter 8">
            <a:extLst>
              <a:ext uri="{FF2B5EF4-FFF2-40B4-BE49-F238E27FC236}">
                <a16:creationId xmlns:a16="http://schemas.microsoft.com/office/drawing/2014/main" id="{A88800B4-1016-36B1-1365-09166AC138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4714518"/>
            <a:ext cx="708840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</p:spTree>
    <p:extLst>
      <p:ext uri="{BB962C8B-B14F-4D97-AF65-F5344CB8AC3E}">
        <p14:creationId xmlns:p14="http://schemas.microsoft.com/office/powerpoint/2010/main" val="3906291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22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.C Content / Figure/Abb. (2/3) + Text (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75575" y="938117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aseline="0"/>
              <a:t> 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806C6055-4118-8FA4-4376-4DA399E9666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6" y="4678221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04866B3-09AD-309A-3F17-DFC0AB3A6C5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7" y="4681465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9" name="Bildplatzhalter 3">
            <a:extLst>
              <a:ext uri="{FF2B5EF4-FFF2-40B4-BE49-F238E27FC236}">
                <a16:creationId xmlns:a16="http://schemas.microsoft.com/office/drawing/2014/main" id="{EB967573-3E16-6100-F256-65A4CAEB20A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1D94BD73-BF48-4E3F-DACA-650B36902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69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12" name="Fußzeilenplatzhalter 8">
            <a:extLst>
              <a:ext uri="{FF2B5EF4-FFF2-40B4-BE49-F238E27FC236}">
                <a16:creationId xmlns:a16="http://schemas.microsoft.com/office/drawing/2014/main" id="{B5051698-F941-C3A2-D90F-5BFE873AA2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4714518"/>
            <a:ext cx="708840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3" name="Inhaltsplatzhalter 3">
            <a:extLst>
              <a:ext uri="{FF2B5EF4-FFF2-40B4-BE49-F238E27FC236}">
                <a16:creationId xmlns:a16="http://schemas.microsoft.com/office/drawing/2014/main" id="{7D1C0BEB-5F25-FB1E-DEA3-82B06C36EDA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5536798" cy="288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15" name="Textplatzhalter 5">
            <a:extLst>
              <a:ext uri="{FF2B5EF4-FFF2-40B4-BE49-F238E27FC236}">
                <a16:creationId xmlns:a16="http://schemas.microsoft.com/office/drawing/2014/main" id="{7C0DBE5F-4CE5-FA54-C9BD-E56C073AD0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1095375"/>
            <a:ext cx="5536797" cy="348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6" name="Textplatzhalter 10">
            <a:extLst>
              <a:ext uri="{FF2B5EF4-FFF2-40B4-BE49-F238E27FC236}">
                <a16:creationId xmlns:a16="http://schemas.microsoft.com/office/drawing/2014/main" id="{978A14C0-10BA-2071-E1E5-E4C9C11259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27575" y="1095375"/>
            <a:ext cx="2460025" cy="3376613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</p:spTree>
    <p:extLst>
      <p:ext uri="{BB962C8B-B14F-4D97-AF65-F5344CB8AC3E}">
        <p14:creationId xmlns:p14="http://schemas.microsoft.com/office/powerpoint/2010/main" val="2433720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226">
          <p15:clr>
            <a:srgbClr val="FBAE40"/>
          </p15:clr>
        </p15:guide>
        <p15:guide id="3" pos="5534">
          <p15:clr>
            <a:srgbClr val="FBAE40"/>
          </p15:clr>
        </p15:guide>
        <p15:guide id="4" pos="3719">
          <p15:clr>
            <a:srgbClr val="FBAE40"/>
          </p15:clr>
        </p15:guide>
        <p15:guide id="5" pos="399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.D Content / Figure/Abb. (1/3) + Text (2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9988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aseline="0"/>
              <a:t> 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097D2D3-D58C-5C98-7FED-93AFFCF1FE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6" y="4678221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0BC7D18E-E60A-9889-5EF0-9B754F599CF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7" y="4681465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27C9965E-D69A-25F8-EF82-464862163A0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5A761D5-F704-D1BB-9FA8-3F0BE6488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69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149B1F3F-6DA4-C09C-4867-EC363125BE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4714518"/>
            <a:ext cx="708840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4" name="Inhaltsplatzhalter 3">
            <a:extLst>
              <a:ext uri="{FF2B5EF4-FFF2-40B4-BE49-F238E27FC236}">
                <a16:creationId xmlns:a16="http://schemas.microsoft.com/office/drawing/2014/main" id="{A08B68E0-EEC0-4669-F774-2E04E76BC26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2454708" cy="288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15" name="Textplatzhalter 5">
            <a:extLst>
              <a:ext uri="{FF2B5EF4-FFF2-40B4-BE49-F238E27FC236}">
                <a16:creationId xmlns:a16="http://schemas.microsoft.com/office/drawing/2014/main" id="{E0096378-8E30-D045-2BF7-56FE5B9BB0B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095374"/>
            <a:ext cx="2455200" cy="3482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6" name="Textplatzhalter 10">
            <a:extLst>
              <a:ext uri="{FF2B5EF4-FFF2-40B4-BE49-F238E27FC236}">
                <a16:creationId xmlns:a16="http://schemas.microsoft.com/office/drawing/2014/main" id="{62B5FF82-2CB2-4697-0CC4-293752228A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0800" y="1095375"/>
            <a:ext cx="5534426" cy="33766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</p:spTree>
    <p:extLst>
      <p:ext uri="{BB962C8B-B14F-4D97-AF65-F5344CB8AC3E}">
        <p14:creationId xmlns:p14="http://schemas.microsoft.com/office/powerpoint/2010/main" val="40925727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226">
          <p15:clr>
            <a:srgbClr val="FBAE40"/>
          </p15:clr>
        </p15:guide>
        <p15:guide id="3" pos="5534">
          <p15:clr>
            <a:srgbClr val="FBAE40"/>
          </p15:clr>
        </p15:guide>
        <p15:guide id="4" pos="1769">
          <p15:clr>
            <a:srgbClr val="FBAE40"/>
          </p15:clr>
        </p15:guide>
        <p15:guide id="5" pos="204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.F Content / Figure/Abb. (1/2) + Text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aseline="0"/>
              <a:t> 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0B32F43B-F840-90DE-FC7D-F792005F215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6" y="4678221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159652BF-23BC-A8A3-607D-FB29FED3B15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7" y="4681465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17352ED5-716D-E315-0EE8-A07E7D3DD04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19AB7A8-2036-1E6F-C433-7918DDFBF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69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0A438C1F-950E-8007-66C5-0D5969DEF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4714518"/>
            <a:ext cx="708840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4" name="Inhaltsplatzhalter 3">
            <a:extLst>
              <a:ext uri="{FF2B5EF4-FFF2-40B4-BE49-F238E27FC236}">
                <a16:creationId xmlns:a16="http://schemas.microsoft.com/office/drawing/2014/main" id="{2D0BD6E9-5B3D-3E1E-3361-75EA825C011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4" y="1591200"/>
            <a:ext cx="3960813" cy="288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15" name="Textplatzhalter 5">
            <a:extLst>
              <a:ext uri="{FF2B5EF4-FFF2-40B4-BE49-F238E27FC236}">
                <a16:creationId xmlns:a16="http://schemas.microsoft.com/office/drawing/2014/main" id="{7B7A5846-C736-1996-5A0F-BFB7331B11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1095374"/>
            <a:ext cx="3960811" cy="3482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6" name="Textplatzhalter 10">
            <a:extLst>
              <a:ext uri="{FF2B5EF4-FFF2-40B4-BE49-F238E27FC236}">
                <a16:creationId xmlns:a16="http://schemas.microsoft.com/office/drawing/2014/main" id="{19CC6A2C-FE8A-4F52-8A76-275CC83E72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4413" y="1095375"/>
            <a:ext cx="3961962" cy="33766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</p:spTree>
    <p:extLst>
      <p:ext uri="{BB962C8B-B14F-4D97-AF65-F5344CB8AC3E}">
        <p14:creationId xmlns:p14="http://schemas.microsoft.com/office/powerpoint/2010/main" val="2203009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226">
          <p15:clr>
            <a:srgbClr val="FBAE40"/>
          </p15:clr>
        </p15:guide>
        <p15:guide id="3" pos="3039">
          <p15:clr>
            <a:srgbClr val="FBAE40"/>
          </p15:clr>
        </p15:guide>
        <p15:guide id="4" pos="2721">
          <p15:clr>
            <a:srgbClr val="FBAE40"/>
          </p15:clr>
        </p15:guide>
        <p15:guide id="5" pos="553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.B Content / Figure only / Nur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482982"/>
            <a:ext cx="8425225" cy="2988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1095374"/>
            <a:ext cx="8425225" cy="21200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69B99000-1B75-0693-BC9D-659DE274C5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6" y="4678221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10F7F779-D29A-71C0-C7CD-B77C2118586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7" y="4681465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1685528-5248-574D-F442-91C42CF9E0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9C53EFC1-EBD2-C976-1505-87D9BED3E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69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11" name="Fußzeilenplatzhalter 8">
            <a:extLst>
              <a:ext uri="{FF2B5EF4-FFF2-40B4-BE49-F238E27FC236}">
                <a16:creationId xmlns:a16="http://schemas.microsoft.com/office/drawing/2014/main" id="{6C31A033-556D-B574-7F17-40EBD9A62B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4714518"/>
            <a:ext cx="708840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</p:spTree>
    <p:extLst>
      <p:ext uri="{BB962C8B-B14F-4D97-AF65-F5344CB8AC3E}">
        <p14:creationId xmlns:p14="http://schemas.microsoft.com/office/powerpoint/2010/main" val="29594138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226">
          <p15:clr>
            <a:srgbClr val="FBAE40"/>
          </p15:clr>
        </p15:guide>
        <p15:guide id="3" pos="553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ecials / Contents / 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bellenplatzhalter 7">
            <a:extLst>
              <a:ext uri="{FF2B5EF4-FFF2-40B4-BE49-F238E27FC236}">
                <a16:creationId xmlns:a16="http://schemas.microsoft.com/office/drawing/2014/main" id="{B68A8183-9158-0382-FBB5-550839308832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360000" y="1368000"/>
            <a:ext cx="6480538" cy="243656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8846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ecials / Chapter / 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abellenplatzhalter 7">
            <a:extLst>
              <a:ext uri="{FF2B5EF4-FFF2-40B4-BE49-F238E27FC236}">
                <a16:creationId xmlns:a16="http://schemas.microsoft.com/office/drawing/2014/main" id="{8EE42AAE-DAEB-45F7-D815-979FA4EB163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000" y="1800000"/>
            <a:ext cx="6480538" cy="243656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661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ecials / End / 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ellenplatzhalter 7">
            <a:extLst>
              <a:ext uri="{FF2B5EF4-FFF2-40B4-BE49-F238E27FC236}">
                <a16:creationId xmlns:a16="http://schemas.microsoft.com/office/drawing/2014/main" id="{0C1DA684-340C-DF8F-6B5D-6BD4AA1F050B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000" y="1494000"/>
            <a:ext cx="4500000" cy="243656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endParaRPr lang="de-DE"/>
          </a:p>
        </p:txBody>
      </p:sp>
      <p:sp>
        <p:nvSpPr>
          <p:cNvPr id="2" name="Textplatzhalter 7">
            <a:extLst>
              <a:ext uri="{FF2B5EF4-FFF2-40B4-BE49-F238E27FC236}">
                <a16:creationId xmlns:a16="http://schemas.microsoft.com/office/drawing/2014/main" id="{680F36AC-9F40-3459-F234-22E37947FA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3470988"/>
            <a:ext cx="6480000" cy="1201811"/>
          </a:xfrm>
          <a:prstGeom prst="rect">
            <a:avLst/>
          </a:prstGeom>
        </p:spPr>
        <p:txBody>
          <a:bodyPr anchor="b" anchorCtr="0"/>
          <a:lstStyle>
            <a:lvl1pPr>
              <a:defRPr sz="1400"/>
            </a:lvl1pPr>
            <a:lvl2pPr>
              <a:lnSpc>
                <a:spcPts val="1440"/>
              </a:lnSpc>
              <a:spcBef>
                <a:spcPts val="709"/>
              </a:spcBef>
              <a:defRPr sz="1200"/>
            </a:lvl2pPr>
          </a:lstStyle>
          <a:p>
            <a:pPr lvl="0"/>
            <a:r>
              <a:rPr lang="de-DE"/>
              <a:t>Name </a:t>
            </a:r>
            <a:r>
              <a:rPr lang="de-DE" err="1"/>
              <a:t>person</a:t>
            </a:r>
            <a:r>
              <a:rPr lang="de-DE"/>
              <a:t> 1, Name </a:t>
            </a:r>
            <a:r>
              <a:rPr lang="de-DE" err="1"/>
              <a:t>person</a:t>
            </a:r>
            <a:r>
              <a:rPr lang="de-DE"/>
              <a:t> 2</a:t>
            </a:r>
          </a:p>
          <a:p>
            <a:pPr lvl="1"/>
            <a:r>
              <a:rPr lang="de-DE"/>
              <a:t>Date (</a:t>
            </a:r>
            <a:r>
              <a:rPr lang="de-DE" err="1"/>
              <a:t>see</a:t>
            </a:r>
            <a:r>
              <a:rPr lang="de-DE"/>
              <a:t> </a:t>
            </a:r>
            <a:r>
              <a:rPr lang="de-DE" err="1"/>
              <a:t>comment</a:t>
            </a:r>
            <a:r>
              <a:rPr lang="de-DE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77574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C Content / Figure/Abb. (2/3) + Text (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75575" y="938117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-2500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6" y="1591200"/>
            <a:ext cx="5536798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1101601"/>
            <a:ext cx="5536797" cy="348224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27576" y="1095376"/>
            <a:ext cx="2460025" cy="3376613"/>
          </a:xfr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806C6055-4118-8FA4-4376-4DA399E9666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04866B3-09AD-309A-3F17-DFC0AB3A6C5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9" name="Bildplatzhalter 3">
            <a:extLst>
              <a:ext uri="{FF2B5EF4-FFF2-40B4-BE49-F238E27FC236}">
                <a16:creationId xmlns:a16="http://schemas.microsoft.com/office/drawing/2014/main" id="{EB967573-3E16-6100-F256-65A4CAEB20A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24E43D07-6DA5-8CFD-41E9-E0DE08410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6C415D1E-0B61-767E-FBC3-C7D48C0E602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885C1B1B-C170-914C-CD9A-481AB44B8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2" name="Foliennummernplatzhalter 1">
            <a:extLst>
              <a:ext uri="{FF2B5EF4-FFF2-40B4-BE49-F238E27FC236}">
                <a16:creationId xmlns:a16="http://schemas.microsoft.com/office/drawing/2014/main" id="{DA4B4B3F-D232-CA3C-C258-4302D0D42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4060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4959">
          <p15:clr>
            <a:srgbClr val="FBAE40"/>
          </p15:clr>
        </p15:guide>
        <p15:guide id="5" pos="532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ey fin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ellenplatzhalter 5">
            <a:extLst>
              <a:ext uri="{FF2B5EF4-FFF2-40B4-BE49-F238E27FC236}">
                <a16:creationId xmlns:a16="http://schemas.microsoft.com/office/drawing/2014/main" id="{C2D5F7E1-DF50-5110-A0AA-15A2074AF4B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364" y="1101601"/>
            <a:ext cx="7081837" cy="3387725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538865FC-5B8F-41B7-9771-D4DF3276A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82F74AA-9CE4-57FD-B24A-25BAF5339BD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B8A3FF2A-95C1-A555-E2C3-FE5248BCF56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E184E83F-2538-E606-3339-944870D11E7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2" name="Fußzeilenplatzhalter 8">
            <a:extLst>
              <a:ext uri="{FF2B5EF4-FFF2-40B4-BE49-F238E27FC236}">
                <a16:creationId xmlns:a16="http://schemas.microsoft.com/office/drawing/2014/main" id="{6EE23566-43E5-380C-DEB6-9FBB6A5175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4" name="Foliennummernplatzhalter 1">
            <a:extLst>
              <a:ext uri="{FF2B5EF4-FFF2-40B4-BE49-F238E27FC236}">
                <a16:creationId xmlns:a16="http://schemas.microsoft.com/office/drawing/2014/main" id="{6A7E5C45-CA0F-1DE1-92CA-CD88B9C0C2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3592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A Content / Text only / Nur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7F40D749-EC19-38DB-391A-D788B64FF1F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BD9356CF-3BCC-9E25-65C1-9E3DD7FD80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B6CEFF37-F21D-7562-7B47-6D0F13F3BFC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448E5B1-E248-7709-B4E0-4A916ADB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D23BE4F-D1FE-58F2-618C-266916E85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101601"/>
            <a:ext cx="7088400" cy="3370742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de-DE"/>
              <a:t>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85BE8680-29C3-9C5A-8EE0-01C9E550EB3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liennummernplatzhalter 1">
            <a:extLst>
              <a:ext uri="{FF2B5EF4-FFF2-40B4-BE49-F238E27FC236}">
                <a16:creationId xmlns:a16="http://schemas.microsoft.com/office/drawing/2014/main" id="{234633B7-37EE-0A0B-66E8-57FAADAF7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4" name="Fußzeilenplatzhalter 8">
            <a:extLst>
              <a:ext uri="{FF2B5EF4-FFF2-40B4-BE49-F238E27FC236}">
                <a16:creationId xmlns:a16="http://schemas.microsoft.com/office/drawing/2014/main" id="{89C24E3C-AA8F-B732-F231-9EAF831FEB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</p:spTree>
    <p:extLst>
      <p:ext uri="{BB962C8B-B14F-4D97-AF65-F5344CB8AC3E}">
        <p14:creationId xmlns:p14="http://schemas.microsoft.com/office/powerpoint/2010/main" val="1889426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625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B Content / Figure only / Nur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6" y="1482982"/>
            <a:ext cx="8425225" cy="29880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1601"/>
            <a:ext cx="8425225" cy="212007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69B99000-1B75-0693-BC9D-659DE274C5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10F7F779-D29A-71C0-C7CD-B77C2118586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1685528-5248-574D-F442-91C42CF9E0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3D6E9F0-0BBC-A442-1869-DC98BD731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257F08DA-7F84-DF3A-6674-2FA8CD2F674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ußzeilenplatzhalter 8">
            <a:extLst>
              <a:ext uri="{FF2B5EF4-FFF2-40B4-BE49-F238E27FC236}">
                <a16:creationId xmlns:a16="http://schemas.microsoft.com/office/drawing/2014/main" id="{20BDF6A7-51A1-BD6D-C9E3-CDB169057B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6" name="Foliennummernplatzhalter 1">
            <a:extLst>
              <a:ext uri="{FF2B5EF4-FFF2-40B4-BE49-F238E27FC236}">
                <a16:creationId xmlns:a16="http://schemas.microsoft.com/office/drawing/2014/main" id="{F3E6F9AC-E064-D767-343E-23FEFFC16E34}"/>
              </a:ext>
            </a:extLst>
          </p:cNvPr>
          <p:cNvSpPr txBox="1">
            <a:spLocks/>
          </p:cNvSpPr>
          <p:nvPr userDrawn="1"/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r" defTabSz="457200" rtl="0" eaLnBrk="1" latinLnBrk="0" hangingPunct="1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093ACA8-8BDA-4CD2-80D6-5F016FD6C10A}" type="slidenum">
              <a:rPr lang="de-DE" sz="700" smtClean="0"/>
              <a:pPr/>
              <a:t>‹Nr.›</a:t>
            </a:fld>
            <a:endParaRPr lang="de-DE" sz="700"/>
          </a:p>
        </p:txBody>
      </p:sp>
    </p:spTree>
    <p:extLst>
      <p:ext uri="{BB962C8B-B14F-4D97-AF65-F5344CB8AC3E}">
        <p14:creationId xmlns:p14="http://schemas.microsoft.com/office/powerpoint/2010/main" val="1652331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orient="horz" pos="122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C Content / Figure/Abb. (2/3) + Text (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75575" y="938117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-2500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6" y="1591200"/>
            <a:ext cx="5536798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1101601"/>
            <a:ext cx="5536797" cy="348224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27576" y="1095376"/>
            <a:ext cx="2460025" cy="3376613"/>
          </a:xfr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806C6055-4118-8FA4-4376-4DA399E9666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04866B3-09AD-309A-3F17-DFC0AB3A6C5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9" name="Bildplatzhalter 3">
            <a:extLst>
              <a:ext uri="{FF2B5EF4-FFF2-40B4-BE49-F238E27FC236}">
                <a16:creationId xmlns:a16="http://schemas.microsoft.com/office/drawing/2014/main" id="{EB967573-3E16-6100-F256-65A4CAEB20A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24E43D07-6DA5-8CFD-41E9-E0DE08410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6C415D1E-0B61-767E-FBC3-C7D48C0E602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885C1B1B-C170-914C-CD9A-481AB44B8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2" name="Foliennummernplatzhalter 1">
            <a:extLst>
              <a:ext uri="{FF2B5EF4-FFF2-40B4-BE49-F238E27FC236}">
                <a16:creationId xmlns:a16="http://schemas.microsoft.com/office/drawing/2014/main" id="{DA4B4B3F-D232-CA3C-C258-4302D0D42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68485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4959">
          <p15:clr>
            <a:srgbClr val="FBAE40"/>
          </p15:clr>
        </p15:guide>
        <p15:guide id="5" pos="532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D Content / Figure/Abb. (1/3) + Text (2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9988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2454708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2290"/>
            <a:ext cx="2455200" cy="34131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0801" y="1102291"/>
            <a:ext cx="5534426" cy="3369698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097D2D3-D58C-5C98-7FED-93AFFCF1FE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0BC7D18E-E60A-9889-5EF0-9B754F599CF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27C9965E-D69A-25F8-EF82-464862163A0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5387230-EB8F-C6A3-1DF8-8055C7386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20D43E50-B5B2-F66D-B3BB-058F6FE45FE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5FF24D29-4493-7DE2-896C-2B9EDA212D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3" name="Foliennummernplatzhalter 1">
            <a:extLst>
              <a:ext uri="{FF2B5EF4-FFF2-40B4-BE49-F238E27FC236}">
                <a16:creationId xmlns:a16="http://schemas.microsoft.com/office/drawing/2014/main" id="{812F819D-4ED2-7279-3450-1402B6701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17677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2359">
          <p15:clr>
            <a:srgbClr val="FBAE40"/>
          </p15:clr>
        </p15:guide>
        <p15:guide id="5" pos="272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E Content / Text (1/2) + Text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10" name="Textplatzhalter 10">
            <a:extLst>
              <a:ext uri="{FF2B5EF4-FFF2-40B4-BE49-F238E27FC236}">
                <a16:creationId xmlns:a16="http://schemas.microsoft.com/office/drawing/2014/main" id="{A3DB6737-78FE-5F17-8BFB-8B9F016F99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5" y="1101601"/>
            <a:ext cx="3960813" cy="3376613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3757DFA5-04E6-27BB-6421-6F7E1ED9F4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4413" y="1101601"/>
            <a:ext cx="3961962" cy="3376613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F96B3F9B-8242-E63F-6CFC-4FE76F5549A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4F43D494-409B-203B-7984-BF6E4866C55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030EDA8-A62A-BBAC-8DAD-339EF4366CC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5F2C2D6-FC9E-0755-E879-B735870B9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1C08A054-8DE4-C5AB-6913-6F4AD37656D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71EFFC8D-604F-0B77-1CBF-E1DC5CA2E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1" name="Foliennummernplatzhalter 1">
            <a:extLst>
              <a:ext uri="{FF2B5EF4-FFF2-40B4-BE49-F238E27FC236}">
                <a16:creationId xmlns:a16="http://schemas.microsoft.com/office/drawing/2014/main" id="{8E374B6A-59B8-1E2E-A749-1B4A2E4167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1651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4052">
          <p15:clr>
            <a:srgbClr val="FBAE40"/>
          </p15:clr>
        </p15:guide>
        <p15:guide id="4" pos="3628">
          <p15:clr>
            <a:srgbClr val="FBAE40"/>
          </p15:clr>
        </p15:guide>
        <p15:guide id="5" pos="737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F Content / Figure/Abb. (1/2) + Text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10" name="Inhaltsplatzhalter 3">
            <a:extLst>
              <a:ext uri="{FF2B5EF4-FFF2-40B4-BE49-F238E27FC236}">
                <a16:creationId xmlns:a16="http://schemas.microsoft.com/office/drawing/2014/main" id="{8F9DEE49-4F84-BD6D-63A7-D7209431359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3960813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D11BECCD-A00C-92E5-36F9-DCE973A78B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1600"/>
            <a:ext cx="3960811" cy="3600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14A2D3B3-A138-565A-D264-0FF58E967E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4413" y="1101601"/>
            <a:ext cx="3961962" cy="3387725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0B32F43B-F840-90DE-FC7D-F792005F215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159652BF-23BC-A8A3-607D-FB29FED3B15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17352ED5-716D-E315-0EE8-A07E7D3DD04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BF7481C-72A1-359E-5C00-842E1CA28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B61BA2FD-EF2E-2805-19AB-324CDEE22A1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BDB04C14-6D3E-BF0A-DFD5-621CFF08D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3" name="Foliennummernplatzhalter 1">
            <a:extLst>
              <a:ext uri="{FF2B5EF4-FFF2-40B4-BE49-F238E27FC236}">
                <a16:creationId xmlns:a16="http://schemas.microsoft.com/office/drawing/2014/main" id="{6C061CBD-ABFC-FA56-E0FC-958A93E008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36601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4052">
          <p15:clr>
            <a:srgbClr val="FBAE40"/>
          </p15:clr>
        </p15:guide>
        <p15:guide id="4" pos="3628">
          <p15:clr>
            <a:srgbClr val="FBAE40"/>
          </p15:clr>
        </p15:guide>
        <p15:guide id="5" pos="737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G Content / Figure/Abb. (1/2) + Grafik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7CEBBE4A-FC0D-34F9-9C66-E2A84CCC284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F6D74025-1D4F-A0A8-BFD9-958724E24C5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2" name="Bildplatzhalter 3">
            <a:extLst>
              <a:ext uri="{FF2B5EF4-FFF2-40B4-BE49-F238E27FC236}">
                <a16:creationId xmlns:a16="http://schemas.microsoft.com/office/drawing/2014/main" id="{2D1B6E46-9BA4-48E0-F42F-AB213F04798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F357DF39-F8D7-D17C-F1A9-C544BF7AF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19" name="Inhaltsplatzhalter 3">
            <a:extLst>
              <a:ext uri="{FF2B5EF4-FFF2-40B4-BE49-F238E27FC236}">
                <a16:creationId xmlns:a16="http://schemas.microsoft.com/office/drawing/2014/main" id="{8751B87B-6977-CA55-770D-82353A77BF2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24414" y="1591200"/>
            <a:ext cx="3960811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20" name="Textplatzhalter 5">
            <a:extLst>
              <a:ext uri="{FF2B5EF4-FFF2-40B4-BE49-F238E27FC236}">
                <a16:creationId xmlns:a16="http://schemas.microsoft.com/office/drawing/2014/main" id="{7C588FD0-2C3D-0FFE-2440-3C2CA0CCBA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4416" y="1101600"/>
            <a:ext cx="3960809" cy="3600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21" name="Inhaltsplatzhalter 3">
            <a:extLst>
              <a:ext uri="{FF2B5EF4-FFF2-40B4-BE49-F238E27FC236}">
                <a16:creationId xmlns:a16="http://schemas.microsoft.com/office/drawing/2014/main" id="{DD26CA06-0E47-7757-CB52-9C8212F61A0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3960813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23" name="Textplatzhalter 5">
            <a:extLst>
              <a:ext uri="{FF2B5EF4-FFF2-40B4-BE49-F238E27FC236}">
                <a16:creationId xmlns:a16="http://schemas.microsoft.com/office/drawing/2014/main" id="{6921E045-5D1F-9FBE-4F58-876651104D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1600"/>
            <a:ext cx="3960811" cy="3600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1294092D-71DD-341B-1B34-BC594ACF3D8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ußzeilenplatzhalter 8">
            <a:extLst>
              <a:ext uri="{FF2B5EF4-FFF2-40B4-BE49-F238E27FC236}">
                <a16:creationId xmlns:a16="http://schemas.microsoft.com/office/drawing/2014/main" id="{833B931B-CE9E-2881-5F33-DFC80A86E1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9" name="Foliennummernplatzhalter 1">
            <a:extLst>
              <a:ext uri="{FF2B5EF4-FFF2-40B4-BE49-F238E27FC236}">
                <a16:creationId xmlns:a16="http://schemas.microsoft.com/office/drawing/2014/main" id="{68633DDB-99EC-CCAD-D281-0307B674B6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9778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3628">
          <p15:clr>
            <a:srgbClr val="FBAE40"/>
          </p15:clr>
        </p15:guide>
        <p15:guide id="5" pos="405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H Content / Figure/Abb. (1/3) + Text (1/3)  + Text (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440E4EA3-8A61-1A56-5340-0FC6446A14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1101600"/>
            <a:ext cx="2412000" cy="3369600"/>
          </a:xfr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0"/>
            <a:r>
              <a:rPr lang="de-DE"/>
              <a:t>Third level</a:t>
            </a:r>
          </a:p>
          <a:p>
            <a:pPr lvl="1"/>
            <a:r>
              <a:rPr lang="de-DE"/>
              <a:t>Fourth level</a:t>
            </a:r>
          </a:p>
          <a:p>
            <a:pPr lvl="2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496B32E-6A18-D3D5-05B7-C5BD820492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9988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75575" y="938117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2412000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Or</a:t>
            </a:r>
            <a:r>
              <a:rPr lang="de-DE"/>
              <a:t> </a:t>
            </a:r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5600" y="1102388"/>
            <a:ext cx="2412000" cy="3369600"/>
          </a:xfr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Textplatzhalter 10">
            <a:extLst>
              <a:ext uri="{FF2B5EF4-FFF2-40B4-BE49-F238E27FC236}">
                <a16:creationId xmlns:a16="http://schemas.microsoft.com/office/drawing/2014/main" id="{CE3F07F2-29A7-D740-3B4F-43C922AA6D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6000" y="1101600"/>
            <a:ext cx="2412000" cy="3369600"/>
          </a:xfr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2528BE72-C387-5778-C99A-FB33CDC9D76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2" name="Bildplatzhalter 3">
            <a:extLst>
              <a:ext uri="{FF2B5EF4-FFF2-40B4-BE49-F238E27FC236}">
                <a16:creationId xmlns:a16="http://schemas.microsoft.com/office/drawing/2014/main" id="{F4FA2C1C-E656-81BC-7F41-F0D38628856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5B2603FC-8B80-9892-9BA6-A4577E89860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55FB72CC-A0AC-196D-B97C-8D591BE2A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458EDABA-D101-9E8A-B721-36F1E9A049B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Inhaltsplatzhalter 3">
            <a:extLst>
              <a:ext uri="{FF2B5EF4-FFF2-40B4-BE49-F238E27FC236}">
                <a16:creationId xmlns:a16="http://schemas.microsoft.com/office/drawing/2014/main" id="{9CCA4ACE-0C44-741A-2B99-32530B82F38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375600" y="1591200"/>
            <a:ext cx="2412000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Or</a:t>
            </a:r>
            <a:r>
              <a:rPr lang="de-DE"/>
              <a:t> </a:t>
            </a:r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9" name="Inhaltsplatzhalter 3">
            <a:extLst>
              <a:ext uri="{FF2B5EF4-FFF2-40B4-BE49-F238E27FC236}">
                <a16:creationId xmlns:a16="http://schemas.microsoft.com/office/drawing/2014/main" id="{5670196A-3617-BFD4-C4BB-94E0D2C096FF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370618" y="1591200"/>
            <a:ext cx="2412000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Or</a:t>
            </a:r>
            <a:r>
              <a:rPr lang="de-DE"/>
              <a:t> </a:t>
            </a:r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0E6777B9-0F97-B6AD-26CE-8C53263644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5" name="Foliennummernplatzhalter 1">
            <a:extLst>
              <a:ext uri="{FF2B5EF4-FFF2-40B4-BE49-F238E27FC236}">
                <a16:creationId xmlns:a16="http://schemas.microsoft.com/office/drawing/2014/main" id="{595BED1E-F7D2-F7D3-3C4F-D9A3790EED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45671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2812">
          <p15:clr>
            <a:srgbClr val="FBAE40"/>
          </p15:clr>
        </p15:guide>
        <p15:guide id="4" pos="2328">
          <p15:clr>
            <a:srgbClr val="FBAE40"/>
          </p15:clr>
        </p15:guide>
        <p15:guide id="5" pos="4868">
          <p15:clr>
            <a:srgbClr val="FBAE40"/>
          </p15:clr>
        </p15:guide>
        <p15:guide id="6" pos="5352">
          <p15:clr>
            <a:srgbClr val="FBAE40"/>
          </p15:clr>
        </p15:guide>
        <p15:guide id="7" pos="737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J Content / Picture/Bild +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14A2D3B3-A138-565A-D264-0FF58E967E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30775" y="1101601"/>
            <a:ext cx="3855600" cy="3376613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A3720EF6-EAA7-58A4-59D2-09DE6BD3A1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8775" y="945481"/>
            <a:ext cx="4176000" cy="3708000"/>
          </a:xfrm>
        </p:spPr>
        <p:txBody>
          <a:bodyPr/>
          <a:lstStyle>
            <a:lvl1pPr>
              <a:defRPr/>
            </a:lvl1pPr>
          </a:lstStyle>
          <a:p>
            <a:r>
              <a:rPr lang="de-DE" err="1"/>
              <a:t>Photo</a:t>
            </a:r>
            <a:endParaRPr lang="de-DE"/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58E9C428-7036-9588-D1B9-5D94E666EE5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BA38442F-1AA0-3AE4-6FCB-22CE6B4F2DF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90F0768-C0B8-D691-E70F-EE7F0D50F0E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1419BED-0E53-B380-DE33-6A91018C2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62562007-4166-35DB-4138-B2D10DAE6E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8B71D4C2-6753-D171-FA70-36B5C781F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1" name="Foliennummernplatzhalter 1">
            <a:extLst>
              <a:ext uri="{FF2B5EF4-FFF2-40B4-BE49-F238E27FC236}">
                <a16:creationId xmlns:a16="http://schemas.microsoft.com/office/drawing/2014/main" id="{C1901BB0-1D2E-4720-273B-BE366EC25D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57093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4143">
          <p15:clr>
            <a:srgbClr val="FBAE40"/>
          </p15:clr>
        </p15:guide>
        <p15:guide id="5" pos="380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Key fin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ellenplatzhalter 5">
            <a:extLst>
              <a:ext uri="{FF2B5EF4-FFF2-40B4-BE49-F238E27FC236}">
                <a16:creationId xmlns:a16="http://schemas.microsoft.com/office/drawing/2014/main" id="{C2D5F7E1-DF50-5110-A0AA-15A2074AF4B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364" y="1101601"/>
            <a:ext cx="7081837" cy="3387725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538865FC-5B8F-41B7-9771-D4DF3276A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82F74AA-9CE4-57FD-B24A-25BAF5339BD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B8A3FF2A-95C1-A555-E2C3-FE5248BCF56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E184E83F-2538-E606-3339-944870D11E7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2" name="Fußzeilenplatzhalter 8">
            <a:extLst>
              <a:ext uri="{FF2B5EF4-FFF2-40B4-BE49-F238E27FC236}">
                <a16:creationId xmlns:a16="http://schemas.microsoft.com/office/drawing/2014/main" id="{6EE23566-43E5-380C-DEB6-9FBB6A5175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4" name="Foliennummernplatzhalter 1">
            <a:extLst>
              <a:ext uri="{FF2B5EF4-FFF2-40B4-BE49-F238E27FC236}">
                <a16:creationId xmlns:a16="http://schemas.microsoft.com/office/drawing/2014/main" id="{6A7E5C45-CA0F-1DE1-92CA-CD88B9C0C2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29754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A Content / Text only / Nur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7F40D749-EC19-38DB-391A-D788B64FF1F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BD9356CF-3BCC-9E25-65C1-9E3DD7FD80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B6CEFF37-F21D-7562-7B47-6D0F13F3BFC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448E5B1-E248-7709-B4E0-4A916ADB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D23BE4F-D1FE-58F2-618C-266916E85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101601"/>
            <a:ext cx="7088400" cy="3370742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de-DE"/>
              <a:t>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85BE8680-29C3-9C5A-8EE0-01C9E550EB3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liennummernplatzhalter 1">
            <a:extLst>
              <a:ext uri="{FF2B5EF4-FFF2-40B4-BE49-F238E27FC236}">
                <a16:creationId xmlns:a16="http://schemas.microsoft.com/office/drawing/2014/main" id="{234633B7-37EE-0A0B-66E8-57FAADAF7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4" name="Fußzeilenplatzhalter 8">
            <a:extLst>
              <a:ext uri="{FF2B5EF4-FFF2-40B4-BE49-F238E27FC236}">
                <a16:creationId xmlns:a16="http://schemas.microsoft.com/office/drawing/2014/main" id="{89C24E3C-AA8F-B732-F231-9EAF831FEB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</p:spTree>
    <p:extLst>
      <p:ext uri="{BB962C8B-B14F-4D97-AF65-F5344CB8AC3E}">
        <p14:creationId xmlns:p14="http://schemas.microsoft.com/office/powerpoint/2010/main" val="924984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6259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B Content / Figure only / Nur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6" y="1482982"/>
            <a:ext cx="8425225" cy="29880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1601"/>
            <a:ext cx="8425225" cy="212007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69B99000-1B75-0693-BC9D-659DE274C5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10F7F779-D29A-71C0-C7CD-B77C2118586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1685528-5248-574D-F442-91C42CF9E0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3D6E9F0-0BBC-A442-1869-DC98BD731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257F08DA-7F84-DF3A-6674-2FA8CD2F674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ußzeilenplatzhalter 8">
            <a:extLst>
              <a:ext uri="{FF2B5EF4-FFF2-40B4-BE49-F238E27FC236}">
                <a16:creationId xmlns:a16="http://schemas.microsoft.com/office/drawing/2014/main" id="{20BDF6A7-51A1-BD6D-C9E3-CDB169057B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6" name="Foliennummernplatzhalter 1">
            <a:extLst>
              <a:ext uri="{FF2B5EF4-FFF2-40B4-BE49-F238E27FC236}">
                <a16:creationId xmlns:a16="http://schemas.microsoft.com/office/drawing/2014/main" id="{F3E6F9AC-E064-D767-343E-23FEFFC16E34}"/>
              </a:ext>
            </a:extLst>
          </p:cNvPr>
          <p:cNvSpPr txBox="1">
            <a:spLocks/>
          </p:cNvSpPr>
          <p:nvPr userDrawn="1"/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r" defTabSz="457200" rtl="0" eaLnBrk="1" latinLnBrk="0" hangingPunct="1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093ACA8-8BDA-4CD2-80D6-5F016FD6C10A}" type="slidenum">
              <a:rPr lang="de-DE" sz="700" smtClean="0"/>
              <a:pPr/>
              <a:t>‹Nr.›</a:t>
            </a:fld>
            <a:endParaRPr lang="de-DE" sz="700"/>
          </a:p>
        </p:txBody>
      </p:sp>
    </p:spTree>
    <p:extLst>
      <p:ext uri="{BB962C8B-B14F-4D97-AF65-F5344CB8AC3E}">
        <p14:creationId xmlns:p14="http://schemas.microsoft.com/office/powerpoint/2010/main" val="20560985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orient="horz" pos="1223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C Content / Figure/Abb. (2/3) + Text (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75575" y="938117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-2500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6" y="1591200"/>
            <a:ext cx="5536798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1101601"/>
            <a:ext cx="5536797" cy="348224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27576" y="1095376"/>
            <a:ext cx="2460025" cy="3376613"/>
          </a:xfr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806C6055-4118-8FA4-4376-4DA399E9666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04866B3-09AD-309A-3F17-DFC0AB3A6C5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9" name="Bildplatzhalter 3">
            <a:extLst>
              <a:ext uri="{FF2B5EF4-FFF2-40B4-BE49-F238E27FC236}">
                <a16:creationId xmlns:a16="http://schemas.microsoft.com/office/drawing/2014/main" id="{EB967573-3E16-6100-F256-65A4CAEB20A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24E43D07-6DA5-8CFD-41E9-E0DE08410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6C415D1E-0B61-767E-FBC3-C7D48C0E602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885C1B1B-C170-914C-CD9A-481AB44B8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2" name="Foliennummernplatzhalter 1">
            <a:extLst>
              <a:ext uri="{FF2B5EF4-FFF2-40B4-BE49-F238E27FC236}">
                <a16:creationId xmlns:a16="http://schemas.microsoft.com/office/drawing/2014/main" id="{DA4B4B3F-D232-CA3C-C258-4302D0D42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0698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4959">
          <p15:clr>
            <a:srgbClr val="FBAE40"/>
          </p15:clr>
        </p15:guide>
        <p15:guide id="5" pos="532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D Content / Figure/Abb. (1/3) + Text (2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9988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2454708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2290"/>
            <a:ext cx="2455200" cy="34131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0801" y="1102291"/>
            <a:ext cx="5534426" cy="3369698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097D2D3-D58C-5C98-7FED-93AFFCF1FE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0BC7D18E-E60A-9889-5EF0-9B754F599CF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27C9965E-D69A-25F8-EF82-464862163A0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5387230-EB8F-C6A3-1DF8-8055C7386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20D43E50-B5B2-F66D-B3BB-058F6FE45FE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5FF24D29-4493-7DE2-896C-2B9EDA212D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3" name="Foliennummernplatzhalter 1">
            <a:extLst>
              <a:ext uri="{FF2B5EF4-FFF2-40B4-BE49-F238E27FC236}">
                <a16:creationId xmlns:a16="http://schemas.microsoft.com/office/drawing/2014/main" id="{812F819D-4ED2-7279-3450-1402B6701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46943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2359">
          <p15:clr>
            <a:srgbClr val="FBAE40"/>
          </p15:clr>
        </p15:guide>
        <p15:guide id="5" pos="272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E Content / Text (1/2) + Text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10" name="Textplatzhalter 10">
            <a:extLst>
              <a:ext uri="{FF2B5EF4-FFF2-40B4-BE49-F238E27FC236}">
                <a16:creationId xmlns:a16="http://schemas.microsoft.com/office/drawing/2014/main" id="{A3DB6737-78FE-5F17-8BFB-8B9F016F99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5" y="1101601"/>
            <a:ext cx="3960813" cy="3376613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3757DFA5-04E6-27BB-6421-6F7E1ED9F4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4413" y="1101601"/>
            <a:ext cx="3961962" cy="3376613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F96B3F9B-8242-E63F-6CFC-4FE76F5549A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4F43D494-409B-203B-7984-BF6E4866C55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030EDA8-A62A-BBAC-8DAD-339EF4366CC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5F2C2D6-FC9E-0755-E879-B735870B9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1C08A054-8DE4-C5AB-6913-6F4AD37656D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71EFFC8D-604F-0B77-1CBF-E1DC5CA2E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1" name="Foliennummernplatzhalter 1">
            <a:extLst>
              <a:ext uri="{FF2B5EF4-FFF2-40B4-BE49-F238E27FC236}">
                <a16:creationId xmlns:a16="http://schemas.microsoft.com/office/drawing/2014/main" id="{8E374B6A-59B8-1E2E-A749-1B4A2E4167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51384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4052">
          <p15:clr>
            <a:srgbClr val="FBAE40"/>
          </p15:clr>
        </p15:guide>
        <p15:guide id="4" pos="3628">
          <p15:clr>
            <a:srgbClr val="FBAE40"/>
          </p15:clr>
        </p15:guide>
        <p15:guide id="5" pos="7379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F Content / Figure/Abb. (1/2) + Text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10" name="Inhaltsplatzhalter 3">
            <a:extLst>
              <a:ext uri="{FF2B5EF4-FFF2-40B4-BE49-F238E27FC236}">
                <a16:creationId xmlns:a16="http://schemas.microsoft.com/office/drawing/2014/main" id="{8F9DEE49-4F84-BD6D-63A7-D7209431359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3960813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D11BECCD-A00C-92E5-36F9-DCE973A78B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1600"/>
            <a:ext cx="3960811" cy="3600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14A2D3B3-A138-565A-D264-0FF58E967E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4413" y="1101601"/>
            <a:ext cx="3961962" cy="3387725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0B32F43B-F840-90DE-FC7D-F792005F215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159652BF-23BC-A8A3-607D-FB29FED3B15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17352ED5-716D-E315-0EE8-A07E7D3DD04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BF7481C-72A1-359E-5C00-842E1CA28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B61BA2FD-EF2E-2805-19AB-324CDEE22A1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BDB04C14-6D3E-BF0A-DFD5-621CFF08D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3" name="Foliennummernplatzhalter 1">
            <a:extLst>
              <a:ext uri="{FF2B5EF4-FFF2-40B4-BE49-F238E27FC236}">
                <a16:creationId xmlns:a16="http://schemas.microsoft.com/office/drawing/2014/main" id="{6C061CBD-ABFC-FA56-E0FC-958A93E008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7493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4052">
          <p15:clr>
            <a:srgbClr val="FBAE40"/>
          </p15:clr>
        </p15:guide>
        <p15:guide id="4" pos="3628">
          <p15:clr>
            <a:srgbClr val="FBAE40"/>
          </p15:clr>
        </p15:guide>
        <p15:guide id="5" pos="737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G Content / Figure/Abb. (1/2) + Grafik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7CEBBE4A-FC0D-34F9-9C66-E2A84CCC284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F6D74025-1D4F-A0A8-BFD9-958724E24C5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2" name="Bildplatzhalter 3">
            <a:extLst>
              <a:ext uri="{FF2B5EF4-FFF2-40B4-BE49-F238E27FC236}">
                <a16:creationId xmlns:a16="http://schemas.microsoft.com/office/drawing/2014/main" id="{2D1B6E46-9BA4-48E0-F42F-AB213F04798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F357DF39-F8D7-D17C-F1A9-C544BF7AF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19" name="Inhaltsplatzhalter 3">
            <a:extLst>
              <a:ext uri="{FF2B5EF4-FFF2-40B4-BE49-F238E27FC236}">
                <a16:creationId xmlns:a16="http://schemas.microsoft.com/office/drawing/2014/main" id="{8751B87B-6977-CA55-770D-82353A77BF2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24414" y="1591200"/>
            <a:ext cx="3960811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20" name="Textplatzhalter 5">
            <a:extLst>
              <a:ext uri="{FF2B5EF4-FFF2-40B4-BE49-F238E27FC236}">
                <a16:creationId xmlns:a16="http://schemas.microsoft.com/office/drawing/2014/main" id="{7C588FD0-2C3D-0FFE-2440-3C2CA0CCBA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4416" y="1101600"/>
            <a:ext cx="3960809" cy="3600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21" name="Inhaltsplatzhalter 3">
            <a:extLst>
              <a:ext uri="{FF2B5EF4-FFF2-40B4-BE49-F238E27FC236}">
                <a16:creationId xmlns:a16="http://schemas.microsoft.com/office/drawing/2014/main" id="{DD26CA06-0E47-7757-CB52-9C8212F61A0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3960813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23" name="Textplatzhalter 5">
            <a:extLst>
              <a:ext uri="{FF2B5EF4-FFF2-40B4-BE49-F238E27FC236}">
                <a16:creationId xmlns:a16="http://schemas.microsoft.com/office/drawing/2014/main" id="{6921E045-5D1F-9FBE-4F58-876651104D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1600"/>
            <a:ext cx="3960811" cy="3600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1294092D-71DD-341B-1B34-BC594ACF3D8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ußzeilenplatzhalter 8">
            <a:extLst>
              <a:ext uri="{FF2B5EF4-FFF2-40B4-BE49-F238E27FC236}">
                <a16:creationId xmlns:a16="http://schemas.microsoft.com/office/drawing/2014/main" id="{833B931B-CE9E-2881-5F33-DFC80A86E1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9" name="Foliennummernplatzhalter 1">
            <a:extLst>
              <a:ext uri="{FF2B5EF4-FFF2-40B4-BE49-F238E27FC236}">
                <a16:creationId xmlns:a16="http://schemas.microsoft.com/office/drawing/2014/main" id="{68633DDB-99EC-CCAD-D281-0307B674B6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50878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3628">
          <p15:clr>
            <a:srgbClr val="FBAE40"/>
          </p15:clr>
        </p15:guide>
        <p15:guide id="5" pos="405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H Content / Figure/Abb. (1/3) + Text (1/3)  + Text (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440E4EA3-8A61-1A56-5340-0FC6446A14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1101600"/>
            <a:ext cx="2412000" cy="3369600"/>
          </a:xfr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0"/>
            <a:r>
              <a:rPr lang="de-DE"/>
              <a:t>Third level</a:t>
            </a:r>
          </a:p>
          <a:p>
            <a:pPr lvl="1"/>
            <a:r>
              <a:rPr lang="de-DE"/>
              <a:t>Fourth level</a:t>
            </a:r>
          </a:p>
          <a:p>
            <a:pPr lvl="2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496B32E-6A18-D3D5-05B7-C5BD820492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9988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75575" y="938117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2412000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Or</a:t>
            </a:r>
            <a:r>
              <a:rPr lang="de-DE"/>
              <a:t> </a:t>
            </a:r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5600" y="1102388"/>
            <a:ext cx="2412000" cy="3369600"/>
          </a:xfr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Textplatzhalter 10">
            <a:extLst>
              <a:ext uri="{FF2B5EF4-FFF2-40B4-BE49-F238E27FC236}">
                <a16:creationId xmlns:a16="http://schemas.microsoft.com/office/drawing/2014/main" id="{CE3F07F2-29A7-D740-3B4F-43C922AA6D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6000" y="1101600"/>
            <a:ext cx="2412000" cy="3369600"/>
          </a:xfr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2528BE72-C387-5778-C99A-FB33CDC9D76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2" name="Bildplatzhalter 3">
            <a:extLst>
              <a:ext uri="{FF2B5EF4-FFF2-40B4-BE49-F238E27FC236}">
                <a16:creationId xmlns:a16="http://schemas.microsoft.com/office/drawing/2014/main" id="{F4FA2C1C-E656-81BC-7F41-F0D38628856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5B2603FC-8B80-9892-9BA6-A4577E89860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55FB72CC-A0AC-196D-B97C-8D591BE2A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458EDABA-D101-9E8A-B721-36F1E9A049B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Inhaltsplatzhalter 3">
            <a:extLst>
              <a:ext uri="{FF2B5EF4-FFF2-40B4-BE49-F238E27FC236}">
                <a16:creationId xmlns:a16="http://schemas.microsoft.com/office/drawing/2014/main" id="{9CCA4ACE-0C44-741A-2B99-32530B82F38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375600" y="1591200"/>
            <a:ext cx="2412000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Or</a:t>
            </a:r>
            <a:r>
              <a:rPr lang="de-DE"/>
              <a:t> </a:t>
            </a:r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9" name="Inhaltsplatzhalter 3">
            <a:extLst>
              <a:ext uri="{FF2B5EF4-FFF2-40B4-BE49-F238E27FC236}">
                <a16:creationId xmlns:a16="http://schemas.microsoft.com/office/drawing/2014/main" id="{5670196A-3617-BFD4-C4BB-94E0D2C096FF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370618" y="1591200"/>
            <a:ext cx="2412000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Or</a:t>
            </a:r>
            <a:r>
              <a:rPr lang="de-DE"/>
              <a:t> </a:t>
            </a:r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0E6777B9-0F97-B6AD-26CE-8C53263644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5" name="Foliennummernplatzhalter 1">
            <a:extLst>
              <a:ext uri="{FF2B5EF4-FFF2-40B4-BE49-F238E27FC236}">
                <a16:creationId xmlns:a16="http://schemas.microsoft.com/office/drawing/2014/main" id="{595BED1E-F7D2-F7D3-3C4F-D9A3790EED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337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2812">
          <p15:clr>
            <a:srgbClr val="FBAE40"/>
          </p15:clr>
        </p15:guide>
        <p15:guide id="4" pos="2328">
          <p15:clr>
            <a:srgbClr val="FBAE40"/>
          </p15:clr>
        </p15:guide>
        <p15:guide id="5" pos="4868">
          <p15:clr>
            <a:srgbClr val="FBAE40"/>
          </p15:clr>
        </p15:guide>
        <p15:guide id="6" pos="5352">
          <p15:clr>
            <a:srgbClr val="FBAE40"/>
          </p15:clr>
        </p15:guide>
        <p15:guide id="7" pos="737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J Content / Picture/Bild +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14A2D3B3-A138-565A-D264-0FF58E967E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30775" y="1101601"/>
            <a:ext cx="3855600" cy="3376613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A3720EF6-EAA7-58A4-59D2-09DE6BD3A1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8775" y="945481"/>
            <a:ext cx="4176000" cy="3708000"/>
          </a:xfrm>
        </p:spPr>
        <p:txBody>
          <a:bodyPr/>
          <a:lstStyle>
            <a:lvl1pPr>
              <a:defRPr/>
            </a:lvl1pPr>
          </a:lstStyle>
          <a:p>
            <a:r>
              <a:rPr lang="de-DE" err="1"/>
              <a:t>Photo</a:t>
            </a:r>
            <a:endParaRPr lang="de-DE"/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58E9C428-7036-9588-D1B9-5D94E666EE5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BA38442F-1AA0-3AE4-6FCB-22CE6B4F2DF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90F0768-C0B8-D691-E70F-EE7F0D50F0E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1419BED-0E53-B380-DE33-6A91018C2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62562007-4166-35DB-4138-B2D10DAE6E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8B71D4C2-6753-D171-FA70-36B5C781F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1" name="Foliennummernplatzhalter 1">
            <a:extLst>
              <a:ext uri="{FF2B5EF4-FFF2-40B4-BE49-F238E27FC236}">
                <a16:creationId xmlns:a16="http://schemas.microsoft.com/office/drawing/2014/main" id="{C1901BB0-1D2E-4720-273B-BE366EC25D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6756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4143">
          <p15:clr>
            <a:srgbClr val="FBAE40"/>
          </p15:clr>
        </p15:guide>
        <p15:guide id="5" pos="380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ey fin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ellenplatzhalter 5">
            <a:extLst>
              <a:ext uri="{FF2B5EF4-FFF2-40B4-BE49-F238E27FC236}">
                <a16:creationId xmlns:a16="http://schemas.microsoft.com/office/drawing/2014/main" id="{C2D5F7E1-DF50-5110-A0AA-15A2074AF4B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364" y="1101601"/>
            <a:ext cx="7081837" cy="3387725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538865FC-5B8F-41B7-9771-D4DF3276A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82F74AA-9CE4-57FD-B24A-25BAF5339BD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B8A3FF2A-95C1-A555-E2C3-FE5248BCF56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E184E83F-2538-E606-3339-944870D11E7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2" name="Fußzeilenplatzhalter 8">
            <a:extLst>
              <a:ext uri="{FF2B5EF4-FFF2-40B4-BE49-F238E27FC236}">
                <a16:creationId xmlns:a16="http://schemas.microsoft.com/office/drawing/2014/main" id="{6EE23566-43E5-380C-DEB6-9FBB6A5175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4" name="Foliennummernplatzhalter 1">
            <a:extLst>
              <a:ext uri="{FF2B5EF4-FFF2-40B4-BE49-F238E27FC236}">
                <a16:creationId xmlns:a16="http://schemas.microsoft.com/office/drawing/2014/main" id="{6A7E5C45-CA0F-1DE1-92CA-CD88B9C0C2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0246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A Content / Text only / Nur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7F40D749-EC19-38DB-391A-D788B64FF1F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BD9356CF-3BCC-9E25-65C1-9E3DD7FD80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B6CEFF37-F21D-7562-7B47-6D0F13F3BFC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448E5B1-E248-7709-B4E0-4A916ADB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Headline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D23BE4F-D1FE-58F2-618C-266916E85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101601"/>
            <a:ext cx="7088400" cy="3370742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de-DE" dirty="0"/>
              <a:t>First </a:t>
            </a:r>
            <a:r>
              <a:rPr lang="de-DE" dirty="0" err="1"/>
              <a:t>level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85BE8680-29C3-9C5A-8EE0-01C9E550EB3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liennummernplatzhalter 1">
            <a:extLst>
              <a:ext uri="{FF2B5EF4-FFF2-40B4-BE49-F238E27FC236}">
                <a16:creationId xmlns:a16="http://schemas.microsoft.com/office/drawing/2014/main" id="{234633B7-37EE-0A0B-66E8-57FAADAF7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Fußzeilenplatzhalter 8">
            <a:extLst>
              <a:ext uri="{FF2B5EF4-FFF2-40B4-BE49-F238E27FC236}">
                <a16:creationId xmlns:a16="http://schemas.microsoft.com/office/drawing/2014/main" id="{89C24E3C-AA8F-B732-F231-9EAF831FEB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4676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6259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B Content / Figure only / Nur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6" y="1482982"/>
            <a:ext cx="8425225" cy="29880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Object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1601"/>
            <a:ext cx="8425225" cy="212007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69B99000-1B75-0693-BC9D-659DE274C5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10F7F779-D29A-71C0-C7CD-B77C2118586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1685528-5248-574D-F442-91C42CF9E0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3D6E9F0-0BBC-A442-1869-DC98BD731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Headline</a:t>
            </a:r>
            <a:endParaRPr lang="en-US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257F08DA-7F84-DF3A-6674-2FA8CD2F674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ußzeilenplatzhalter 8">
            <a:extLst>
              <a:ext uri="{FF2B5EF4-FFF2-40B4-BE49-F238E27FC236}">
                <a16:creationId xmlns:a16="http://schemas.microsoft.com/office/drawing/2014/main" id="{20BDF6A7-51A1-BD6D-C9E3-CDB169057B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Foliennummernplatzhalter 1">
            <a:extLst>
              <a:ext uri="{FF2B5EF4-FFF2-40B4-BE49-F238E27FC236}">
                <a16:creationId xmlns:a16="http://schemas.microsoft.com/office/drawing/2014/main" id="{1382E0BE-7E30-1B4C-6144-B55F4F7F1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0952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orient="horz" pos="1223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C Content / Figure/Abb. (2/3) + Text (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75575" y="938117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-25000" dirty="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6" y="1591200"/>
            <a:ext cx="5536798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object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1101601"/>
            <a:ext cx="5536797" cy="348224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27576" y="1095376"/>
            <a:ext cx="2460025" cy="3376613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First level</a:t>
            </a:r>
          </a:p>
          <a:p>
            <a:pPr lvl="1"/>
            <a:r>
              <a:rPr lang="de-DE" dirty="0"/>
              <a:t>Second level</a:t>
            </a:r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806C6055-4118-8FA4-4376-4DA399E9666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04866B3-09AD-309A-3F17-DFC0AB3A6C5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9" name="Bildplatzhalter 3">
            <a:extLst>
              <a:ext uri="{FF2B5EF4-FFF2-40B4-BE49-F238E27FC236}">
                <a16:creationId xmlns:a16="http://schemas.microsoft.com/office/drawing/2014/main" id="{EB967573-3E16-6100-F256-65A4CAEB20A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24E43D07-6DA5-8CFD-41E9-E0DE08410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Headline</a:t>
            </a:r>
            <a:endParaRPr lang="en-US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6C415D1E-0B61-767E-FBC3-C7D48C0E602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885C1B1B-C170-914C-CD9A-481AB44B8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2" name="Foliennummernplatzhalter 1">
            <a:extLst>
              <a:ext uri="{FF2B5EF4-FFF2-40B4-BE49-F238E27FC236}">
                <a16:creationId xmlns:a16="http://schemas.microsoft.com/office/drawing/2014/main" id="{DA4B4B3F-D232-CA3C-C258-4302D0D42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37349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4959">
          <p15:clr>
            <a:srgbClr val="FBAE40"/>
          </p15:clr>
        </p15:guide>
        <p15:guide id="5" pos="532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D Content / Figure/Abb. (1/3) + Text (2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9988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 dirty="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2454708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object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2290"/>
            <a:ext cx="2455200" cy="34131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0801" y="1102291"/>
            <a:ext cx="5534426" cy="3369698"/>
          </a:xfrm>
        </p:spPr>
        <p:txBody>
          <a:bodyPr/>
          <a:lstStyle/>
          <a:p>
            <a:pPr lvl="0"/>
            <a:r>
              <a:rPr lang="de-DE" dirty="0"/>
              <a:t>First level</a:t>
            </a:r>
          </a:p>
          <a:p>
            <a:pPr lvl="1"/>
            <a:r>
              <a:rPr lang="de-DE" dirty="0"/>
              <a:t>Second level</a:t>
            </a:r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097D2D3-D58C-5C98-7FED-93AFFCF1FE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0BC7D18E-E60A-9889-5EF0-9B754F599CF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27C9965E-D69A-25F8-EF82-464862163A0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5387230-EB8F-C6A3-1DF8-8055C7386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Headline</a:t>
            </a:r>
            <a:endParaRPr lang="en-US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20D43E50-B5B2-F66D-B3BB-058F6FE45FE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5FF24D29-4493-7DE2-896C-2B9EDA212D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3" name="Foliennummernplatzhalter 1">
            <a:extLst>
              <a:ext uri="{FF2B5EF4-FFF2-40B4-BE49-F238E27FC236}">
                <a16:creationId xmlns:a16="http://schemas.microsoft.com/office/drawing/2014/main" id="{812F819D-4ED2-7279-3450-1402B6701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13974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2359">
          <p15:clr>
            <a:srgbClr val="FBAE40"/>
          </p15:clr>
        </p15:guide>
        <p15:guide id="5" pos="272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E Content / Text (1/2) + Text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 dirty="0"/>
              <a:t> </a:t>
            </a:r>
          </a:p>
        </p:txBody>
      </p:sp>
      <p:sp>
        <p:nvSpPr>
          <p:cNvPr id="10" name="Textplatzhalter 10">
            <a:extLst>
              <a:ext uri="{FF2B5EF4-FFF2-40B4-BE49-F238E27FC236}">
                <a16:creationId xmlns:a16="http://schemas.microsoft.com/office/drawing/2014/main" id="{A3DB6737-78FE-5F17-8BFB-8B9F016F99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5" y="1101601"/>
            <a:ext cx="3960813" cy="3376613"/>
          </a:xfrm>
        </p:spPr>
        <p:txBody>
          <a:bodyPr/>
          <a:lstStyle/>
          <a:p>
            <a:pPr lvl="0"/>
            <a:r>
              <a:rPr lang="de-DE" dirty="0"/>
              <a:t>First level</a:t>
            </a:r>
          </a:p>
          <a:p>
            <a:pPr lvl="1"/>
            <a:r>
              <a:rPr lang="de-DE" dirty="0"/>
              <a:t>Second level</a:t>
            </a:r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3757DFA5-04E6-27BB-6421-6F7E1ED9F4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4413" y="1101601"/>
            <a:ext cx="3961962" cy="3376613"/>
          </a:xfrm>
        </p:spPr>
        <p:txBody>
          <a:bodyPr/>
          <a:lstStyle/>
          <a:p>
            <a:pPr lvl="0"/>
            <a:r>
              <a:rPr lang="de-DE" dirty="0"/>
              <a:t>First level</a:t>
            </a:r>
          </a:p>
          <a:p>
            <a:pPr lvl="1"/>
            <a:r>
              <a:rPr lang="de-DE" dirty="0"/>
              <a:t>Second level</a:t>
            </a:r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F96B3F9B-8242-E63F-6CFC-4FE76F5549A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4F43D494-409B-203B-7984-BF6E4866C55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030EDA8-A62A-BBAC-8DAD-339EF4366CC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5F2C2D6-FC9E-0755-E879-B735870B9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Headline</a:t>
            </a:r>
            <a:endParaRPr lang="en-US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1C08A054-8DE4-C5AB-6913-6F4AD37656D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71EFFC8D-604F-0B77-1CBF-E1DC5CA2E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1" name="Foliennummernplatzhalter 1">
            <a:extLst>
              <a:ext uri="{FF2B5EF4-FFF2-40B4-BE49-F238E27FC236}">
                <a16:creationId xmlns:a16="http://schemas.microsoft.com/office/drawing/2014/main" id="{8E374B6A-59B8-1E2E-A749-1B4A2E4167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7546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4052">
          <p15:clr>
            <a:srgbClr val="FBAE40"/>
          </p15:clr>
        </p15:guide>
        <p15:guide id="4" pos="3628">
          <p15:clr>
            <a:srgbClr val="FBAE40"/>
          </p15:clr>
        </p15:guide>
        <p15:guide id="5" pos="7379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F Content / Figure/Abb. (1/2) + Text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 dirty="0"/>
              <a:t> </a:t>
            </a:r>
          </a:p>
        </p:txBody>
      </p:sp>
      <p:sp>
        <p:nvSpPr>
          <p:cNvPr id="10" name="Inhaltsplatzhalter 3">
            <a:extLst>
              <a:ext uri="{FF2B5EF4-FFF2-40B4-BE49-F238E27FC236}">
                <a16:creationId xmlns:a16="http://schemas.microsoft.com/office/drawing/2014/main" id="{8F9DEE49-4F84-BD6D-63A7-D7209431359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3960813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object</a:t>
            </a:r>
            <a:endParaRPr lang="de-DE" dirty="0"/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D11BECCD-A00C-92E5-36F9-DCE973A78B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1600"/>
            <a:ext cx="3960811" cy="3600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14A2D3B3-A138-565A-D264-0FF58E967E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4413" y="1101601"/>
            <a:ext cx="3961962" cy="3387725"/>
          </a:xfrm>
        </p:spPr>
        <p:txBody>
          <a:bodyPr/>
          <a:lstStyle/>
          <a:p>
            <a:pPr lvl="0"/>
            <a:r>
              <a:rPr lang="de-DE" dirty="0"/>
              <a:t>First level</a:t>
            </a:r>
          </a:p>
          <a:p>
            <a:pPr lvl="1"/>
            <a:r>
              <a:rPr lang="de-DE" dirty="0"/>
              <a:t>Second level</a:t>
            </a:r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0B32F43B-F840-90DE-FC7D-F792005F215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159652BF-23BC-A8A3-607D-FB29FED3B15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17352ED5-716D-E315-0EE8-A07E7D3DD04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BF7481C-72A1-359E-5C00-842E1CA28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Headline</a:t>
            </a:r>
            <a:endParaRPr lang="en-US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B61BA2FD-EF2E-2805-19AB-324CDEE22A1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BDB04C14-6D3E-BF0A-DFD5-621CFF08D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3" name="Foliennummernplatzhalter 1">
            <a:extLst>
              <a:ext uri="{FF2B5EF4-FFF2-40B4-BE49-F238E27FC236}">
                <a16:creationId xmlns:a16="http://schemas.microsoft.com/office/drawing/2014/main" id="{6C061CBD-ABFC-FA56-E0FC-958A93E008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37001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4052">
          <p15:clr>
            <a:srgbClr val="FBAE40"/>
          </p15:clr>
        </p15:guide>
        <p15:guide id="4" pos="3628">
          <p15:clr>
            <a:srgbClr val="FBAE40"/>
          </p15:clr>
        </p15:guide>
        <p15:guide id="5" pos="7379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G Content / Figure/Abb. (1/2) + Grafik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 dirty="0"/>
              <a:t> 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7CEBBE4A-FC0D-34F9-9C66-E2A84CCC284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F6D74025-1D4F-A0A8-BFD9-958724E24C5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12" name="Bildplatzhalter 3">
            <a:extLst>
              <a:ext uri="{FF2B5EF4-FFF2-40B4-BE49-F238E27FC236}">
                <a16:creationId xmlns:a16="http://schemas.microsoft.com/office/drawing/2014/main" id="{2D1B6E46-9BA4-48E0-F42F-AB213F04798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F357DF39-F8D7-D17C-F1A9-C544BF7AF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Headline</a:t>
            </a:r>
            <a:endParaRPr lang="en-US" dirty="0"/>
          </a:p>
        </p:txBody>
      </p:sp>
      <p:sp>
        <p:nvSpPr>
          <p:cNvPr id="19" name="Inhaltsplatzhalter 3">
            <a:extLst>
              <a:ext uri="{FF2B5EF4-FFF2-40B4-BE49-F238E27FC236}">
                <a16:creationId xmlns:a16="http://schemas.microsoft.com/office/drawing/2014/main" id="{8751B87B-6977-CA55-770D-82353A77BF2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24414" y="1591200"/>
            <a:ext cx="3960811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object</a:t>
            </a:r>
            <a:endParaRPr lang="de-DE" dirty="0"/>
          </a:p>
        </p:txBody>
      </p:sp>
      <p:sp>
        <p:nvSpPr>
          <p:cNvPr id="20" name="Textplatzhalter 5">
            <a:extLst>
              <a:ext uri="{FF2B5EF4-FFF2-40B4-BE49-F238E27FC236}">
                <a16:creationId xmlns:a16="http://schemas.microsoft.com/office/drawing/2014/main" id="{7C588FD0-2C3D-0FFE-2440-3C2CA0CCBA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4416" y="1101600"/>
            <a:ext cx="3960809" cy="3600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21" name="Inhaltsplatzhalter 3">
            <a:extLst>
              <a:ext uri="{FF2B5EF4-FFF2-40B4-BE49-F238E27FC236}">
                <a16:creationId xmlns:a16="http://schemas.microsoft.com/office/drawing/2014/main" id="{DD26CA06-0E47-7757-CB52-9C8212F61A0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3960813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object</a:t>
            </a:r>
            <a:endParaRPr lang="de-DE" dirty="0"/>
          </a:p>
        </p:txBody>
      </p:sp>
      <p:sp>
        <p:nvSpPr>
          <p:cNvPr id="23" name="Textplatzhalter 5">
            <a:extLst>
              <a:ext uri="{FF2B5EF4-FFF2-40B4-BE49-F238E27FC236}">
                <a16:creationId xmlns:a16="http://schemas.microsoft.com/office/drawing/2014/main" id="{6921E045-5D1F-9FBE-4F58-876651104D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1600"/>
            <a:ext cx="3960811" cy="3600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 dirty="0"/>
              <a:t>Headline</a:t>
            </a:r>
          </a:p>
        </p:txBody>
      </p:sp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1294092D-71DD-341B-1B34-BC594ACF3D8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ußzeilenplatzhalter 8">
            <a:extLst>
              <a:ext uri="{FF2B5EF4-FFF2-40B4-BE49-F238E27FC236}">
                <a16:creationId xmlns:a16="http://schemas.microsoft.com/office/drawing/2014/main" id="{833B931B-CE9E-2881-5F33-DFC80A86E1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9" name="Foliennummernplatzhalter 1">
            <a:extLst>
              <a:ext uri="{FF2B5EF4-FFF2-40B4-BE49-F238E27FC236}">
                <a16:creationId xmlns:a16="http://schemas.microsoft.com/office/drawing/2014/main" id="{68633DDB-99EC-CCAD-D281-0307B674B6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4071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3628">
          <p15:clr>
            <a:srgbClr val="FBAE40"/>
          </p15:clr>
        </p15:guide>
        <p15:guide id="5" pos="4052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H Content / Figure/Abb. (1/3) + Text (1/3)  + Text (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440E4EA3-8A61-1A56-5340-0FC6446A14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1101600"/>
            <a:ext cx="2412000" cy="33696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First level</a:t>
            </a:r>
          </a:p>
          <a:p>
            <a:pPr lvl="1"/>
            <a:r>
              <a:rPr lang="de-DE" dirty="0"/>
              <a:t>Second level</a:t>
            </a:r>
          </a:p>
          <a:p>
            <a:pPr lvl="0"/>
            <a:r>
              <a:rPr lang="de-DE" dirty="0"/>
              <a:t>Third level</a:t>
            </a:r>
          </a:p>
          <a:p>
            <a:pPr lvl="1"/>
            <a:r>
              <a:rPr lang="de-DE" dirty="0"/>
              <a:t>Fourth level</a:t>
            </a:r>
          </a:p>
          <a:p>
            <a:pPr lvl="2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496B32E-6A18-D3D5-05B7-C5BD820492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9988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 dirty="0"/>
              <a:t> 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75575" y="938117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 dirty="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2412000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object</a:t>
            </a:r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5600" y="1102388"/>
            <a:ext cx="2412000" cy="33696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First level</a:t>
            </a:r>
          </a:p>
          <a:p>
            <a:pPr lvl="1"/>
            <a:r>
              <a:rPr lang="de-DE" dirty="0"/>
              <a:t>Second level</a:t>
            </a:r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sp>
        <p:nvSpPr>
          <p:cNvPr id="2" name="Textplatzhalter 10">
            <a:extLst>
              <a:ext uri="{FF2B5EF4-FFF2-40B4-BE49-F238E27FC236}">
                <a16:creationId xmlns:a16="http://schemas.microsoft.com/office/drawing/2014/main" id="{CE3F07F2-29A7-D740-3B4F-43C922AA6D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6000" y="1101600"/>
            <a:ext cx="2412000" cy="33696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First level</a:t>
            </a:r>
          </a:p>
          <a:p>
            <a:pPr lvl="1"/>
            <a:r>
              <a:rPr lang="de-DE" dirty="0"/>
              <a:t>Second level</a:t>
            </a:r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2528BE72-C387-5778-C99A-FB33CDC9D76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12" name="Bildplatzhalter 3">
            <a:extLst>
              <a:ext uri="{FF2B5EF4-FFF2-40B4-BE49-F238E27FC236}">
                <a16:creationId xmlns:a16="http://schemas.microsoft.com/office/drawing/2014/main" id="{F4FA2C1C-E656-81BC-7F41-F0D38628856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5B2603FC-8B80-9892-9BA6-A4577E89860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55FB72CC-A0AC-196D-B97C-8D591BE2A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Headline</a:t>
            </a:r>
            <a:endParaRPr lang="en-US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458EDABA-D101-9E8A-B721-36F1E9A049B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Inhaltsplatzhalter 3">
            <a:extLst>
              <a:ext uri="{FF2B5EF4-FFF2-40B4-BE49-F238E27FC236}">
                <a16:creationId xmlns:a16="http://schemas.microsoft.com/office/drawing/2014/main" id="{9CCA4ACE-0C44-741A-2B99-32530B82F38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375600" y="1591200"/>
            <a:ext cx="2412000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object</a:t>
            </a:r>
            <a:endParaRPr lang="de-DE" dirty="0"/>
          </a:p>
        </p:txBody>
      </p:sp>
      <p:sp>
        <p:nvSpPr>
          <p:cNvPr id="9" name="Inhaltsplatzhalter 3">
            <a:extLst>
              <a:ext uri="{FF2B5EF4-FFF2-40B4-BE49-F238E27FC236}">
                <a16:creationId xmlns:a16="http://schemas.microsoft.com/office/drawing/2014/main" id="{5670196A-3617-BFD4-C4BB-94E0D2C096FF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370618" y="1591200"/>
            <a:ext cx="2412000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object</a:t>
            </a:r>
            <a:endParaRPr lang="de-DE" dirty="0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0E6777B9-0F97-B6AD-26CE-8C53263644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5" name="Foliennummernplatzhalter 1">
            <a:extLst>
              <a:ext uri="{FF2B5EF4-FFF2-40B4-BE49-F238E27FC236}">
                <a16:creationId xmlns:a16="http://schemas.microsoft.com/office/drawing/2014/main" id="{595BED1E-F7D2-F7D3-3C4F-D9A3790EED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07750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2812">
          <p15:clr>
            <a:srgbClr val="FBAE40"/>
          </p15:clr>
        </p15:guide>
        <p15:guide id="4" pos="2328">
          <p15:clr>
            <a:srgbClr val="FBAE40"/>
          </p15:clr>
        </p15:guide>
        <p15:guide id="5" pos="4868">
          <p15:clr>
            <a:srgbClr val="FBAE40"/>
          </p15:clr>
        </p15:guide>
        <p15:guide id="6" pos="5352">
          <p15:clr>
            <a:srgbClr val="FBAE40"/>
          </p15:clr>
        </p15:guide>
        <p15:guide id="7" pos="7379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J Content / Picture/Bild +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 dirty="0"/>
              <a:t> 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14A2D3B3-A138-565A-D264-0FF58E967E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30775" y="1101601"/>
            <a:ext cx="3855600" cy="3376613"/>
          </a:xfrm>
        </p:spPr>
        <p:txBody>
          <a:bodyPr/>
          <a:lstStyle/>
          <a:p>
            <a:pPr lvl="0"/>
            <a:r>
              <a:rPr lang="de-DE" dirty="0"/>
              <a:t>First level</a:t>
            </a:r>
          </a:p>
          <a:p>
            <a:pPr lvl="1"/>
            <a:r>
              <a:rPr lang="de-DE" dirty="0"/>
              <a:t>Second level</a:t>
            </a:r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A3720EF6-EAA7-58A4-59D2-09DE6BD3A1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8775" y="945481"/>
            <a:ext cx="4176000" cy="3708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err="1"/>
              <a:t>Photo</a:t>
            </a:r>
            <a:endParaRPr lang="de-DE" dirty="0"/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58E9C428-7036-9588-D1B9-5D94E666EE5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BA38442F-1AA0-3AE4-6FCB-22CE6B4F2DF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90F0768-C0B8-D691-E70F-EE7F0D50F0E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1419BED-0E53-B380-DE33-6A91018C2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Headline</a:t>
            </a:r>
            <a:endParaRPr lang="en-US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62562007-4166-35DB-4138-B2D10DAE6E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8B71D4C2-6753-D171-FA70-36B5C781F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1" name="Foliennummernplatzhalter 1">
            <a:extLst>
              <a:ext uri="{FF2B5EF4-FFF2-40B4-BE49-F238E27FC236}">
                <a16:creationId xmlns:a16="http://schemas.microsoft.com/office/drawing/2014/main" id="{C1901BB0-1D2E-4720-273B-BE366EC25D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10567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4143">
          <p15:clr>
            <a:srgbClr val="FBAE40"/>
          </p15:clr>
        </p15:guide>
        <p15:guide id="5" pos="3809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Specials / Chapter / 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abellenplatzhalter 7">
            <a:extLst>
              <a:ext uri="{FF2B5EF4-FFF2-40B4-BE49-F238E27FC236}">
                <a16:creationId xmlns:a16="http://schemas.microsoft.com/office/drawing/2014/main" id="{8EE42AAE-DAEB-45F7-D815-979FA4EB163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000" y="1799616"/>
            <a:ext cx="6480538" cy="244041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80346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Grafik + Tex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7B817101-EAFF-433C-BD57-19E15B90B3F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003092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6" imgH="346" progId="TCLayout.ActiveDocument.1">
                  <p:embed/>
                </p:oleObj>
              </mc:Choice>
              <mc:Fallback>
                <p:oleObj name="think-cell Folie" r:id="rId3" imgW="346" imgH="346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7B817101-EAFF-433C-BD57-19E15B90B3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hteck 13"/>
          <p:cNvSpPr/>
          <p:nvPr userDrawn="1"/>
        </p:nvSpPr>
        <p:spPr bwMode="gray">
          <a:xfrm>
            <a:off x="611186" y="1681706"/>
            <a:ext cx="4800600" cy="2700000"/>
          </a:xfrm>
          <a:prstGeom prst="rect">
            <a:avLst/>
          </a:prstGeom>
          <a:solidFill>
            <a:srgbClr val="E3E4EA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50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11189" y="471001"/>
            <a:ext cx="6301072" cy="763227"/>
          </a:xfrm>
        </p:spPr>
        <p:txBody>
          <a:bodyPr vert="horz"/>
          <a:lstStyle>
            <a:lvl1pPr rtl="0">
              <a:defRPr sz="1650" baseline="0"/>
            </a:lvl1pPr>
          </a:lstStyle>
          <a:p>
            <a:r>
              <a:rPr lang="en-GB"/>
              <a:t>Überschrift</a:t>
            </a:r>
            <a:endParaRPr lang="en-GB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11188" y="4819057"/>
            <a:ext cx="7417196" cy="165832"/>
          </a:xfrm>
        </p:spPr>
        <p:txBody>
          <a:bodyPr/>
          <a:lstStyle>
            <a:lvl1pPr rtl="0">
              <a:defRPr/>
            </a:lvl1pPr>
          </a:lstStyle>
          <a:p>
            <a:fld id="{D95B1713-4AF6-4486-B497-95539E03C42E}" type="datetime1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8" name="Textplatzhalter 5"/>
          <p:cNvSpPr>
            <a:spLocks noGrp="1"/>
          </p:cNvSpPr>
          <p:nvPr>
            <p:ph type="body" sz="quarter" idx="16" hasCustomPrompt="1"/>
          </p:nvPr>
        </p:nvSpPr>
        <p:spPr>
          <a:xfrm>
            <a:off x="611187" y="4407356"/>
            <a:ext cx="4799999" cy="270000"/>
          </a:xfrm>
          <a:solidFill>
            <a:srgbClr val="E3E4EA"/>
          </a:solidFill>
        </p:spPr>
        <p:txBody>
          <a:bodyPr lIns="108000" anchor="ctr"/>
          <a:lstStyle>
            <a:lvl1pPr marL="0" indent="0" rtl="0">
              <a:lnSpc>
                <a:spcPct val="100000"/>
              </a:lnSpc>
              <a:buNone/>
              <a:defRPr sz="1050" b="0"/>
            </a:lvl1pPr>
          </a:lstStyle>
          <a:p>
            <a:pPr lvl="0"/>
            <a:r>
              <a:rPr lang="en-GB"/>
              <a:t>Quelle Grafik</a:t>
            </a:r>
            <a:endParaRPr lang="en-GB" dirty="0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224922" y="4820189"/>
            <a:ext cx="471489" cy="164700"/>
          </a:xfrm>
          <a:prstGeom prst="rect">
            <a:avLst/>
          </a:prstGeom>
        </p:spPr>
        <p:txBody>
          <a:bodyPr/>
          <a:lstStyle>
            <a:lvl1pPr rtl="0">
              <a:defRPr sz="900">
                <a:latin typeface="+mn-lt"/>
              </a:defRPr>
            </a:lvl1pPr>
          </a:lstStyle>
          <a:p>
            <a:fld id="{EF7872F8-31F6-43E8-A9A9-7933E5EB1337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1" name="Textplatzhalter 5"/>
          <p:cNvSpPr>
            <a:spLocks noGrp="1"/>
          </p:cNvSpPr>
          <p:nvPr>
            <p:ph type="body" sz="quarter" idx="17" hasCustomPrompt="1"/>
          </p:nvPr>
        </p:nvSpPr>
        <p:spPr>
          <a:xfrm>
            <a:off x="611188" y="1386056"/>
            <a:ext cx="4799999" cy="270000"/>
          </a:xfrm>
          <a:solidFill>
            <a:srgbClr val="E3E4EA"/>
          </a:solidFill>
        </p:spPr>
        <p:txBody>
          <a:bodyPr lIns="108000" anchor="ctr" anchorCtr="0"/>
          <a:lstStyle>
            <a:lvl1pPr marL="0" indent="0" rtl="0">
              <a:lnSpc>
                <a:spcPct val="100000"/>
              </a:lnSpc>
              <a:buNone/>
              <a:defRPr sz="1050" b="0"/>
            </a:lvl1pPr>
          </a:lstStyle>
          <a:p>
            <a:pPr lvl="0"/>
            <a:r>
              <a:rPr lang="en-GB"/>
              <a:t>Titel Grafik</a:t>
            </a:r>
            <a:endParaRPr lang="en-GB" dirty="0"/>
          </a:p>
        </p:txBody>
      </p:sp>
      <p:sp>
        <p:nvSpPr>
          <p:cNvPr id="15" name="Bildplatzhalter 6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731486" y="1749206"/>
            <a:ext cx="4560000" cy="2565000"/>
          </a:xfrm>
          <a:solidFill>
            <a:srgbClr val="E3E4EA"/>
          </a:solidFill>
        </p:spPr>
        <p:txBody>
          <a:bodyPr anchor="t"/>
          <a:lstStyle>
            <a:lvl1pPr marL="54000" indent="0" rtl="0">
              <a:buNone/>
              <a:defRPr sz="1050" baseline="0"/>
            </a:lvl1pPr>
          </a:lstStyle>
          <a:p>
            <a:r>
              <a:rPr lang="en-GB"/>
              <a:t>Grafik mit Rechtsklick einfügen</a:t>
            </a:r>
            <a:endParaRPr lang="en-GB" dirty="0"/>
          </a:p>
        </p:txBody>
      </p:sp>
      <p:sp>
        <p:nvSpPr>
          <p:cNvPr id="12" name="Rechteck 11"/>
          <p:cNvSpPr/>
          <p:nvPr userDrawn="1"/>
        </p:nvSpPr>
        <p:spPr bwMode="gray">
          <a:xfrm>
            <a:off x="5450681" y="1386056"/>
            <a:ext cx="3245730" cy="3291300"/>
          </a:xfrm>
          <a:prstGeom prst="rect">
            <a:avLst/>
          </a:prstGeom>
          <a:solidFill>
            <a:srgbClr val="E3E4EA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500" dirty="0">
              <a:solidFill>
                <a:schemeClr val="tx1"/>
              </a:solidFill>
            </a:endParaRPr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18" hasCustomPrompt="1"/>
          </p:nvPr>
        </p:nvSpPr>
        <p:spPr>
          <a:xfrm>
            <a:off x="5519696" y="1452206"/>
            <a:ext cx="3107700" cy="3159000"/>
          </a:xfrm>
          <a:solidFill>
            <a:srgbClr val="F6F6F8"/>
          </a:solidFill>
        </p:spPr>
        <p:txBody>
          <a:bodyPr lIns="72000" tIns="72000" rIns="72000" bIns="72000"/>
          <a:lstStyle>
            <a:lvl1pPr marL="214313" indent="-214313" rtl="0">
              <a:lnSpc>
                <a:spcPct val="100000"/>
              </a:lnSpc>
              <a:buFont typeface="Flexo" pitchFamily="50" charset="0"/>
              <a:buChar char="→"/>
              <a:defRPr sz="1050" baseline="0"/>
            </a:lvl1pPr>
            <a:lvl2pPr marL="0" indent="0">
              <a:buNone/>
              <a:defRPr sz="1050"/>
            </a:lvl2pPr>
          </a:lstStyle>
          <a:p>
            <a:pPr lvl="0"/>
            <a:r>
              <a:rPr lang="en-GB"/>
              <a:t>Bullet hinzufügen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224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1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ags" Target="../tags/tag3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tags" Target="../tags/tag4.xml"/><Relationship Id="rId7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oleObject" Target="../embeddings/oleObject4.bin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ags" Target="../tags/tag5.xml"/><Relationship Id="rId17" Type="http://schemas.openxmlformats.org/officeDocument/2006/relationships/image" Target="../media/image6.sv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oleObject" Target="../embeddings/oleObject5.bin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ags" Target="../tags/tag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ags" Target="../tags/tag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oleObject" Target="../embeddings/oleObject6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8D7A3BE9-F2E2-7E62-E22F-2B7ECB3686A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16626102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2" imgW="426" imgH="426" progId="TCLayout.ActiveDocument.1">
                  <p:embed/>
                </p:oleObj>
              </mc:Choice>
              <mc:Fallback>
                <p:oleObj name="think-cell Folie" r:id="rId12" imgW="426" imgH="426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D7A3BE9-F2E2-7E62-E22F-2B7ECB3686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3F419D9-68B8-56FD-314A-F9B695524E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4277356"/>
            <a:ext cx="6480000" cy="39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Name Vorname, Name Vorname</a:t>
            </a:r>
          </a:p>
          <a:p>
            <a:pPr lvl="1"/>
            <a:r>
              <a:rPr lang="de-DE"/>
              <a:t>Datum via Einzug</a:t>
            </a:r>
          </a:p>
        </p:txBody>
      </p:sp>
    </p:spTree>
    <p:extLst>
      <p:ext uri="{BB962C8B-B14F-4D97-AF65-F5344CB8AC3E}">
        <p14:creationId xmlns:p14="http://schemas.microsoft.com/office/powerpoint/2010/main" val="2780462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3" r:id="rId2"/>
    <p:sldLayoutId id="2147483673" r:id="rId3"/>
    <p:sldLayoutId id="2147483684" r:id="rId4"/>
    <p:sldLayoutId id="2147483687" r:id="rId5"/>
    <p:sldLayoutId id="2147483698" r:id="rId6"/>
    <p:sldLayoutId id="2147483699" r:id="rId7"/>
    <p:sldLayoutId id="2147483700" r:id="rId8"/>
    <p:sldLayoutId id="2147483701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92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440"/>
        </a:lnSpc>
        <a:spcBef>
          <a:spcPts val="0"/>
        </a:spcBef>
        <a:buFontTx/>
        <a:buNone/>
        <a:defRPr sz="12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440"/>
        </a:lnSpc>
        <a:spcBef>
          <a:spcPts val="0"/>
        </a:spcBef>
        <a:buFontTx/>
        <a:buNone/>
        <a:defRPr sz="12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440"/>
        </a:lnSpc>
        <a:spcBef>
          <a:spcPts val="0"/>
        </a:spcBef>
        <a:buFontTx/>
        <a:buNone/>
        <a:defRPr sz="12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440"/>
        </a:lnSpc>
        <a:spcBef>
          <a:spcPts val="0"/>
        </a:spcBef>
        <a:buFontTx/>
        <a:buNone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306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9E73B7A-DEA7-F41E-614D-AA6D14180E2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5069033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7" imgW="426" imgH="426" progId="TCLayout.ActiveDocument.1">
                  <p:embed/>
                </p:oleObj>
              </mc:Choice>
              <mc:Fallback>
                <p:oleObj name="think-cell Folie" r:id="rId7" imgW="426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9E73B7A-DEA7-F41E-614D-AA6D14180E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11647E72-213D-2770-2736-D4D961D2C00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100000">
                <a:srgbClr val="5C2F6C"/>
              </a:gs>
              <a:gs pos="0">
                <a:srgbClr val="733E88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F298586-44FD-A2A7-EDBA-CF1C8B608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483405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722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500"/>
        </a:lnSpc>
        <a:spcBef>
          <a:spcPts val="0"/>
        </a:spcBef>
        <a:buFontTx/>
        <a:buNone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2640"/>
        </a:lnSpc>
        <a:spcBef>
          <a:spcPts val="0"/>
        </a:spcBef>
        <a:buFontTx/>
        <a:buNone/>
        <a:defRPr sz="2200" kern="1200">
          <a:solidFill>
            <a:schemeClr val="bg1"/>
          </a:solidFill>
          <a:latin typeface="+mn-lt"/>
          <a:ea typeface="+mn-ea"/>
          <a:cs typeface="+mn-cs"/>
        </a:defRPr>
      </a:lvl2pPr>
      <a:lvl3pPr marL="288000" indent="-288000" algn="l" defTabSz="914400" rtl="0" eaLnBrk="1" latinLnBrk="0" hangingPunct="1">
        <a:lnSpc>
          <a:spcPts val="2640"/>
        </a:lnSpc>
        <a:spcBef>
          <a:spcPts val="0"/>
        </a:spcBef>
        <a:buSzPct val="86000"/>
        <a:buFont typeface="Calibri" panose="020F0502020204030204" pitchFamily="34" charset="0"/>
        <a:buChar char="→"/>
        <a:defRPr sz="22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440"/>
        </a:lnSpc>
        <a:spcBef>
          <a:spcPts val="0"/>
        </a:spcBef>
        <a:buFontTx/>
        <a:buNone/>
        <a:defRPr sz="12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440"/>
        </a:lnSpc>
        <a:spcBef>
          <a:spcPts val="0"/>
        </a:spcBef>
        <a:buFontTx/>
        <a:buNone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4309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9F531863-B53B-DE63-C520-D92ED38443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57993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6" imgH="426" progId="TCLayout.ActiveDocument.1">
                  <p:embed/>
                </p:oleObj>
              </mc:Choice>
              <mc:Fallback>
                <p:oleObj name="think-cell Folie" r:id="rId4" imgW="426" imgH="42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F531863-B53B-DE63-C520-D92ED38443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hteck 10">
            <a:extLst>
              <a:ext uri="{FF2B5EF4-FFF2-40B4-BE49-F238E27FC236}">
                <a16:creationId xmlns:a16="http://schemas.microsoft.com/office/drawing/2014/main" id="{9C35A813-4D87-3576-7356-9131BE3603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945900"/>
            <a:ext cx="9143999" cy="370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101600"/>
            <a:ext cx="7088400" cy="3384000"/>
          </a:xfrm>
          <a:prstGeom prst="rect">
            <a:avLst/>
          </a:prstGeom>
        </p:spPr>
        <p:txBody>
          <a:bodyPr vert="horz" lIns="0" tIns="0" rIns="0" bIns="45720" rtlCol="0">
            <a:normAutofit/>
          </a:bodyPr>
          <a:lstStyle/>
          <a:p>
            <a:pPr lvl="0"/>
            <a:r>
              <a:rPr lang="de-DE"/>
              <a:t>Type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bullet</a:t>
            </a:r>
            <a:r>
              <a:rPr lang="de-DE"/>
              <a:t> </a:t>
            </a:r>
            <a:r>
              <a:rPr lang="de-DE" err="1"/>
              <a:t>text</a:t>
            </a:r>
            <a:endParaRPr lang="de-DE"/>
          </a:p>
          <a:p>
            <a:pPr lvl="1"/>
            <a:r>
              <a:rPr lang="de-DE"/>
              <a:t>Bullet </a:t>
            </a:r>
            <a:r>
              <a:rPr lang="de-DE" err="1"/>
              <a:t>number</a:t>
            </a:r>
            <a:endParaRPr lang="de-DE"/>
          </a:p>
        </p:txBody>
      </p:sp>
      <p:pic>
        <p:nvPicPr>
          <p:cNvPr id="20" name="Grafik 19" descr="Agora Energiewende Logo">
            <a:extLst>
              <a:ext uri="{FF2B5EF4-FFF2-40B4-BE49-F238E27FC236}">
                <a16:creationId xmlns:a16="http://schemas.microsoft.com/office/drawing/2014/main" id="{DE434E91-1659-D35F-61B4-C0C0942CD0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598" y="4761320"/>
            <a:ext cx="651600" cy="269817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DB3871B8-C60B-525A-9D6C-6F1EECDA816A}"/>
              </a:ext>
            </a:extLst>
          </p:cNvPr>
          <p:cNvCxnSpPr>
            <a:cxnSpLocks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349A5901-65F3-DEF5-E6B6-79AA6997A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016B215-54C8-8683-ECA4-AFD3AF04257E}"/>
              </a:ext>
            </a:extLst>
          </p:cNvPr>
          <p:cNvSpPr txBox="1">
            <a:spLocks/>
          </p:cNvSpPr>
          <p:nvPr userDrawn="1"/>
        </p:nvSpPr>
        <p:spPr>
          <a:xfrm>
            <a:off x="267024" y="4792063"/>
            <a:ext cx="2024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700">
                <a:solidFill>
                  <a:schemeClr val="bg2">
                    <a:lumMod val="50000"/>
                  </a:schemeClr>
                </a:solidFill>
              </a:rPr>
              <a:t>|</a:t>
            </a:r>
          </a:p>
        </p:txBody>
      </p:sp>
      <p:sp>
        <p:nvSpPr>
          <p:cNvPr id="4" name="Fußzeilenplatzhalter 8">
            <a:extLst>
              <a:ext uri="{FF2B5EF4-FFF2-40B4-BE49-F238E27FC236}">
                <a16:creationId xmlns:a16="http://schemas.microsoft.com/office/drawing/2014/main" id="{9E16A49C-601D-82C4-F988-59ED426774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7" name="Foliennummernplatzhalter 1">
            <a:extLst>
              <a:ext uri="{FF2B5EF4-FFF2-40B4-BE49-F238E27FC236}">
                <a16:creationId xmlns:a16="http://schemas.microsoft.com/office/drawing/2014/main" id="{522984B0-120E-5862-C3A7-D35CAB1A00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5" name="Bildplatzhalter 10">
            <a:extLst>
              <a:ext uri="{FF2B5EF4-FFF2-40B4-BE49-F238E27FC236}">
                <a16:creationId xmlns:a16="http://schemas.microsoft.com/office/drawing/2014/main" id="{9B40BBB6-6B3B-35D8-67C4-D2DAEA0744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t="8130" b="8130"/>
          <a:stretch/>
        </p:blipFill>
        <p:spPr>
          <a:xfrm>
            <a:off x="7625542" y="4792804"/>
            <a:ext cx="312018" cy="20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6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hdr="0" dt="0"/>
  <p:txStyles>
    <p:titleStyle>
      <a:lvl1pPr algn="l" defTabSz="685783" rtl="0" eaLnBrk="1" latinLnBrk="0" hangingPunct="1">
        <a:lnSpc>
          <a:spcPts val="2200"/>
        </a:lnSpc>
        <a:spcBef>
          <a:spcPct val="0"/>
        </a:spcBef>
        <a:buNone/>
        <a:defRPr sz="2100" kern="1200">
          <a:solidFill>
            <a:srgbClr val="733E88"/>
          </a:solidFill>
          <a:latin typeface="Calibri bold" panose="020F0702030404030204" pitchFamily="34" charset="0"/>
          <a:ea typeface="+mj-ea"/>
          <a:cs typeface="Calibri bold" panose="020F0702030404030204" pitchFamily="34" charset="0"/>
        </a:defRPr>
      </a:lvl1pPr>
    </p:titleStyle>
    <p:bodyStyle>
      <a:lvl1pPr marL="0" indent="0" algn="l" defTabSz="685783" rtl="0" eaLnBrk="1" latinLnBrk="0" hangingPunct="1">
        <a:lnSpc>
          <a:spcPts val="1550"/>
        </a:lnSpc>
        <a:spcBef>
          <a:spcPts val="300"/>
        </a:spcBef>
        <a:spcAft>
          <a:spcPts val="1417"/>
        </a:spcAft>
        <a:buFontTx/>
        <a:buNone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0" indent="0" algn="l" defTabSz="251994" rtl="0" eaLnBrk="1" latinLnBrk="0" hangingPunct="1">
        <a:lnSpc>
          <a:spcPts val="1680"/>
        </a:lnSpc>
        <a:spcBef>
          <a:spcPts val="850"/>
        </a:spcBef>
        <a:spcAft>
          <a:spcPts val="1417"/>
        </a:spcAft>
        <a:buClr>
          <a:srgbClr val="733E88"/>
        </a:buClr>
        <a:buSzPct val="86000"/>
        <a:buFontTx/>
        <a:buNone/>
        <a:defRPr lang="de-DE" sz="2400" kern="1200" dirty="0" smtClean="0">
          <a:solidFill>
            <a:srgbClr val="733E88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65596" indent="0" algn="l" defTabSz="251994" rtl="0" eaLnBrk="1" latinLnBrk="0" hangingPunct="1">
        <a:lnSpc>
          <a:spcPts val="1680"/>
        </a:lnSpc>
        <a:spcBef>
          <a:spcPts val="567"/>
        </a:spcBef>
        <a:spcAft>
          <a:spcPts val="283"/>
        </a:spcAft>
        <a:buClr>
          <a:srgbClr val="733E88"/>
        </a:buClr>
        <a:buSzPct val="71000"/>
        <a:buFontTx/>
        <a:buNone/>
        <a:tabLst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200120" indent="-171446" algn="l" defTabSz="685783" rtl="0" eaLnBrk="1" latinLnBrk="0" hangingPunct="1">
        <a:lnSpc>
          <a:spcPts val="1680"/>
        </a:lnSpc>
        <a:spcBef>
          <a:spcPts val="3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543012" indent="-171446" algn="l" defTabSz="685783" rtl="0" eaLnBrk="1" latinLnBrk="0" hangingPunct="1">
        <a:lnSpc>
          <a:spcPts val="1680"/>
        </a:lnSpc>
        <a:spcBef>
          <a:spcPts val="3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88">
          <p15:clr>
            <a:srgbClr val="F26B43"/>
          </p15:clr>
        </p15:guide>
        <p15:guide id="2" pos="301">
          <p15:clr>
            <a:srgbClr val="F26B43"/>
          </p15:clr>
        </p15:guide>
        <p15:guide id="3" pos="737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C250138D-495D-EDB9-E76A-B3E88D1A9A1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12711368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3" imgW="426" imgH="426" progId="TCLayout.ActiveDocument.1">
                  <p:embed/>
                </p:oleObj>
              </mc:Choice>
              <mc:Fallback>
                <p:oleObj name="think-cell Folie" r:id="rId13" imgW="426" imgH="42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250138D-495D-EDB9-E76A-B3E88D1A9A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hteck 10">
            <a:extLst>
              <a:ext uri="{FF2B5EF4-FFF2-40B4-BE49-F238E27FC236}">
                <a16:creationId xmlns:a16="http://schemas.microsoft.com/office/drawing/2014/main" id="{9C35A813-4D87-3576-7356-9131BE3603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945900"/>
            <a:ext cx="9143999" cy="370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101600"/>
            <a:ext cx="7088400" cy="33840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de-DE"/>
              <a:t>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pic>
        <p:nvPicPr>
          <p:cNvPr id="20" name="Grafik 19" descr="Agora Energiewende Logo">
            <a:extLst>
              <a:ext uri="{FF2B5EF4-FFF2-40B4-BE49-F238E27FC236}">
                <a16:creationId xmlns:a16="http://schemas.microsoft.com/office/drawing/2014/main" id="{DE434E91-1659-D35F-61B4-C0C0942CD0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598" y="4761320"/>
            <a:ext cx="651600" cy="269817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EB92A14E-8356-2B2C-5993-587AACE3E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6" name="Fußzeilenplatzhalter 8">
            <a:extLst>
              <a:ext uri="{FF2B5EF4-FFF2-40B4-BE49-F238E27FC236}">
                <a16:creationId xmlns:a16="http://schemas.microsoft.com/office/drawing/2014/main" id="{4126793B-07A1-B3D7-70C4-4E43A3E693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C640FCC-E9C4-AC05-806F-A6B39658F79E}"/>
              </a:ext>
            </a:extLst>
          </p:cNvPr>
          <p:cNvSpPr txBox="1">
            <a:spLocks/>
          </p:cNvSpPr>
          <p:nvPr userDrawn="1"/>
        </p:nvSpPr>
        <p:spPr>
          <a:xfrm>
            <a:off x="267024" y="4792063"/>
            <a:ext cx="2024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700">
                <a:solidFill>
                  <a:schemeClr val="bg2">
                    <a:lumMod val="50000"/>
                  </a:schemeClr>
                </a:solidFill>
              </a:rPr>
              <a:t>|</a:t>
            </a:r>
          </a:p>
        </p:txBody>
      </p:sp>
      <p:pic>
        <p:nvPicPr>
          <p:cNvPr id="4" name="Bildplatzhalter 10">
            <a:extLst>
              <a:ext uri="{FF2B5EF4-FFF2-40B4-BE49-F238E27FC236}">
                <a16:creationId xmlns:a16="http://schemas.microsoft.com/office/drawing/2014/main" id="{921C85E1-6C89-91B9-6429-47332051A4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8130" b="8130"/>
          <a:stretch/>
        </p:blipFill>
        <p:spPr>
          <a:xfrm>
            <a:off x="7625542" y="4792804"/>
            <a:ext cx="312018" cy="20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97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710" r:id="rId10"/>
  </p:sldLayoutIdLst>
  <p:hf hdr="0" dt="0"/>
  <p:txStyles>
    <p:titleStyle>
      <a:lvl1pPr algn="l" defTabSz="685783" rtl="0" eaLnBrk="1" latinLnBrk="0" hangingPunct="1">
        <a:lnSpc>
          <a:spcPts val="2200"/>
        </a:lnSpc>
        <a:spcBef>
          <a:spcPct val="0"/>
        </a:spcBef>
        <a:buNone/>
        <a:defRPr sz="2100" kern="1200">
          <a:solidFill>
            <a:srgbClr val="733E88"/>
          </a:solidFill>
          <a:latin typeface="Calibri bold" panose="020F0702030404030204" pitchFamily="34" charset="0"/>
          <a:ea typeface="+mj-ea"/>
          <a:cs typeface="Calibri bold" panose="020F0702030404030204" pitchFamily="34" charset="0"/>
        </a:defRPr>
      </a:lvl1pPr>
    </p:titleStyle>
    <p:bodyStyle>
      <a:lvl1pPr marL="0" indent="0" algn="l" defTabSz="685783" rtl="0" eaLnBrk="1" latinLnBrk="0" hangingPunct="1">
        <a:lnSpc>
          <a:spcPts val="1550"/>
        </a:lnSpc>
        <a:spcBef>
          <a:spcPts val="450"/>
        </a:spcBef>
        <a:spcAft>
          <a:spcPts val="300"/>
        </a:spcAft>
        <a:buFontTx/>
        <a:buNone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179996" indent="-179996" algn="l" defTabSz="251994" rtl="0" eaLnBrk="1" latinLnBrk="0" hangingPunct="1">
        <a:lnSpc>
          <a:spcPts val="1550"/>
        </a:lnSpc>
        <a:spcBef>
          <a:spcPts val="250"/>
        </a:spcBef>
        <a:spcAft>
          <a:spcPts val="200"/>
        </a:spcAft>
        <a:buClr>
          <a:srgbClr val="733E88"/>
        </a:buClr>
        <a:buSzPct val="86000"/>
        <a:buFont typeface="Calibri" panose="020F0502020204030204" pitchFamily="34" charset="0"/>
        <a:buChar char="→"/>
        <a:defRPr lang="de-DE" sz="1300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79996" indent="-179996" algn="l" defTabSz="251994" rtl="0" eaLnBrk="1" latinLnBrk="0" hangingPunct="1">
        <a:lnSpc>
          <a:spcPts val="1550"/>
        </a:lnSpc>
        <a:spcBef>
          <a:spcPts val="250"/>
        </a:spcBef>
        <a:spcAft>
          <a:spcPts val="200"/>
        </a:spcAft>
        <a:buClr>
          <a:srgbClr val="733E88"/>
        </a:buClr>
        <a:buSzPct val="100000"/>
        <a:buFont typeface="+mj-lt"/>
        <a:buAutoNum type="arabicPeriod"/>
        <a:tabLst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251994" indent="-86398" algn="l" defTabSz="685783" rtl="0" eaLnBrk="1" latinLnBrk="0" hangingPunct="1">
        <a:lnSpc>
          <a:spcPts val="1550"/>
        </a:lnSpc>
        <a:spcBef>
          <a:spcPts val="0"/>
        </a:spcBef>
        <a:spcAft>
          <a:spcPts val="0"/>
        </a:spcAft>
        <a:buClr>
          <a:srgbClr val="733E88"/>
        </a:buClr>
        <a:buSzPct val="8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341992" indent="-86398" algn="l" defTabSz="685783" rtl="0" eaLnBrk="1" latinLnBrk="0" hangingPunct="1">
        <a:lnSpc>
          <a:spcPts val="1550"/>
        </a:lnSpc>
        <a:spcBef>
          <a:spcPts val="0"/>
        </a:spcBef>
        <a:spcAft>
          <a:spcPts val="0"/>
        </a:spcAft>
        <a:buClr>
          <a:schemeClr val="tx1">
            <a:lumMod val="65000"/>
            <a:lumOff val="35000"/>
          </a:schemeClr>
        </a:buClr>
        <a:buSzPct val="8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88">
          <p15:clr>
            <a:srgbClr val="F26B43"/>
          </p15:clr>
        </p15:guide>
        <p15:guide id="2" pos="301">
          <p15:clr>
            <a:srgbClr val="F26B43"/>
          </p15:clr>
        </p15:guide>
        <p15:guide id="3" pos="7379">
          <p15:clr>
            <a:srgbClr val="F26B43"/>
          </p15:clr>
        </p15:guide>
        <p15:guide id="5" orient="horz" pos="920">
          <p15:clr>
            <a:srgbClr val="F26B43"/>
          </p15:clr>
        </p15:guide>
        <p15:guide id="6" orient="horz" pos="3763">
          <p15:clr>
            <a:srgbClr val="F26B43"/>
          </p15:clr>
        </p15:guide>
        <p15:guide id="7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C250138D-495D-EDB9-E76A-B3E88D1A9A1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12711368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3" imgW="426" imgH="426" progId="TCLayout.ActiveDocument.1">
                  <p:embed/>
                </p:oleObj>
              </mc:Choice>
              <mc:Fallback>
                <p:oleObj name="think-cell Folie" r:id="rId13" imgW="426" imgH="42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250138D-495D-EDB9-E76A-B3E88D1A9A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hteck 10">
            <a:extLst>
              <a:ext uri="{FF2B5EF4-FFF2-40B4-BE49-F238E27FC236}">
                <a16:creationId xmlns:a16="http://schemas.microsoft.com/office/drawing/2014/main" id="{9C35A813-4D87-3576-7356-9131BE3603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945900"/>
            <a:ext cx="9143999" cy="370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101600"/>
            <a:ext cx="7088400" cy="33840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de-DE"/>
              <a:t>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pic>
        <p:nvPicPr>
          <p:cNvPr id="20" name="Grafik 19" descr="Agora Energiewende Logo">
            <a:extLst>
              <a:ext uri="{FF2B5EF4-FFF2-40B4-BE49-F238E27FC236}">
                <a16:creationId xmlns:a16="http://schemas.microsoft.com/office/drawing/2014/main" id="{DE434E91-1659-D35F-61B4-C0C0942CD0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598" y="4761320"/>
            <a:ext cx="651600" cy="269817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EB92A14E-8356-2B2C-5993-587AACE3E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6" name="Fußzeilenplatzhalter 8">
            <a:extLst>
              <a:ext uri="{FF2B5EF4-FFF2-40B4-BE49-F238E27FC236}">
                <a16:creationId xmlns:a16="http://schemas.microsoft.com/office/drawing/2014/main" id="{4126793B-07A1-B3D7-70C4-4E43A3E693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C640FCC-E9C4-AC05-806F-A6B39658F79E}"/>
              </a:ext>
            </a:extLst>
          </p:cNvPr>
          <p:cNvSpPr txBox="1">
            <a:spLocks/>
          </p:cNvSpPr>
          <p:nvPr userDrawn="1"/>
        </p:nvSpPr>
        <p:spPr>
          <a:xfrm>
            <a:off x="267024" y="4792063"/>
            <a:ext cx="2024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700">
                <a:solidFill>
                  <a:schemeClr val="bg2">
                    <a:lumMod val="50000"/>
                  </a:schemeClr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76537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</p:sldLayoutIdLst>
  <p:hf hdr="0" dt="0"/>
  <p:txStyles>
    <p:titleStyle>
      <a:lvl1pPr algn="l" defTabSz="685783" rtl="0" eaLnBrk="1" latinLnBrk="0" hangingPunct="1">
        <a:lnSpc>
          <a:spcPts val="2200"/>
        </a:lnSpc>
        <a:spcBef>
          <a:spcPct val="0"/>
        </a:spcBef>
        <a:buNone/>
        <a:defRPr sz="2100" kern="1200">
          <a:solidFill>
            <a:srgbClr val="733E88"/>
          </a:solidFill>
          <a:latin typeface="Calibri bold" panose="020F0702030404030204" pitchFamily="34" charset="0"/>
          <a:ea typeface="+mj-ea"/>
          <a:cs typeface="Calibri bold" panose="020F0702030404030204" pitchFamily="34" charset="0"/>
        </a:defRPr>
      </a:lvl1pPr>
    </p:titleStyle>
    <p:bodyStyle>
      <a:lvl1pPr marL="0" indent="0" algn="l" defTabSz="685783" rtl="0" eaLnBrk="1" latinLnBrk="0" hangingPunct="1">
        <a:lnSpc>
          <a:spcPts val="1550"/>
        </a:lnSpc>
        <a:spcBef>
          <a:spcPts val="450"/>
        </a:spcBef>
        <a:spcAft>
          <a:spcPts val="300"/>
        </a:spcAft>
        <a:buFontTx/>
        <a:buNone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179996" indent="-179996" algn="l" defTabSz="251994" rtl="0" eaLnBrk="1" latinLnBrk="0" hangingPunct="1">
        <a:lnSpc>
          <a:spcPts val="1550"/>
        </a:lnSpc>
        <a:spcBef>
          <a:spcPts val="250"/>
        </a:spcBef>
        <a:spcAft>
          <a:spcPts val="200"/>
        </a:spcAft>
        <a:buClr>
          <a:srgbClr val="733E88"/>
        </a:buClr>
        <a:buSzPct val="86000"/>
        <a:buFont typeface="Calibri" panose="020F0502020204030204" pitchFamily="34" charset="0"/>
        <a:buChar char="→"/>
        <a:defRPr lang="de-DE" sz="1300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79996" indent="-179996" algn="l" defTabSz="251994" rtl="0" eaLnBrk="1" latinLnBrk="0" hangingPunct="1">
        <a:lnSpc>
          <a:spcPts val="1550"/>
        </a:lnSpc>
        <a:spcBef>
          <a:spcPts val="250"/>
        </a:spcBef>
        <a:spcAft>
          <a:spcPts val="200"/>
        </a:spcAft>
        <a:buClr>
          <a:srgbClr val="733E88"/>
        </a:buClr>
        <a:buSzPct val="100000"/>
        <a:buFont typeface="+mj-lt"/>
        <a:buAutoNum type="arabicPeriod"/>
        <a:tabLst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251994" indent="-86398" algn="l" defTabSz="685783" rtl="0" eaLnBrk="1" latinLnBrk="0" hangingPunct="1">
        <a:lnSpc>
          <a:spcPts val="1550"/>
        </a:lnSpc>
        <a:spcBef>
          <a:spcPts val="0"/>
        </a:spcBef>
        <a:spcAft>
          <a:spcPts val="0"/>
        </a:spcAft>
        <a:buClr>
          <a:srgbClr val="733E88"/>
        </a:buClr>
        <a:buSzPct val="8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341992" indent="-86398" algn="l" defTabSz="685783" rtl="0" eaLnBrk="1" latinLnBrk="0" hangingPunct="1">
        <a:lnSpc>
          <a:spcPts val="1550"/>
        </a:lnSpc>
        <a:spcBef>
          <a:spcPts val="0"/>
        </a:spcBef>
        <a:spcAft>
          <a:spcPts val="0"/>
        </a:spcAft>
        <a:buClr>
          <a:schemeClr val="tx1">
            <a:lumMod val="65000"/>
            <a:lumOff val="35000"/>
          </a:schemeClr>
        </a:buClr>
        <a:buSzPct val="8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88">
          <p15:clr>
            <a:srgbClr val="F26B43"/>
          </p15:clr>
        </p15:guide>
        <p15:guide id="2" pos="301">
          <p15:clr>
            <a:srgbClr val="F26B43"/>
          </p15:clr>
        </p15:guide>
        <p15:guide id="3" pos="7379">
          <p15:clr>
            <a:srgbClr val="F26B43"/>
          </p15:clr>
        </p15:guide>
        <p15:guide id="5" orient="horz" pos="920">
          <p15:clr>
            <a:srgbClr val="F26B43"/>
          </p15:clr>
        </p15:guide>
        <p15:guide id="6" orient="horz" pos="3763">
          <p15:clr>
            <a:srgbClr val="F26B43"/>
          </p15:clr>
        </p15:guide>
        <p15:guide id="7" pos="384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47479F14-3916-A017-1862-5A3F3F659AA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927982132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4" imgW="426" imgH="426" progId="TCLayout.ActiveDocument.1">
                  <p:embed/>
                </p:oleObj>
              </mc:Choice>
              <mc:Fallback>
                <p:oleObj name="think-cell Folie" r:id="rId14" imgW="426" imgH="42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7479F14-3916-A017-1862-5A3F3F659A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hteck 10">
            <a:extLst>
              <a:ext uri="{FF2B5EF4-FFF2-40B4-BE49-F238E27FC236}">
                <a16:creationId xmlns:a16="http://schemas.microsoft.com/office/drawing/2014/main" id="{9C35A813-4D87-3576-7356-9131BE3603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945900"/>
            <a:ext cx="9143999" cy="370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101600"/>
            <a:ext cx="7088400" cy="33840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de-DE" dirty="0"/>
              <a:t>Erste </a:t>
            </a:r>
            <a:r>
              <a:rPr lang="de-DE" dirty="0" err="1"/>
              <a:t>Ebene</a:t>
            </a:r>
            <a:endParaRPr lang="de-DE" dirty="0"/>
          </a:p>
          <a:p>
            <a:pPr lvl="1"/>
            <a:r>
              <a:rPr lang="de-DE" dirty="0"/>
              <a:t>Zweite </a:t>
            </a:r>
            <a:r>
              <a:rPr lang="de-DE" dirty="0" err="1"/>
              <a:t>Ebene</a:t>
            </a:r>
            <a:endParaRPr lang="de-DE" dirty="0"/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 err="1"/>
              <a:t>Fünfte </a:t>
            </a:r>
            <a:r>
              <a:rPr lang="de-DE" dirty="0"/>
              <a:t>Ebene</a:t>
            </a:r>
          </a:p>
        </p:txBody>
      </p:sp>
      <p:pic>
        <p:nvPicPr>
          <p:cNvPr id="20" name="Grafik 19" descr="Agora Energiewende Logo">
            <a:extLst>
              <a:ext uri="{FF2B5EF4-FFF2-40B4-BE49-F238E27FC236}">
                <a16:creationId xmlns:a16="http://schemas.microsoft.com/office/drawing/2014/main" id="{DE434E91-1659-D35F-61B4-C0C0942CD0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598" y="4761320"/>
            <a:ext cx="651600" cy="269817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EB92A14E-8356-2B2C-5993-587AACE3E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Überschrift</a:t>
            </a:r>
            <a:endParaRPr lang="en-US" dirty="0"/>
          </a:p>
        </p:txBody>
      </p:sp>
      <p:sp>
        <p:nvSpPr>
          <p:cNvPr id="6" name="Fußzeilenplatzhalter 8">
            <a:extLst>
              <a:ext uri="{FF2B5EF4-FFF2-40B4-BE49-F238E27FC236}">
                <a16:creationId xmlns:a16="http://schemas.microsoft.com/office/drawing/2014/main" id="{4126793B-07A1-B3D7-70C4-4E43A3E693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C640FCC-E9C4-AC05-806F-A6B39658F7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67024" y="4792063"/>
            <a:ext cx="2024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700" dirty="0">
                <a:solidFill>
                  <a:schemeClr val="bg2">
                    <a:lumMod val="50000"/>
                  </a:schemeClr>
                </a:solidFill>
              </a:rPr>
              <a:t>|</a:t>
            </a:r>
          </a:p>
        </p:txBody>
      </p:sp>
      <p:sp>
        <p:nvSpPr>
          <p:cNvPr id="4" name="Foliennummernplatzhalter 1">
            <a:extLst>
              <a:ext uri="{FF2B5EF4-FFF2-40B4-BE49-F238E27FC236}">
                <a16:creationId xmlns:a16="http://schemas.microsoft.com/office/drawing/2014/main" id="{9387E3C6-4A19-6204-8BCA-0C9FC73DBF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8063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hf hdr="0" dt="0"/>
  <p:txStyles>
    <p:titleStyle>
      <a:lvl1pPr algn="l" defTabSz="685783" rtl="0" eaLnBrk="1" latinLnBrk="0" hangingPunct="1">
        <a:lnSpc>
          <a:spcPts val="2200"/>
        </a:lnSpc>
        <a:spcBef>
          <a:spcPct val="0"/>
        </a:spcBef>
        <a:buNone/>
        <a:defRPr sz="2100" kern="1200">
          <a:solidFill>
            <a:srgbClr val="733E88"/>
          </a:solidFill>
          <a:latin typeface="Calibri bold" panose="020F0702030404030204" pitchFamily="34" charset="0"/>
          <a:ea typeface="+mj-ea"/>
          <a:cs typeface="Calibri bold" panose="020F0702030404030204" pitchFamily="34" charset="0"/>
        </a:defRPr>
      </a:lvl1pPr>
    </p:titleStyle>
    <p:bodyStyle>
      <a:lvl1pPr marL="0" indent="0" algn="l" defTabSz="685783" rtl="0" eaLnBrk="1" latinLnBrk="0" hangingPunct="1">
        <a:lnSpc>
          <a:spcPts val="1550"/>
        </a:lnSpc>
        <a:spcBef>
          <a:spcPts val="450"/>
        </a:spcBef>
        <a:spcAft>
          <a:spcPts val="300"/>
        </a:spcAft>
        <a:buFontTx/>
        <a:buNone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179996" indent="-179996" algn="l" defTabSz="251994" rtl="0" eaLnBrk="1" latinLnBrk="0" hangingPunct="1">
        <a:lnSpc>
          <a:spcPts val="1550"/>
        </a:lnSpc>
        <a:spcBef>
          <a:spcPts val="250"/>
        </a:spcBef>
        <a:spcAft>
          <a:spcPts val="200"/>
        </a:spcAft>
        <a:buClr>
          <a:srgbClr val="733E88"/>
        </a:buClr>
        <a:buSzPct val="86000"/>
        <a:buFont typeface="Calibri" panose="020F0502020204030204" pitchFamily="34" charset="0"/>
        <a:buChar char="→"/>
        <a:defRPr lang="de-DE" sz="1300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79996" indent="-179996" algn="l" defTabSz="251994" rtl="0" eaLnBrk="1" latinLnBrk="0" hangingPunct="1">
        <a:lnSpc>
          <a:spcPts val="1550"/>
        </a:lnSpc>
        <a:spcBef>
          <a:spcPts val="250"/>
        </a:spcBef>
        <a:spcAft>
          <a:spcPts val="200"/>
        </a:spcAft>
        <a:buClr>
          <a:srgbClr val="733E88"/>
        </a:buClr>
        <a:buSzPct val="100000"/>
        <a:buFont typeface="+mj-lt"/>
        <a:buAutoNum type="arabicPeriod"/>
        <a:tabLst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251994" indent="-86398" algn="l" defTabSz="685783" rtl="0" eaLnBrk="1" latinLnBrk="0" hangingPunct="1">
        <a:lnSpc>
          <a:spcPts val="1550"/>
        </a:lnSpc>
        <a:spcBef>
          <a:spcPts val="0"/>
        </a:spcBef>
        <a:spcAft>
          <a:spcPts val="0"/>
        </a:spcAft>
        <a:buClr>
          <a:srgbClr val="733E88"/>
        </a:buClr>
        <a:buSzPct val="8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341992" indent="-86398" algn="l" defTabSz="685783" rtl="0" eaLnBrk="1" latinLnBrk="0" hangingPunct="1">
        <a:lnSpc>
          <a:spcPts val="1550"/>
        </a:lnSpc>
        <a:spcBef>
          <a:spcPts val="0"/>
        </a:spcBef>
        <a:spcAft>
          <a:spcPts val="0"/>
        </a:spcAft>
        <a:buClr>
          <a:schemeClr val="tx1">
            <a:lumMod val="65000"/>
            <a:lumOff val="35000"/>
          </a:schemeClr>
        </a:buClr>
        <a:buSzPct val="8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88">
          <p15:clr>
            <a:srgbClr val="F26B43"/>
          </p15:clr>
        </p15:guide>
        <p15:guide id="2" pos="301">
          <p15:clr>
            <a:srgbClr val="F26B43"/>
          </p15:clr>
        </p15:guide>
        <p15:guide id="3" pos="7379">
          <p15:clr>
            <a:srgbClr val="F26B43"/>
          </p15:clr>
        </p15:guide>
        <p15:guide id="5" orient="horz" pos="920">
          <p15:clr>
            <a:srgbClr val="F26B43"/>
          </p15:clr>
        </p15:guide>
        <p15:guide id="6" orient="horz" pos="3763">
          <p15:clr>
            <a:srgbClr val="F26B43"/>
          </p15:clr>
        </p15:guide>
        <p15:guide id="7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9.xml"/><Relationship Id="rId6" Type="http://schemas.openxmlformats.org/officeDocument/2006/relationships/image" Target="../media/image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10.xml"/><Relationship Id="rId6" Type="http://schemas.openxmlformats.org/officeDocument/2006/relationships/image" Target="../media/image1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B_D85DDA6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11.xml"/><Relationship Id="rId6" Type="http://schemas.openxmlformats.org/officeDocument/2006/relationships/image" Target="../media/image1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2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microsoft.com/office/2018/10/relationships/comments" Target="../comments/modernComment_12C_419ADFC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3.xml"/><Relationship Id="rId6" Type="http://schemas.openxmlformats.org/officeDocument/2006/relationships/image" Target="../media/image1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5.xml"/><Relationship Id="rId6" Type="http://schemas.openxmlformats.org/officeDocument/2006/relationships/image" Target="../media/image1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6.xml"/><Relationship Id="rId6" Type="http://schemas.openxmlformats.org/officeDocument/2006/relationships/image" Target="../media/image2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3FD09A-A7EC-33F2-5756-C385D1368F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Philipp Godron</a:t>
            </a:r>
          </a:p>
          <a:p>
            <a:pPr lvl="1"/>
            <a:r>
              <a:rPr lang="de-DE"/>
              <a:t>23. Oktober 2024</a:t>
            </a:r>
          </a:p>
        </p:txBody>
      </p:sp>
      <p:graphicFrame>
        <p:nvGraphicFramePr>
          <p:cNvPr id="35" name="Tabelle 10">
            <a:extLst>
              <a:ext uri="{FF2B5EF4-FFF2-40B4-BE49-F238E27FC236}">
                <a16:creationId xmlns:a16="http://schemas.microsoft.com/office/drawing/2014/main" id="{DACE5EA1-C754-2890-F8D4-33361C373E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1624504"/>
              </p:ext>
            </p:extLst>
          </p:nvPr>
        </p:nvGraphicFramePr>
        <p:xfrm>
          <a:off x="360363" y="1274792"/>
          <a:ext cx="4338246" cy="2788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8246">
                  <a:extLst>
                    <a:ext uri="{9D8B030D-6E8A-4147-A177-3AD203B41FA5}">
                      <a16:colId xmlns:a16="http://schemas.microsoft.com/office/drawing/2014/main" val="550479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3500"/>
                        </a:lnSpc>
                      </a:pPr>
                      <a:r>
                        <a:rPr lang="de-DE" sz="3200" b="0">
                          <a:solidFill>
                            <a:schemeClr val="bg1"/>
                          </a:solidFill>
                        </a:rPr>
                        <a:t>Verteilernetz als Flaschenhals?</a:t>
                      </a:r>
                    </a:p>
                  </a:txBody>
                  <a:tcPr marL="0" marR="0" marT="162000" marB="16200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5479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2640"/>
                        </a:lnSpc>
                        <a:spcAft>
                          <a:spcPts val="1701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</a:rPr>
                        <a:t>Wie können die vorhandenen Netzkapazitäten optimal genutzt und der Netzausbau auf das notwendige Maß beschränkt werden?</a:t>
                      </a:r>
                    </a:p>
                  </a:txBody>
                  <a:tcPr marL="0" marR="0" marT="126000" marB="14400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976508"/>
                  </a:ext>
                </a:extLst>
              </a:tr>
            </a:tbl>
          </a:graphicData>
        </a:graphic>
      </p:graphicFrame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5943383-E777-3A71-6BF1-5A4C0300775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702151D8-2CC0-82ED-25E5-46DE686906D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0174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80134958-E483-9312-D4E2-43E57715E3B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281550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6" imgH="426" progId="TCLayout.ActiveDocument.1">
                  <p:embed/>
                </p:oleObj>
              </mc:Choice>
              <mc:Fallback>
                <p:oleObj name="think-cell Folie" r:id="rId4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nhaltsplatzhalter 2">
            <a:extLst>
              <a:ext uri="{FF2B5EF4-FFF2-40B4-BE49-F238E27FC236}">
                <a16:creationId xmlns:a16="http://schemas.microsoft.com/office/drawing/2014/main" id="{F8773BE9-7531-8026-0751-21E6758AB613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6"/>
          <a:stretch>
            <a:fillRect/>
          </a:stretch>
        </p:blipFill>
        <p:spPr>
          <a:xfrm>
            <a:off x="358775" y="1748850"/>
            <a:ext cx="5537200" cy="2564962"/>
          </a:xfr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10797A17-6B62-D739-1857-1D531EFA02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vert="horz" lIns="0" tIns="0" rIns="0" bIns="45720" rtlCol="0" anchor="t">
            <a:noAutofit/>
          </a:bodyPr>
          <a:lstStyle/>
          <a:p>
            <a:r>
              <a:rPr lang="de-DE" b="0" dirty="0">
                <a:solidFill>
                  <a:srgbClr val="000000"/>
                </a:solidFill>
                <a:effectLst/>
                <a:latin typeface="Flexo Medium"/>
                <a:cs typeface="Calibri"/>
              </a:rPr>
              <a:t>Photovoltaik-Ausbau nach Anlagengröße in den Monaten Jan - Aug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431BA77D-EB70-6C71-1F53-2EE9B76E94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7577" y="1095376"/>
            <a:ext cx="2397038" cy="3376613"/>
          </a:xfrm>
        </p:spPr>
        <p:txBody>
          <a:bodyPr vert="horz" lIns="0" tIns="0" rIns="0" bIns="45720" rtlCol="0" anchor="t">
            <a:noAutofit/>
          </a:bodyPr>
          <a:lstStyle/>
          <a:p>
            <a:pPr marL="179705" lvl="1" indent="-179705"/>
            <a:r>
              <a:rPr lang="de-DE" sz="1400" b="1" dirty="0">
                <a:latin typeface="Calibri"/>
                <a:cs typeface="Calibri"/>
              </a:rPr>
              <a:t>Kleine Anlagen (&lt;30 kWp) </a:t>
            </a:r>
            <a:r>
              <a:rPr lang="de-DE" sz="1400" dirty="0">
                <a:latin typeface="Calibri"/>
                <a:cs typeface="Calibri"/>
              </a:rPr>
              <a:t>machen in etwa die Hälfte des Zubaus aus</a:t>
            </a:r>
          </a:p>
          <a:p>
            <a:pPr marL="251460" lvl="3" indent="-86360">
              <a:buFont typeface="Arial"/>
              <a:buChar char="•"/>
            </a:pPr>
            <a:r>
              <a:rPr lang="de-DE" sz="1400" dirty="0">
                <a:latin typeface="Calibri"/>
                <a:cs typeface="Calibri"/>
              </a:rPr>
              <a:t>Knapp die Hälfte der Neuanlagen mit Speichern*, die nach Eigenverbrauch optimiert betrieben werden</a:t>
            </a:r>
          </a:p>
          <a:p>
            <a:pPr marL="179705" lvl="1" indent="-179705">
              <a:spcBef>
                <a:spcPts val="900"/>
              </a:spcBef>
            </a:pPr>
            <a:r>
              <a:rPr lang="de-DE" sz="1400" b="1" dirty="0">
                <a:latin typeface="Calibri"/>
                <a:cs typeface="Calibri"/>
              </a:rPr>
              <a:t>Größere Anlagen</a:t>
            </a:r>
            <a:r>
              <a:rPr lang="de-DE" sz="1400" dirty="0">
                <a:latin typeface="Calibri"/>
                <a:cs typeface="Calibri"/>
              </a:rPr>
              <a:t> </a:t>
            </a:r>
            <a:r>
              <a:rPr lang="de-DE" sz="1400" b="1" dirty="0">
                <a:latin typeface="Calibri"/>
                <a:cs typeface="Calibri"/>
              </a:rPr>
              <a:t>(&gt;30 kWp) </a:t>
            </a:r>
          </a:p>
          <a:p>
            <a:pPr marL="251460" lvl="3" indent="-86360"/>
            <a:r>
              <a:rPr lang="de-DE" sz="1400" dirty="0">
                <a:latin typeface="Calibri"/>
                <a:cs typeface="Calibri"/>
              </a:rPr>
              <a:t>Netzanschlussprüfung (Monate)</a:t>
            </a:r>
          </a:p>
          <a:p>
            <a:pPr marL="251460" lvl="3" indent="-86360"/>
            <a:r>
              <a:rPr lang="de-DE" sz="1400" dirty="0">
                <a:latin typeface="Calibri"/>
                <a:cs typeface="Calibri"/>
              </a:rPr>
              <a:t>Netzzugang  - Abregelung über Fernzugriff</a:t>
            </a:r>
          </a:p>
          <a:p>
            <a:pPr marL="179705" lvl="1" indent="-179705">
              <a:spcBef>
                <a:spcPts val="900"/>
              </a:spcBef>
            </a:pPr>
            <a:r>
              <a:rPr lang="de-DE" sz="1400" dirty="0">
                <a:latin typeface="Calibri"/>
                <a:cs typeface="Calibri"/>
              </a:rPr>
              <a:t>&gt;90% der </a:t>
            </a:r>
            <a:r>
              <a:rPr lang="de-DE" sz="1400" dirty="0" err="1">
                <a:latin typeface="Calibri"/>
                <a:cs typeface="Calibri"/>
              </a:rPr>
              <a:t>Aufdach</a:t>
            </a:r>
            <a:r>
              <a:rPr lang="de-DE" sz="1400" dirty="0">
                <a:latin typeface="Calibri"/>
                <a:cs typeface="Calibri"/>
              </a:rPr>
              <a:t>-Anlagen über Einspeisetarife gefördert </a:t>
            </a:r>
            <a:endParaRPr lang="de-DE" sz="1400" dirty="0"/>
          </a:p>
          <a:p>
            <a:pPr marL="179705" lvl="2" indent="-179705">
              <a:buFont typeface="Wingdings"/>
              <a:buChar char="§"/>
            </a:pPr>
            <a:endParaRPr lang="de-DE" sz="1400" i="1" dirty="0"/>
          </a:p>
          <a:p>
            <a:pPr marL="165100" lvl="3" indent="-86360"/>
            <a:endParaRPr lang="de-DE" sz="9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400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616F41DB-4706-401B-4E70-4086F66FCD2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2D5BA6AC-88BB-136F-86B4-B1196053920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060E30A9-D4D5-F7B1-2A86-7A38EDC97E5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E7655B16-0EA3-106D-371E-AD3444129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>
                <a:latin typeface="Calibri bold"/>
                <a:cs typeface="Calibri bold"/>
              </a:rPr>
              <a:t>Beschleunigung PV-Zubau auf Niveau der EEG-Zielsetzung. Trotz Zuwachs Freiflächenanlagen ca. Hälfte des Zubaus durch Anlagen &lt;30 kWp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18549F7-9B51-A7A9-9C5F-7364A0B99B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Marktstammdatenregister (2024) Datenabruf 09.10.2024 Netto-Ausbau. *</a:t>
            </a:r>
            <a:r>
              <a:rPr lang="de-DE" err="1"/>
              <a:t>MaStR</a:t>
            </a:r>
            <a:r>
              <a:rPr lang="de-DE" dirty="0"/>
              <a:t>; </a:t>
            </a:r>
            <a:r>
              <a:rPr lang="de-DE" err="1"/>
              <a:t>Annahmme</a:t>
            </a:r>
            <a:r>
              <a:rPr lang="de-DE" dirty="0"/>
              <a:t>: Heimspeicher immer in Kombination mit PV-Anlage.</a:t>
            </a:r>
          </a:p>
        </p:txBody>
      </p:sp>
      <p:pic>
        <p:nvPicPr>
          <p:cNvPr id="4" name="Inhaltsplatzhalter 20" descr="Ein Bild, das Text, Screenshot, Diagramm, Rechteck enthält.&#10;&#10;Beschreibung automatisch generiert.">
            <a:extLst>
              <a:ext uri="{FF2B5EF4-FFF2-40B4-BE49-F238E27FC236}">
                <a16:creationId xmlns:a16="http://schemas.microsoft.com/office/drawing/2014/main" id="{056B9168-16CF-CBDE-F63F-10FBD44714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775" y="1843452"/>
            <a:ext cx="5757690" cy="247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047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1AEDCA-9901-EB72-7C3D-CD9CF51FA9C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89372253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6" imgH="426" progId="TCLayout.ActiveDocument.1">
                  <p:embed/>
                </p:oleObj>
              </mc:Choice>
              <mc:Fallback>
                <p:oleObj name="think-cell Folie" r:id="rId4" imgW="426" imgH="42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1AEDCA-9901-EB72-7C3D-CD9CF51FA9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2C5BB8A-8508-305C-5D8B-829E8BB9F7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PV-</a:t>
            </a:r>
            <a:r>
              <a:rPr lang="en-US" dirty="0" err="1"/>
              <a:t>Einspeisung</a:t>
            </a:r>
            <a:r>
              <a:rPr lang="en-US" dirty="0"/>
              <a:t> und Marktwerte in Deutschland im August 2024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903F0A90-9982-33C3-DBCD-B26AD64C063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80748994-448B-F08C-FC8A-0632A75010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C9E237D1-8D64-E731-08D3-75AE022FCF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AD3F0F67-F19B-C4BF-6330-B2EF0BF12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 err="1"/>
              <a:t>Geringer</a:t>
            </a:r>
            <a:r>
              <a:rPr lang="en-US" dirty="0"/>
              <a:t> PV-</a:t>
            </a:r>
            <a:r>
              <a:rPr lang="en-US" dirty="0" err="1"/>
              <a:t>Marktwert</a:t>
            </a:r>
            <a:r>
              <a:rPr lang="en-US" dirty="0"/>
              <a:t> </a:t>
            </a:r>
            <a:r>
              <a:rPr lang="en-US" dirty="0" err="1"/>
              <a:t>zur</a:t>
            </a:r>
            <a:r>
              <a:rPr lang="en-US" dirty="0"/>
              <a:t> </a:t>
            </a:r>
            <a:r>
              <a:rPr lang="en-US" dirty="0" err="1"/>
              <a:t>Mittagszeit</a:t>
            </a:r>
            <a:r>
              <a:rPr lang="en-US" dirty="0"/>
              <a:t> </a:t>
            </a:r>
            <a:r>
              <a:rPr lang="en-US" dirty="0" err="1"/>
              <a:t>Indikator</a:t>
            </a:r>
            <a:r>
              <a:rPr lang="en-US" dirty="0"/>
              <a:t> für </a:t>
            </a:r>
            <a:r>
              <a:rPr lang="en-US" dirty="0" err="1"/>
              <a:t>mangelnde</a:t>
            </a:r>
            <a:r>
              <a:rPr lang="en-US" dirty="0"/>
              <a:t> </a:t>
            </a:r>
            <a:r>
              <a:rPr lang="en-US" dirty="0" err="1"/>
              <a:t>Flexibilität</a:t>
            </a:r>
            <a:r>
              <a:rPr lang="en-US" dirty="0"/>
              <a:t> und </a:t>
            </a:r>
            <a:r>
              <a:rPr lang="en-US" dirty="0" err="1"/>
              <a:t>Marktanreize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Strommarktdesign</a:t>
            </a:r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C48769EA-6457-689C-9D2C-DD00DE70B8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189">
              <a:defRPr/>
            </a:pPr>
            <a:r>
              <a:rPr lang="de-DE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Agorameter (2024) </a:t>
            </a:r>
            <a:r>
              <a:rPr lang="de-DE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Marktwert</a:t>
            </a:r>
            <a:r>
              <a:rPr lang="de-DE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: </a:t>
            </a:r>
            <a:r>
              <a:rPr lang="de-DE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Erzeugung </a:t>
            </a:r>
            <a:r>
              <a:rPr lang="de-DE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* </a:t>
            </a:r>
            <a:r>
              <a:rPr lang="de-DE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Strompreis</a:t>
            </a:r>
            <a:r>
              <a:rPr lang="de-DE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.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9285A92-6FE0-86F9-588A-3AF0A5F487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189">
              <a:defRPr/>
            </a:pPr>
            <a:fld id="{C093ACA8-8BDA-4CD2-80D6-5F016FD6C10A}" type="slidenum">
              <a:rPr lang="de-DE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pPr defTabSz="457189">
                <a:defRPr/>
              </a:pPr>
              <a:t>3</a:t>
            </a:fld>
            <a:endParaRPr lang="de-DE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F9724FF-5ABB-93B0-493B-F4CABFDAA03E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6246647" y="991606"/>
            <a:ext cx="2538578" cy="3721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350" b="1" dirty="0">
                <a:solidFill>
                  <a:srgbClr val="733E88"/>
                </a:solidFill>
                <a:latin typeface="Arial" panose="020B0604020202020204" pitchFamily="34" charset="0"/>
              </a:rPr>
              <a:t>Höchste Solarstromeinspeisung ≠ höchster Marktwert</a:t>
            </a: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1350" b="1" dirty="0">
              <a:latin typeface="Arial" panose="020B0604020202020204" pitchFamily="34" charset="0"/>
            </a:endParaRP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 dirty="0">
                <a:latin typeface="Calibri "/>
              </a:rPr>
              <a:t>Höchster Marktwert</a:t>
            </a:r>
          </a:p>
          <a:p>
            <a:pPr marL="134779" lvl="1" indent="-134779" fontAlgn="base"/>
            <a:r>
              <a:rPr lang="de-DE" altLang="de-DE" sz="1200" dirty="0" err="1">
                <a:latin typeface="Calibri "/>
                <a:cs typeface="Calibri"/>
              </a:rPr>
              <a:t>Morgenspitze </a:t>
            </a:r>
            <a:r>
              <a:rPr lang="de-DE" altLang="de-DE" sz="1200" dirty="0">
                <a:latin typeface="Calibri "/>
                <a:cs typeface="Calibri"/>
              </a:rPr>
              <a:t>um 10 Uhr</a:t>
            </a:r>
          </a:p>
          <a:p>
            <a:pPr marL="134779" lvl="1" indent="-134779" fontAlgn="base"/>
            <a:r>
              <a:rPr lang="de-DE" altLang="de-DE" sz="1200" dirty="0">
                <a:latin typeface="Calibri "/>
                <a:cs typeface="Calibri"/>
              </a:rPr>
              <a:t>Durchschnittliche Erzeugung: 22 GW</a:t>
            </a:r>
          </a:p>
          <a:p>
            <a:pPr marL="134779" lvl="1" indent="-134779" fontAlgn="base"/>
            <a:r>
              <a:rPr lang="de-DE" altLang="de-DE" sz="1200" dirty="0">
                <a:latin typeface="Calibri "/>
                <a:cs typeface="Calibri"/>
              </a:rPr>
              <a:t>Strompreis: 73 €/MWh</a:t>
            </a:r>
          </a:p>
          <a:p>
            <a:pPr defTabSz="685800" eaLnBrk="0" fontAlgn="base" hangingPunct="0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</a:pPr>
            <a:r>
              <a:rPr lang="de-DE" altLang="de-DE" sz="1200" b="1" dirty="0">
                <a:latin typeface="Calibri "/>
              </a:rPr>
              <a:t>PV-Erzeugungsspitze:</a:t>
            </a:r>
          </a:p>
          <a:p>
            <a:pPr marL="134779" lvl="1" indent="-134779" fontAlgn="base"/>
            <a:r>
              <a:rPr lang="de-DE" altLang="de-DE" sz="1200" dirty="0">
                <a:latin typeface="Calibri "/>
                <a:cs typeface="Calibri"/>
              </a:rPr>
              <a:t>Um 14 </a:t>
            </a:r>
            <a:r>
              <a:rPr lang="de-DE" altLang="de-DE" sz="1200" dirty="0" err="1">
                <a:latin typeface="Calibri "/>
                <a:cs typeface="Calibri"/>
              </a:rPr>
              <a:t>Uhr</a:t>
            </a:r>
            <a:endParaRPr lang="de-DE" altLang="de-DE" sz="1200" dirty="0">
              <a:latin typeface="Calibri "/>
              <a:cs typeface="Calibri"/>
            </a:endParaRPr>
          </a:p>
          <a:p>
            <a:pPr marL="134779" lvl="1" indent="-134779" fontAlgn="base"/>
            <a:r>
              <a:rPr lang="de-DE" altLang="de-DE" sz="1200" dirty="0">
                <a:latin typeface="Calibri "/>
                <a:cs typeface="Calibri"/>
              </a:rPr>
              <a:t>Durchschnittliche </a:t>
            </a:r>
            <a:r>
              <a:rPr lang="de-DE" altLang="de-DE" sz="1200" dirty="0" err="1">
                <a:latin typeface="Calibri "/>
                <a:cs typeface="Calibri"/>
              </a:rPr>
              <a:t>Erzeugung</a:t>
            </a:r>
            <a:r>
              <a:rPr lang="de-DE" altLang="de-DE" sz="1200" dirty="0">
                <a:latin typeface="Calibri "/>
                <a:cs typeface="Calibri"/>
              </a:rPr>
              <a:t>: 39 GW</a:t>
            </a:r>
          </a:p>
          <a:p>
            <a:pPr marL="134779" lvl="1" indent="-134779" fontAlgn="base"/>
            <a:r>
              <a:rPr lang="de-DE" altLang="de-DE" sz="1200" dirty="0">
                <a:latin typeface="Calibri "/>
                <a:cs typeface="Calibri"/>
              </a:rPr>
              <a:t>Strompreis:18 €/MWh</a:t>
            </a:r>
          </a:p>
          <a:p>
            <a:pPr marL="0" lvl="1" indent="0" fontAlgn="base">
              <a:spcBef>
                <a:spcPts val="900"/>
              </a:spcBef>
              <a:buNone/>
            </a:pPr>
            <a:r>
              <a:rPr lang="de-DE" altLang="de-DE" sz="1200" dirty="0">
                <a:latin typeface="Calibri "/>
                <a:cs typeface="Calibri"/>
              </a:rPr>
              <a:t>Potential von Batteriespeichern zur Einspeise-Verschiebung weitgehend ungenutzt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95F9C25-B231-1BEF-8131-EC213852E0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775" y="1623237"/>
            <a:ext cx="5658736" cy="294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67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A483C2D0-BCFD-761D-93CE-579B29EC1DF8}"/>
              </a:ext>
            </a:extLst>
          </p:cNvPr>
          <p:cNvSpPr/>
          <p:nvPr/>
        </p:nvSpPr>
        <p:spPr>
          <a:xfrm>
            <a:off x="6286498" y="1025069"/>
            <a:ext cx="2571749" cy="517071"/>
          </a:xfrm>
          <a:prstGeom prst="rect">
            <a:avLst/>
          </a:prstGeom>
          <a:solidFill>
            <a:srgbClr val="BB9B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86C7D66E-2245-5C46-05C1-89347985EB2D}"/>
              </a:ext>
            </a:extLst>
          </p:cNvPr>
          <p:cNvSpPr/>
          <p:nvPr/>
        </p:nvSpPr>
        <p:spPr>
          <a:xfrm>
            <a:off x="3211285" y="1025070"/>
            <a:ext cx="2771320" cy="517071"/>
          </a:xfrm>
          <a:prstGeom prst="rect">
            <a:avLst/>
          </a:prstGeom>
          <a:solidFill>
            <a:srgbClr val="9AA7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640E441D-6C87-086B-6B37-FB753B2ED470}"/>
              </a:ext>
            </a:extLst>
          </p:cNvPr>
          <p:cNvSpPr/>
          <p:nvPr/>
        </p:nvSpPr>
        <p:spPr>
          <a:xfrm>
            <a:off x="272142" y="1034142"/>
            <a:ext cx="2571749" cy="517071"/>
          </a:xfrm>
          <a:prstGeom prst="rect">
            <a:avLst/>
          </a:prstGeom>
          <a:solidFill>
            <a:srgbClr val="4799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7628B5D3-CFD3-89F1-36B3-E4E00A642B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0" tIns="0" rIns="0" bIns="45720" rtlCol="0" anchor="t">
            <a:noAutofit/>
          </a:bodyPr>
          <a:lstStyle/>
          <a:p>
            <a:r>
              <a:rPr lang="de-DE" sz="1400" b="1" dirty="0">
                <a:latin typeface="Calibri"/>
                <a:cs typeface="Calibri"/>
              </a:rPr>
              <a:t>Photovoltaik und Heimspeicher in Wohngebäuden (&lt;30 kWp)</a:t>
            </a:r>
            <a:endParaRPr lang="de-DE" sz="1400" dirty="0"/>
          </a:p>
        </p:txBody>
      </p:sp>
      <p:sp>
        <p:nvSpPr>
          <p:cNvPr id="16" name="Inhaltsplatzhalter 15">
            <a:extLst>
              <a:ext uri="{FF2B5EF4-FFF2-40B4-BE49-F238E27FC236}">
                <a16:creationId xmlns:a16="http://schemas.microsoft.com/office/drawing/2014/main" id="{8EE76593-EB1B-F0C2-8E8A-5A8C81F961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4121" y="1591200"/>
            <a:ext cx="2551211" cy="2880000"/>
          </a:xfrm>
        </p:spPr>
        <p:txBody>
          <a:bodyPr anchor="t"/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de-DE" sz="1400" b="1" dirty="0">
                <a:latin typeface="Calibri"/>
                <a:cs typeface="Calibri"/>
              </a:rPr>
              <a:t>Status Quo</a:t>
            </a:r>
            <a:endParaRPr lang="de-DE" sz="1400" b="1" dirty="0"/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de-DE" sz="1400" dirty="0">
                <a:latin typeface="Calibri"/>
                <a:cs typeface="Calibri"/>
              </a:rPr>
              <a:t>Vereinfachter Netzzugang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de-DE" sz="1400" dirty="0">
                <a:latin typeface="Calibri"/>
                <a:cs typeface="Calibri"/>
              </a:rPr>
              <a:t>Betrieb nicht netzdienlich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de-DE" sz="1400" dirty="0">
                <a:latin typeface="Calibri"/>
                <a:cs typeface="Calibri"/>
              </a:rPr>
              <a:t>Keine Abregelung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de-DE" sz="1400" dirty="0">
                <a:latin typeface="Calibri"/>
                <a:cs typeface="Calibri"/>
              </a:rPr>
              <a:t>70%-Kappung abgeschafft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/>
                <a:cs typeface="Calibri"/>
              </a:rPr>
              <a:t>Lokale Ortsnetzüberlastungen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de-DE" sz="1400" b="1" dirty="0">
                <a:latin typeface="Calibri"/>
                <a:cs typeface="Calibri"/>
              </a:rPr>
              <a:t>Ausblick</a:t>
            </a:r>
            <a:endParaRPr lang="de-DE" sz="1400" dirty="0">
              <a:latin typeface="Calibri"/>
              <a:cs typeface="Calibri"/>
            </a:endParaRP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de-DE" sz="1400" dirty="0">
                <a:latin typeface="Calibri"/>
                <a:cs typeface="Calibri"/>
              </a:rPr>
              <a:t>Neuanlagen mit Speicher per §14a steuerbar (nur für </a:t>
            </a:r>
            <a:r>
              <a:rPr lang="de-DE" sz="1400" dirty="0" err="1">
                <a:latin typeface="Calibri"/>
                <a:cs typeface="Calibri"/>
              </a:rPr>
              <a:t>Lastdimmung</a:t>
            </a:r>
            <a:r>
              <a:rPr lang="de-DE" sz="1400" dirty="0">
                <a:latin typeface="Calibri"/>
                <a:cs typeface="Calibri"/>
              </a:rPr>
              <a:t>!)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de-DE" sz="1400" dirty="0">
                <a:latin typeface="Calibri"/>
                <a:cs typeface="Calibri"/>
              </a:rPr>
              <a:t>Dynamische Tarife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endParaRPr lang="de-DE" sz="1400" dirty="0">
              <a:latin typeface="Calibri"/>
              <a:cs typeface="Calibri"/>
            </a:endParaRP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2EABC3DB-3201-AF67-9189-8CE9F67A8C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45720" rtlCol="0" anchor="t">
            <a:noAutofit/>
          </a:bodyPr>
          <a:lstStyle/>
          <a:p>
            <a:r>
              <a:rPr lang="de-DE" sz="1400" b="1" dirty="0">
                <a:latin typeface="Calibri"/>
                <a:cs typeface="Calibri"/>
              </a:rPr>
              <a:t>Freiflächenanlagen </a:t>
            </a:r>
            <a:endParaRPr lang="de-DE" sz="1400" b="1" dirty="0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54CA06A9-77F8-91C6-754D-BE711E2C5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0" tIns="0" rIns="0" bIns="45720" rtlCol="0" anchor="t">
            <a:noAutofit/>
          </a:bodyPr>
          <a:lstStyle/>
          <a:p>
            <a:r>
              <a:rPr lang="de-DE" sz="1400" b="1" dirty="0">
                <a:latin typeface="Calibri"/>
                <a:cs typeface="Calibri"/>
              </a:rPr>
              <a:t>Photovoltaik im Gewerbe      (&gt;30 kWp)</a:t>
            </a:r>
            <a:endParaRPr lang="de-DE" sz="1400" b="1" dirty="0"/>
          </a:p>
        </p:txBody>
      </p:sp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FCF50B33-B0FF-7BEA-8324-5891454FE1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041271EC-12BE-FF4F-FDD0-9F1A81D913C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1" name="Bildplatzhalter 20">
            <a:extLst>
              <a:ext uri="{FF2B5EF4-FFF2-40B4-BE49-F238E27FC236}">
                <a16:creationId xmlns:a16="http://schemas.microsoft.com/office/drawing/2014/main" id="{DD0C798E-12AC-C3ED-A0C5-BF3B0111680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76F24ADD-79F8-557B-DE34-4B271EC0D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 bold"/>
                <a:cs typeface="Calibri bold"/>
              </a:rPr>
              <a:t>Aktueller Maßnahmenkatalog für den Umgang mit Erzeugungsüberschüssen aus Photovoltaik im Verteilnetz ist nicht ausgewogen</a:t>
            </a:r>
          </a:p>
        </p:txBody>
      </p:sp>
      <p:sp>
        <p:nvSpPr>
          <p:cNvPr id="24" name="Inhaltsplatzhalter 23">
            <a:extLst>
              <a:ext uri="{FF2B5EF4-FFF2-40B4-BE49-F238E27FC236}">
                <a16:creationId xmlns:a16="http://schemas.microsoft.com/office/drawing/2014/main" id="{16C5C134-CE93-3371-E403-BE5B912DA15A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360946" y="1591200"/>
            <a:ext cx="2551211" cy="2880000"/>
          </a:xfrm>
        </p:spPr>
        <p:txBody>
          <a:bodyPr vert="horz" lIns="0" tIns="0" rIns="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de-DE" sz="1400" b="1" dirty="0">
                <a:latin typeface="Calibri"/>
                <a:cs typeface="Calibri"/>
              </a:rPr>
              <a:t>Status Quo</a:t>
            </a:r>
            <a:endParaRPr lang="de-DE" sz="1400" b="1" dirty="0"/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/>
                <a:cs typeface="Calibri"/>
              </a:rPr>
              <a:t>Netzzugang als Engpass</a:t>
            </a:r>
            <a:endParaRPr lang="de-DE" sz="1400" dirty="0" err="1"/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/>
                <a:cs typeface="Calibri"/>
              </a:rPr>
              <a:t>Mehrheit reagiert auf Marktpreise (3 Std Regel ab    400 kWp)</a:t>
            </a:r>
            <a:endParaRPr lang="de-DE" sz="1400" dirty="0"/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/>
                <a:cs typeface="Calibri"/>
              </a:rPr>
              <a:t>Abregelung durch Netzbetreiber</a:t>
            </a:r>
            <a:endParaRPr lang="de-DE" sz="1400" dirty="0"/>
          </a:p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de-DE" sz="1400" b="1" dirty="0">
                <a:latin typeface="Calibri"/>
                <a:cs typeface="Calibri"/>
              </a:rPr>
              <a:t>Ausblick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/>
                <a:cs typeface="Calibri"/>
              </a:rPr>
              <a:t>Überbauung des Netzanschlusses (</a:t>
            </a:r>
            <a:r>
              <a:rPr lang="de-DE" sz="1400" i="1" dirty="0">
                <a:latin typeface="Calibri"/>
                <a:cs typeface="Calibri"/>
              </a:rPr>
              <a:t>BEE Vorschlag</a:t>
            </a:r>
            <a:r>
              <a:rPr lang="de-DE" sz="1400" dirty="0">
                <a:latin typeface="Calibri"/>
                <a:cs typeface="Calibri"/>
              </a:rPr>
              <a:t>)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/>
                <a:cs typeface="Calibri"/>
              </a:rPr>
              <a:t>Co-Location mit Speicher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de-DE" sz="1400" dirty="0">
              <a:latin typeface="Calibri"/>
              <a:cs typeface="Calibri"/>
            </a:endParaRPr>
          </a:p>
        </p:txBody>
      </p:sp>
      <p:sp>
        <p:nvSpPr>
          <p:cNvPr id="23" name="Inhaltsplatzhalter 22">
            <a:extLst>
              <a:ext uri="{FF2B5EF4-FFF2-40B4-BE49-F238E27FC236}">
                <a16:creationId xmlns:a16="http://schemas.microsoft.com/office/drawing/2014/main" id="{A5B5CA44-8111-67B0-C348-AD7146A228D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326656" y="1591200"/>
            <a:ext cx="2551211" cy="2880000"/>
          </a:xfrm>
        </p:spPr>
        <p:txBody>
          <a:bodyPr vert="horz" lIns="0" tIns="0" rIns="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de-DE" sz="1400" b="1" dirty="0">
                <a:latin typeface="Calibri"/>
                <a:cs typeface="Calibri"/>
              </a:rPr>
              <a:t>Status Quo</a:t>
            </a:r>
            <a:endParaRPr lang="de-DE" b="1" dirty="0"/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/>
                <a:cs typeface="Calibri"/>
              </a:rPr>
              <a:t>Netzzugangsprüfung</a:t>
            </a:r>
            <a:endParaRPr lang="de-DE" dirty="0"/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/>
                <a:cs typeface="Calibri"/>
              </a:rPr>
              <a:t>Betrieb netzdienlicher, da Last und Erzeugung </a:t>
            </a:r>
            <a:r>
              <a:rPr lang="de-DE" sz="1400" dirty="0" err="1">
                <a:latin typeface="Calibri"/>
                <a:cs typeface="Calibri"/>
              </a:rPr>
              <a:t>tw</a:t>
            </a:r>
            <a:r>
              <a:rPr lang="de-DE" sz="1400" dirty="0">
                <a:latin typeface="Calibri"/>
                <a:cs typeface="Calibri"/>
              </a:rPr>
              <a:t>. korrelieren</a:t>
            </a:r>
            <a:endParaRPr lang="de-DE" sz="1100" dirty="0"/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/>
                <a:cs typeface="Calibri"/>
              </a:rPr>
              <a:t>Abregelung am Wechselrichter, Eigenverbrauch entfällt</a:t>
            </a:r>
          </a:p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de-DE" sz="1400" b="1" dirty="0">
                <a:latin typeface="Calibri"/>
                <a:cs typeface="Calibri"/>
              </a:rPr>
              <a:t>Ausblick</a:t>
            </a:r>
            <a:endParaRPr lang="en-US" sz="1400" b="1" dirty="0">
              <a:latin typeface="Calibri"/>
              <a:cs typeface="Calibri"/>
            </a:endParaRP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de-DE" sz="1400" dirty="0">
                <a:latin typeface="Calibri"/>
                <a:cs typeface="Calibri"/>
              </a:rPr>
              <a:t>Abregelung am Netzanschluss-punkt erstrebenswert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de-DE" sz="1400" dirty="0">
                <a:latin typeface="Calibri"/>
                <a:cs typeface="Calibri"/>
              </a:rPr>
              <a:t>Dynamische Tarife</a:t>
            </a:r>
            <a:endParaRPr lang="de-DE" sz="14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de-DE" sz="1400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518D6DE-7A8E-A671-A173-BCD9A9661D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FfE (2023)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0323C89D-A3AC-1D38-B49B-9BD06744BC20}"/>
              </a:ext>
            </a:extLst>
          </p:cNvPr>
          <p:cNvSpPr/>
          <p:nvPr/>
        </p:nvSpPr>
        <p:spPr>
          <a:xfrm>
            <a:off x="4542" y="4367843"/>
            <a:ext cx="9139458" cy="20750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 sz="1400" b="1" dirty="0">
                <a:solidFill>
                  <a:srgbClr val="3F3F3F"/>
                </a:solidFill>
                <a:cs typeface="Calibri"/>
              </a:rPr>
              <a:t>Für alle Kategorien steht mittelfristig Überarbeitung des Förderregimes für erneuerbare Energien an</a:t>
            </a:r>
            <a:endParaRPr lang="de-DE" sz="1400" b="1" dirty="0">
              <a:solidFill>
                <a:srgbClr val="3F3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02941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19ABC6E4-41D1-2D7C-2EAC-ABDA97E56B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081735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6" imgH="426" progId="TCLayout.ActiveDocument.1">
                  <p:embed/>
                </p:oleObj>
              </mc:Choice>
              <mc:Fallback>
                <p:oleObj name="think-cell Folie" r:id="rId4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2EABC3DB-3201-AF67-9189-8CE9F67A8C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noFill/>
        </p:spPr>
        <p:txBody>
          <a:bodyPr vert="horz" lIns="0" tIns="0" rIns="0" bIns="45720" rtlCol="0" anchor="t">
            <a:noAutofit/>
          </a:bodyPr>
          <a:lstStyle/>
          <a:p>
            <a:r>
              <a:rPr lang="de-DE" sz="1400" b="1" dirty="0">
                <a:latin typeface="Calibri"/>
                <a:cs typeface="Calibri"/>
              </a:rPr>
              <a:t>Konzept des überbauten Netzanschlusses für EE / Speicher</a:t>
            </a:r>
            <a:endParaRPr lang="de-DE" sz="1400" b="1" dirty="0"/>
          </a:p>
        </p:txBody>
      </p:sp>
      <p:sp>
        <p:nvSpPr>
          <p:cNvPr id="21" name="Bildplatzhalter 20">
            <a:extLst>
              <a:ext uri="{FF2B5EF4-FFF2-40B4-BE49-F238E27FC236}">
                <a16:creationId xmlns:a16="http://schemas.microsoft.com/office/drawing/2014/main" id="{DD0C798E-12AC-C3ED-A0C5-BF3B0111680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76F24ADD-79F8-557B-DE34-4B271EC0D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>
                <a:latin typeface="Calibri bold"/>
                <a:cs typeface="Calibri bold"/>
              </a:rPr>
              <a:t>Lösungsansatz der Überbauung des Netzanschlusses (BEE) ermöglicht Übergangslösung, schafft aber indirekt lokale Strommärkte</a:t>
            </a:r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518D6DE-7A8E-A671-A173-BCD9A9661D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BEE (2023): Netzverknüpfungspunkte-Studie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BBB7F151-DFA7-97CE-3212-5C0408D0BFE6}"/>
              </a:ext>
            </a:extLst>
          </p:cNvPr>
          <p:cNvSpPr txBox="1"/>
          <p:nvPr/>
        </p:nvSpPr>
        <p:spPr>
          <a:xfrm>
            <a:off x="9206050" y="1101601"/>
            <a:ext cx="2743200" cy="38010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1200" dirty="0">
                <a:cs typeface="Arial"/>
              </a:rPr>
              <a:t>Vorschlag:</a:t>
            </a:r>
            <a:r>
              <a:rPr lang="en-US" sz="1200" dirty="0">
                <a:cs typeface="Arial"/>
              </a:rPr>
              <a:t>​</a:t>
            </a:r>
          </a:p>
          <a:p>
            <a:pPr indent="-457200" defTabSz="685783">
              <a:buFont typeface="Wingdings"/>
              <a:buChar char="•"/>
            </a:pPr>
            <a:r>
              <a:rPr lang="de-DE" sz="1200" dirty="0">
                <a:latin typeface="Calibri"/>
                <a:cs typeface="Arial"/>
              </a:rPr>
              <a:t>Ausgleich zwischen verschiedenen Erzeugungstechnologien um Netzanschluss optimal auszunutzen</a:t>
            </a:r>
            <a:r>
              <a:rPr lang="en-US" sz="1200" dirty="0">
                <a:latin typeface="Calibri"/>
                <a:cs typeface="Arial"/>
              </a:rPr>
              <a:t>​</a:t>
            </a:r>
          </a:p>
          <a:p>
            <a:pPr indent="-457200" defTabSz="685783">
              <a:buFont typeface="Wingdings"/>
              <a:buChar char="•"/>
            </a:pPr>
            <a:r>
              <a:rPr lang="de-DE" sz="1200" dirty="0">
                <a:latin typeface="Calibri"/>
                <a:cs typeface="Arial"/>
              </a:rPr>
              <a:t>Studie prüft verschiedene Ausbaukonstellationen</a:t>
            </a:r>
            <a:r>
              <a:rPr lang="en-US" sz="1200" dirty="0">
                <a:latin typeface="Calibri"/>
                <a:cs typeface="Arial"/>
              </a:rPr>
              <a:t>​</a:t>
            </a:r>
          </a:p>
          <a:p>
            <a:pPr indent="-457200" defTabSz="685783">
              <a:buFont typeface="Wingdings"/>
              <a:buChar char="•"/>
            </a:pPr>
            <a:r>
              <a:rPr lang="de-DE" sz="1200" dirty="0">
                <a:latin typeface="Calibri"/>
                <a:cs typeface="Arial"/>
              </a:rPr>
              <a:t>Steuerung der Anlagen nach XYZ</a:t>
            </a:r>
            <a:r>
              <a:rPr lang="en-US" sz="1200" dirty="0">
                <a:latin typeface="Calibri"/>
                <a:cs typeface="Arial"/>
              </a:rPr>
              <a:t>​</a:t>
            </a:r>
          </a:p>
          <a:p>
            <a:pPr marL="0" lvl="1" defTabSz="685783">
              <a:buChar char="•"/>
            </a:pPr>
            <a:r>
              <a:rPr lang="de-DE" sz="1300" dirty="0">
                <a:latin typeface="Calibri"/>
                <a:cs typeface="Arial"/>
              </a:rPr>
              <a:t>Bewertung </a:t>
            </a:r>
            <a:r>
              <a:rPr lang="en-US" sz="1300" dirty="0">
                <a:latin typeface="Calibri"/>
                <a:cs typeface="Arial"/>
              </a:rPr>
              <a:t>​</a:t>
            </a:r>
          </a:p>
          <a:p>
            <a:pPr marL="228600" lvl="1" indent="-228600" defTabSz="685783">
              <a:buFont typeface=""/>
              <a:buChar char="•"/>
            </a:pPr>
            <a:r>
              <a:rPr lang="de-DE" sz="1200" dirty="0">
                <a:latin typeface="Calibri"/>
                <a:cs typeface="Arial"/>
              </a:rPr>
              <a:t>Konzept verhindert, dass EE-Ausbau durch Netzengpässe ausgebremst wird</a:t>
            </a:r>
            <a:r>
              <a:rPr lang="en-US" sz="1200" dirty="0">
                <a:latin typeface="Calibri"/>
                <a:cs typeface="Arial"/>
              </a:rPr>
              <a:t>​</a:t>
            </a:r>
          </a:p>
          <a:p>
            <a:pPr marL="228600" lvl="1" indent="-228600" defTabSz="685783">
              <a:buFont typeface=""/>
              <a:buChar char="•"/>
            </a:pPr>
            <a:r>
              <a:rPr lang="de-DE" sz="1200" dirty="0">
                <a:latin typeface="Calibri"/>
                <a:cs typeface="Arial"/>
              </a:rPr>
              <a:t>Konzept fördert systemdienliche EE-Erzeugungsanlagen und Konstellationen</a:t>
            </a:r>
            <a:r>
              <a:rPr lang="en-US" sz="1200" dirty="0">
                <a:latin typeface="Calibri"/>
                <a:cs typeface="Arial"/>
              </a:rPr>
              <a:t>​</a:t>
            </a:r>
          </a:p>
          <a:p>
            <a:pPr marL="228600" lvl="1" indent="-228600" defTabSz="685783">
              <a:buFont typeface=""/>
              <a:buChar char="•"/>
            </a:pPr>
            <a:r>
              <a:rPr lang="de-DE" sz="1200" dirty="0">
                <a:latin typeface="Calibri"/>
                <a:cs typeface="Arial"/>
              </a:rPr>
              <a:t>Konzept schafft aber de facto einen lokalen Markt, da der Betrieb der Anlagen hinter dem Netzanschluss aufeinander abgestimmt werden muss.</a:t>
            </a:r>
            <a:r>
              <a:rPr lang="en-US" sz="1200" dirty="0">
                <a:latin typeface="Calibri"/>
                <a:cs typeface="Arial"/>
              </a:rPr>
              <a:t>​</a:t>
            </a:r>
          </a:p>
          <a:p>
            <a:pPr marL="228600" lvl="1" indent="-228600" defTabSz="685783">
              <a:buFont typeface=""/>
              <a:buChar char="•"/>
            </a:pPr>
            <a:r>
              <a:rPr lang="de-DE" sz="1200" dirty="0">
                <a:latin typeface="Calibri"/>
                <a:cs typeface="Arial"/>
              </a:rPr>
              <a:t>Netzausbau muss Ziel bleiben!</a:t>
            </a:r>
            <a:r>
              <a:rPr lang="en-US" sz="1200" dirty="0">
                <a:latin typeface="Calibri"/>
                <a:cs typeface="Arial"/>
              </a:rPr>
              <a:t>​</a:t>
            </a:r>
          </a:p>
        </p:txBody>
      </p:sp>
      <p:sp>
        <p:nvSpPr>
          <p:cNvPr id="3" name="Textplatzhalter 8">
            <a:extLst>
              <a:ext uri="{FF2B5EF4-FFF2-40B4-BE49-F238E27FC236}">
                <a16:creationId xmlns:a16="http://schemas.microsoft.com/office/drawing/2014/main" id="{47118B94-6F7F-A850-3C79-B1A2722A4D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7622" y="1102388"/>
            <a:ext cx="2466378" cy="3369600"/>
          </a:xfrm>
        </p:spPr>
        <p:txBody>
          <a:bodyPr vert="horz" lIns="0" tIns="0" rIns="0" bIns="45720" rtlCol="0" anchor="t">
            <a:noAutofit/>
          </a:bodyPr>
          <a:lstStyle/>
          <a:p>
            <a:pPr marL="179705" lvl="1" indent="-179705"/>
            <a:r>
              <a:rPr lang="de-DE" sz="1400" b="1" dirty="0">
                <a:latin typeface="Calibri"/>
                <a:cs typeface="Calibri"/>
              </a:rPr>
              <a:t>BEE-Vorschlag</a:t>
            </a:r>
            <a:r>
              <a:rPr lang="de-DE" sz="1400" dirty="0">
                <a:latin typeface="Calibri"/>
                <a:cs typeface="Calibri"/>
              </a:rPr>
              <a:t>: „Überbauen“ des Netzanschlusses bis 150%</a:t>
            </a:r>
          </a:p>
          <a:p>
            <a:pPr marL="179705" lvl="1" indent="-179705"/>
            <a:r>
              <a:rPr lang="de-DE" sz="1400" dirty="0">
                <a:latin typeface="Calibri"/>
                <a:cs typeface="Calibri"/>
              </a:rPr>
              <a:t>Lokale Überschüsse im einstelligen %-Bereich der EE-Erzeugung</a:t>
            </a:r>
          </a:p>
          <a:p>
            <a:pPr marL="0" lvl="1" indent="0">
              <a:buNone/>
            </a:pPr>
            <a:r>
              <a:rPr lang="de-DE" sz="1400" b="1" dirty="0">
                <a:latin typeface="Calibri"/>
                <a:cs typeface="Calibri"/>
              </a:rPr>
              <a:t>Bewertung: </a:t>
            </a:r>
          </a:p>
          <a:p>
            <a:pPr marL="179705" lvl="1" indent="-179705"/>
            <a:r>
              <a:rPr lang="de-DE" sz="1400" dirty="0">
                <a:latin typeface="Calibri"/>
                <a:cs typeface="Calibri"/>
              </a:rPr>
              <a:t>Pragmatisches Konzept: verhindert Ausbremsen des PV- und Wind-Zubaus durch schleppenden Netzanschluss</a:t>
            </a:r>
          </a:p>
          <a:p>
            <a:pPr marL="179705" lvl="1" indent="-179705"/>
            <a:r>
              <a:rPr lang="de-DE" sz="1400" dirty="0">
                <a:latin typeface="Calibri"/>
                <a:cs typeface="Calibri"/>
              </a:rPr>
              <a:t>Übergeordnete Netzengpässe nicht berücksichtigt</a:t>
            </a:r>
            <a:endParaRPr lang="de-DE" sz="1400" dirty="0"/>
          </a:p>
          <a:p>
            <a:pPr marL="179705" lvl="1" indent="-179705"/>
            <a:r>
              <a:rPr lang="de-DE" sz="1400" dirty="0">
                <a:latin typeface="Calibri"/>
                <a:cs typeface="Calibri"/>
              </a:rPr>
              <a:t>Konzept schafft de facto einen lokalen Markt hinterm NAP</a:t>
            </a:r>
            <a:endParaRPr lang="de-DE" sz="1400" dirty="0"/>
          </a:p>
          <a:p>
            <a:pPr marL="179705" lvl="1" indent="-179705"/>
            <a:r>
              <a:rPr lang="de-DE" sz="1400" dirty="0">
                <a:latin typeface="Calibri"/>
                <a:cs typeface="Calibri"/>
              </a:rPr>
              <a:t>Netzausbau muss Ziel bleiben</a:t>
            </a:r>
            <a:endParaRPr lang="de-DE" sz="1400" dirty="0"/>
          </a:p>
          <a:p>
            <a:pPr marL="179705" lvl="1" indent="-179705"/>
            <a:endParaRPr lang="de-DE" sz="1400" dirty="0"/>
          </a:p>
          <a:p>
            <a:pPr marL="179705" lvl="1" indent="-179705"/>
            <a:endParaRPr lang="de-DE" sz="1400" dirty="0"/>
          </a:p>
          <a:p>
            <a:pPr marL="179705" lvl="1" indent="-179705"/>
            <a:endParaRPr lang="de-DE" sz="1400" dirty="0"/>
          </a:p>
        </p:txBody>
      </p:sp>
      <p:pic>
        <p:nvPicPr>
          <p:cNvPr id="11" name="Inhaltsplatzhalter 10" descr="Ein Bild, das Text, Diagramm, Screenshot, Schrift enthält.&#10;&#10;Beschreibung automatisch generiert.">
            <a:extLst>
              <a:ext uri="{FF2B5EF4-FFF2-40B4-BE49-F238E27FC236}">
                <a16:creationId xmlns:a16="http://schemas.microsoft.com/office/drawing/2014/main" id="{43907787-45D2-2CB8-74E8-9B2E2C112F7E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6"/>
          <a:stretch>
            <a:fillRect/>
          </a:stretch>
        </p:blipFill>
        <p:spPr>
          <a:xfrm>
            <a:off x="336554" y="1493705"/>
            <a:ext cx="4973635" cy="2978283"/>
          </a:xfrm>
        </p:spPr>
      </p:pic>
      <p:sp>
        <p:nvSpPr>
          <p:cNvPr id="22" name="Bildplatzhalter 21">
            <a:extLst>
              <a:ext uri="{FF2B5EF4-FFF2-40B4-BE49-F238E27FC236}">
                <a16:creationId xmlns:a16="http://schemas.microsoft.com/office/drawing/2014/main" id="{FAAC6158-0256-8F5E-C911-E4CED2F6C92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5" name="Bildplatzhalter 24">
            <a:extLst>
              <a:ext uri="{FF2B5EF4-FFF2-40B4-BE49-F238E27FC236}">
                <a16:creationId xmlns:a16="http://schemas.microsoft.com/office/drawing/2014/main" id="{ADCA61D9-0044-347B-21DD-54B90399D9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2369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DAF7A0A3-9E92-62ED-C217-020DF3ADD7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0000" y="1101600"/>
            <a:ext cx="2513830" cy="489600"/>
          </a:xfrm>
        </p:spPr>
        <p:txBody>
          <a:bodyPr/>
          <a:lstStyle/>
          <a:p>
            <a:r>
              <a:rPr lang="de-DE"/>
              <a:t>Entwicklung der haushaltsnahen flexiblen Verbrauchseinrichtungen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B168211A-80C9-4DFD-8EAA-032ABB6E5F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75600" y="1102388"/>
            <a:ext cx="2408400" cy="3369600"/>
          </a:xfrm>
        </p:spPr>
        <p:txBody>
          <a:bodyPr/>
          <a:lstStyle/>
          <a:p>
            <a:pPr lvl="1"/>
            <a:r>
              <a:rPr lang="de-DE" sz="1400" dirty="0"/>
              <a:t>Maximale Bezugsleistung der neuen Verbraucher übersteigt die Jahreshöchstlast deutlich.</a:t>
            </a:r>
          </a:p>
          <a:p>
            <a:pPr lvl="1"/>
            <a:r>
              <a:rPr lang="de-DE" sz="1400" dirty="0"/>
              <a:t>Agora-Analyse zeigt, dass haushaltsnahe Flexibilitäten in Höhe von 100 TWh im Jahr 2035 aktiviert werden können</a:t>
            </a:r>
          </a:p>
          <a:p>
            <a:pPr lvl="1"/>
            <a:r>
              <a:rPr lang="de-DE" sz="1400" dirty="0"/>
              <a:t>Mit zunehmendem Anteil von Wind- und Solarstromerzeugung ist das ein Vorteil, denn so können beispielsweise Überschüsse gut genutzt werden</a:t>
            </a:r>
          </a:p>
          <a:p>
            <a:pPr lvl="1"/>
            <a:endParaRPr lang="de-DE" sz="1400" dirty="0"/>
          </a:p>
          <a:p>
            <a:pPr lvl="1"/>
            <a:endParaRPr lang="de-DE" sz="1400" dirty="0"/>
          </a:p>
          <a:p>
            <a:pPr lvl="1"/>
            <a:endParaRPr lang="de-DE" sz="1400" dirty="0"/>
          </a:p>
          <a:p>
            <a:pPr lvl="1"/>
            <a:endParaRPr lang="de-DE" sz="14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6A15A751-FA8E-F4D4-D398-9E2C1D60488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BDC738DA-5306-778C-4635-94501B033C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608E030A-F39B-AE4C-D6CB-0D804BD8457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38CD40C-F073-F935-1D49-D5AAEDCD4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 bold"/>
                <a:cs typeface="Calibri bold"/>
              </a:rPr>
              <a:t>Gleichzeitig: Neue Verbrauchsanlagen mit erheblichem Flexibilitätspotential erobern den Markt. </a:t>
            </a:r>
            <a:endParaRPr lang="de-DE" dirty="0"/>
          </a:p>
        </p:txBody>
      </p:sp>
      <p:pic>
        <p:nvPicPr>
          <p:cNvPr id="28" name="Inhaltsplatzhalter 27">
            <a:extLst>
              <a:ext uri="{FF2B5EF4-FFF2-40B4-BE49-F238E27FC236}">
                <a16:creationId xmlns:a16="http://schemas.microsoft.com/office/drawing/2014/main" id="{B1DFEC10-2B5F-B5EE-5A6D-E539FA0D9B80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35" t="59609" r="13972" b="26583"/>
          <a:stretch/>
        </p:blipFill>
        <p:spPr>
          <a:xfrm>
            <a:off x="3401226" y="3954482"/>
            <a:ext cx="2676504" cy="575717"/>
          </a:xfrm>
        </p:spPr>
      </p:pic>
      <p:sp>
        <p:nvSpPr>
          <p:cNvPr id="16" name="Fußzeilenplatzhalter 2">
            <a:extLst>
              <a:ext uri="{FF2B5EF4-FFF2-40B4-BE49-F238E27FC236}">
                <a16:creationId xmlns:a16="http://schemas.microsoft.com/office/drawing/2014/main" id="{76CFF9F2-132F-7B13-9D9D-82131E630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err="1"/>
              <a:t>FfE</a:t>
            </a:r>
            <a:r>
              <a:rPr lang="de-DE"/>
              <a:t>, Agora Energiewende (2023): Haushaltsnahe Flexibilitäten nutzen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4FDF699-B0D1-2EEF-3D10-39D09D8FEC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93ACA8-8BDA-4CD2-80D6-5F016FD6C10A}" type="slidenum">
              <a:rPr lang="de-DE" smtClean="0"/>
              <a:pPr/>
              <a:t>6</a:t>
            </a:fld>
            <a:endParaRPr lang="de-DE"/>
          </a:p>
        </p:txBody>
      </p:sp>
      <p:pic>
        <p:nvPicPr>
          <p:cNvPr id="26" name="Inhaltsplatzhalter 25" descr="Ein Bild, das Text, Screenshot, Display, Diagramm enthält.&#10;&#10;Automatisch generierte Beschreibung">
            <a:extLst>
              <a:ext uri="{FF2B5EF4-FFF2-40B4-BE49-F238E27FC236}">
                <a16:creationId xmlns:a16="http://schemas.microsoft.com/office/drawing/2014/main" id="{C77C2265-F706-BAA1-5D80-418711F5F254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19" t="10837" r="35495" b="21947"/>
          <a:stretch/>
        </p:blipFill>
        <p:spPr>
          <a:xfrm>
            <a:off x="399520" y="1652782"/>
            <a:ext cx="2214863" cy="2665972"/>
          </a:xfrm>
        </p:spPr>
      </p:pic>
      <p:sp>
        <p:nvSpPr>
          <p:cNvPr id="2" name="Textplatzhalter 17">
            <a:extLst>
              <a:ext uri="{FF2B5EF4-FFF2-40B4-BE49-F238E27FC236}">
                <a16:creationId xmlns:a16="http://schemas.microsoft.com/office/drawing/2014/main" id="{1B09C593-2F37-9BDE-3228-EEA32A523CDE}"/>
              </a:ext>
            </a:extLst>
          </p:cNvPr>
          <p:cNvSpPr txBox="1">
            <a:spLocks/>
          </p:cNvSpPr>
          <p:nvPr/>
        </p:nvSpPr>
        <p:spPr>
          <a:xfrm>
            <a:off x="3309983" y="1101600"/>
            <a:ext cx="2513830" cy="4896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>
            <a:lvl1pPr marL="0" indent="0" algn="l" defTabSz="685783" rtl="0" eaLnBrk="1" latinLnBrk="0" hangingPunct="1">
              <a:lnSpc>
                <a:spcPts val="1550"/>
              </a:lnSpc>
              <a:spcBef>
                <a:spcPts val="450"/>
              </a:spcBef>
              <a:spcAft>
                <a:spcPts val="300"/>
              </a:spcAft>
              <a:buFontTx/>
              <a:buNone/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79996" indent="-179996" algn="l" defTabSz="251994" rtl="0" eaLnBrk="1" latinLnBrk="0" hangingPunct="1">
              <a:lnSpc>
                <a:spcPts val="1550"/>
              </a:lnSpc>
              <a:spcBef>
                <a:spcPts val="250"/>
              </a:spcBef>
              <a:spcAft>
                <a:spcPts val="200"/>
              </a:spcAft>
              <a:buClr>
                <a:srgbClr val="733E88"/>
              </a:buClr>
              <a:buSzPct val="86000"/>
              <a:buFont typeface="Calibri" panose="020F0502020204030204" pitchFamily="34" charset="0"/>
              <a:buChar char="→"/>
              <a:defRPr lang="de-DE" sz="13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79996" indent="-179996" algn="l" defTabSz="251994" rtl="0" eaLnBrk="1" latinLnBrk="0" hangingPunct="1">
              <a:lnSpc>
                <a:spcPts val="1550"/>
              </a:lnSpc>
              <a:spcBef>
                <a:spcPts val="250"/>
              </a:spcBef>
              <a:spcAft>
                <a:spcPts val="200"/>
              </a:spcAft>
              <a:buClr>
                <a:srgbClr val="733E88"/>
              </a:buClr>
              <a:buSzPct val="100000"/>
              <a:buFont typeface="+mj-lt"/>
              <a:buAutoNum type="arabicPeriod"/>
              <a:tabLst/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251994" indent="-86398" algn="l" defTabSz="685783" rtl="0" eaLnBrk="1" latinLnBrk="0" hangingPunct="1">
              <a:lnSpc>
                <a:spcPts val="1550"/>
              </a:lnSpc>
              <a:spcBef>
                <a:spcPts val="0"/>
              </a:spcBef>
              <a:spcAft>
                <a:spcPts val="0"/>
              </a:spcAft>
              <a:buClr>
                <a:srgbClr val="733E88"/>
              </a:buClr>
              <a:buSzPct val="80000"/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341992" indent="-86398" algn="l" defTabSz="685783" rtl="0" eaLnBrk="1" latinLnBrk="0" hangingPunct="1">
              <a:lnSpc>
                <a:spcPts val="155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Haushaltsstromverbrauch 2035</a:t>
            </a:r>
          </a:p>
        </p:txBody>
      </p:sp>
      <p:pic>
        <p:nvPicPr>
          <p:cNvPr id="4" name="Inhaltsplatzhalter 27">
            <a:extLst>
              <a:ext uri="{FF2B5EF4-FFF2-40B4-BE49-F238E27FC236}">
                <a16:creationId xmlns:a16="http://schemas.microsoft.com/office/drawing/2014/main" id="{0817D48D-0CB9-4A34-5BAE-0B89B30AA1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30" t="11539" r="13450" b="35929"/>
          <a:stretch/>
        </p:blipFill>
        <p:spPr>
          <a:xfrm>
            <a:off x="3257836" y="1922400"/>
            <a:ext cx="2769965" cy="2180525"/>
          </a:xfrm>
          <a:prstGeom prst="rect">
            <a:avLst/>
          </a:prstGeom>
        </p:spPr>
      </p:pic>
      <p:pic>
        <p:nvPicPr>
          <p:cNvPr id="5" name="Inhaltsplatzhalter 25" descr="Ein Bild, das Text, Screenshot, Display, Diagramm enthält.&#10;&#10;Automatisch generierte Beschreibung">
            <a:extLst>
              <a:ext uri="{FF2B5EF4-FFF2-40B4-BE49-F238E27FC236}">
                <a16:creationId xmlns:a16="http://schemas.microsoft.com/office/drawing/2014/main" id="{D530E4BF-7138-2465-7486-07C19DF44F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19" t="81496" r="35495" b="11315"/>
          <a:stretch/>
        </p:blipFill>
        <p:spPr>
          <a:xfrm>
            <a:off x="509483" y="4351807"/>
            <a:ext cx="2214863" cy="28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50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E7423A9-35BA-7806-7BC4-48BEAE275E8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829398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426" imgH="426" progId="TCLayout.ActiveDocument.1">
                  <p:embed/>
                </p:oleObj>
              </mc:Choice>
              <mc:Fallback>
                <p:oleObj name="think-cell Folie" r:id="rId5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5EE0DFA-F4FC-4A4E-0A6F-9AB471F4D2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/>
              <a:t>Anteil überlasteter Netzbetriebsmittel in der Niederspannung im Jahr 2035 für drei verschiedene Haushaltsstromtarife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ED88B9B1-7297-F0B3-AD84-90B76F6527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>
              <a:lnSpc>
                <a:spcPts val="1450"/>
              </a:lnSpc>
            </a:pPr>
            <a:r>
              <a:rPr lang="de-DE" sz="1200" dirty="0"/>
              <a:t>Zukünftige Überlastung in Ortsnetzen: mehr verbrauchs- als einspeisebedingt</a:t>
            </a:r>
          </a:p>
          <a:p>
            <a:pPr lvl="1">
              <a:lnSpc>
                <a:spcPts val="1450"/>
              </a:lnSpc>
            </a:pPr>
            <a:r>
              <a:rPr lang="de-DE" sz="1200" dirty="0"/>
              <a:t>Einspeisebedingte Überlastung in Flex-Szenarien: Rückspeisung von Heimspeichern und bidirektionalen Elektrofahrzeugen</a:t>
            </a:r>
          </a:p>
          <a:p>
            <a:pPr lvl="1">
              <a:lnSpc>
                <a:spcPts val="1300"/>
              </a:lnSpc>
            </a:pPr>
            <a:r>
              <a:rPr lang="de-DE" sz="1200" i="1" dirty="0"/>
              <a:t>Betrachtete Stromtarife</a:t>
            </a:r>
          </a:p>
          <a:p>
            <a:pPr marL="394196" lvl="3" indent="-228600">
              <a:lnSpc>
                <a:spcPts val="1400"/>
              </a:lnSpc>
              <a:buFont typeface="+mj-lt"/>
              <a:buAutoNum type="arabicPeriod"/>
            </a:pPr>
            <a:r>
              <a:rPr lang="de-DE" sz="1200" b="1" i="1" dirty="0" err="1"/>
              <a:t>LowFlex</a:t>
            </a:r>
            <a:r>
              <a:rPr lang="de-DE" sz="1200" b="1" i="1" dirty="0"/>
              <a:t>:</a:t>
            </a:r>
            <a:r>
              <a:rPr lang="de-DE" sz="1200" dirty="0"/>
              <a:t> konstanter Haushaltsstrompreis, Betrieb der haushaltsnahen Flexibilitäten in Eigenverbrauchsoptimierung</a:t>
            </a:r>
          </a:p>
          <a:p>
            <a:pPr marL="394196" lvl="3" indent="-228600">
              <a:lnSpc>
                <a:spcPts val="1400"/>
              </a:lnSpc>
              <a:spcBef>
                <a:spcPts val="300"/>
              </a:spcBef>
              <a:buFont typeface="+mj-lt"/>
              <a:buAutoNum type="arabicPeriod"/>
            </a:pPr>
            <a:r>
              <a:rPr lang="de-DE" sz="1200" b="1" i="1" dirty="0"/>
              <a:t>Flex: </a:t>
            </a:r>
            <a:r>
              <a:rPr lang="de-DE" sz="1200" dirty="0"/>
              <a:t>dynamischer Beschaffungs-preis, konstante Netzentgelte</a:t>
            </a:r>
          </a:p>
          <a:p>
            <a:pPr marL="394196" lvl="3" indent="-228600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de-DE" sz="1200" b="1" i="1" dirty="0"/>
              <a:t>Flex-</a:t>
            </a:r>
            <a:r>
              <a:rPr lang="de-DE" sz="1200" b="1" i="1" dirty="0" err="1"/>
              <a:t>dynNE</a:t>
            </a:r>
            <a:r>
              <a:rPr lang="de-DE" sz="1200" b="1" i="1" dirty="0"/>
              <a:t>: </a:t>
            </a:r>
            <a:r>
              <a:rPr lang="de-DE" sz="1200" dirty="0"/>
              <a:t>dynamischer Beschaffungspreis und zeitvariable Netzentgelte</a:t>
            </a:r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7CC3D12D-91D2-0827-EF0D-2491EC104F3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E86D46C5-5C03-0CA7-AD88-EFBD318517B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A4D28388-6209-4148-4517-5DF8A796D75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DB42509C-FF00-82D3-38FD-E4A6D796D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/>
              <a:t>Detaillierte Netzsimulationen der </a:t>
            </a:r>
            <a:r>
              <a:rPr lang="de-DE" dirty="0" err="1"/>
              <a:t>FfE</a:t>
            </a:r>
            <a:r>
              <a:rPr lang="de-DE" dirty="0"/>
              <a:t> für Agora zeigen: Überlastung in der NS zukünftig stärker last- als einspeisebedingt 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4CEAE5F-4019-24DD-CC58-C50016DFC0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*thermische Überlastung bezogen auf die Länge aller modellierten Leitungen **Hausanschlüsse (HA) mit  Spannungsbandverletzung. </a:t>
            </a:r>
          </a:p>
          <a:p>
            <a:r>
              <a:rPr lang="de-DE" dirty="0"/>
              <a:t>Anmerkungen: regionale Überlastungen durch Typnetz-Ansatz unterschätzt, Spannungshaltung durch PV-Wechselrichter angenommen)</a:t>
            </a:r>
            <a:endParaRPr lang="de-DE">
              <a:cs typeface="Calibri"/>
            </a:endParaRPr>
          </a:p>
          <a:p>
            <a:r>
              <a:rPr lang="de-DE" dirty="0" err="1"/>
              <a:t>FfE</a:t>
            </a:r>
            <a:r>
              <a:rPr lang="de-DE" dirty="0"/>
              <a:t>, Agora Energiewende (2023): Haushaltsnahe Flexibilitäten nutzen</a:t>
            </a:r>
            <a:endParaRPr lang="de-DE" dirty="0">
              <a:cs typeface="Calibri"/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4D011312-75F7-B7F0-1A5D-5E184690C5B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406" t="2008" r="406" b="-1"/>
          <a:stretch/>
        </p:blipFill>
        <p:spPr>
          <a:xfrm>
            <a:off x="676242" y="1678653"/>
            <a:ext cx="4438140" cy="2874715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4EB87231-D4C6-3AAC-C9CE-4B13416860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963856">
            <a:off x="4584651" y="1602209"/>
            <a:ext cx="1059460" cy="14945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79180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4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8628989F-1BB9-70CB-6003-CCA161B3318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28026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6" imgH="426" progId="TCLayout.ActiveDocument.1">
                  <p:embed/>
                </p:oleObj>
              </mc:Choice>
              <mc:Fallback>
                <p:oleObj name="think-cell Folie" r:id="rId4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0CD666AF-093A-4E2C-C64B-0D9A74481034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7" b="8044"/>
          <a:stretch/>
        </p:blipFill>
        <p:spPr>
          <a:xfrm>
            <a:off x="339865" y="1476075"/>
            <a:ext cx="5017063" cy="3151530"/>
          </a:xfrm>
        </p:spPr>
      </p:pic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E28200A9-EEFD-0EF0-58F4-460214AA01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err="1"/>
              <a:t>Annuitätischer</a:t>
            </a:r>
            <a:r>
              <a:rPr lang="de-DE"/>
              <a:t> Kostenvergleich der Optionen zur Flexibilitätsbereitstellung in 2035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C4A1027E-7696-946A-6075-507C417A3B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 vert="horz" lIns="0" tIns="0" rIns="0" bIns="45720" rtlCol="0" anchor="t">
            <a:noAutofit/>
          </a:bodyPr>
          <a:lstStyle/>
          <a:p>
            <a:pPr marL="179705" lvl="1" indent="-179705"/>
            <a:r>
              <a:rPr lang="de-DE" dirty="0">
                <a:latin typeface="Calibri"/>
                <a:cs typeface="Calibri"/>
              </a:rPr>
              <a:t>Nutzung von Lastflexibilität der Haushalte</a:t>
            </a:r>
          </a:p>
          <a:p>
            <a:pPr marL="360045" lvl="1" indent="-179070">
              <a:buFont typeface="Arial" panose="020B0604020202020204" pitchFamily="34" charset="0"/>
              <a:buChar char="•"/>
            </a:pPr>
            <a:r>
              <a:rPr lang="de-DE" dirty="0">
                <a:latin typeface="Calibri"/>
                <a:cs typeface="Calibri"/>
              </a:rPr>
              <a:t>spart 20 Terawattstunden Erzeugung / Jahr</a:t>
            </a:r>
          </a:p>
          <a:p>
            <a:pPr marL="360045" lvl="1" indent="-179070">
              <a:buFont typeface="Arial" panose="020B0604020202020204" pitchFamily="34" charset="0"/>
              <a:buChar char="•"/>
            </a:pPr>
            <a:r>
              <a:rPr lang="de-DE" dirty="0">
                <a:latin typeface="Calibri"/>
                <a:cs typeface="Calibri"/>
              </a:rPr>
              <a:t>verringert Bedarf an teurem Brennstoff</a:t>
            </a:r>
          </a:p>
          <a:p>
            <a:pPr marL="360045" lvl="1" indent="-179070">
              <a:buFont typeface="Arial" panose="020B0604020202020204" pitchFamily="34" charset="0"/>
              <a:buChar char="•"/>
            </a:pPr>
            <a:r>
              <a:rPr lang="de-DE" dirty="0">
                <a:latin typeface="Calibri"/>
                <a:cs typeface="Calibri"/>
              </a:rPr>
              <a:t>erhöht Verteilnetz-Ausbaubedarf, begrenzt aber Mehrkosten durch dynamische Netzentgelte</a:t>
            </a:r>
          </a:p>
          <a:p>
            <a:pPr marL="179705" lvl="1" indent="-179705">
              <a:spcBef>
                <a:spcPts val="600"/>
              </a:spcBef>
            </a:pPr>
            <a:r>
              <a:rPr lang="de-DE" dirty="0">
                <a:latin typeface="Calibri"/>
                <a:cs typeface="Calibri"/>
              </a:rPr>
              <a:t>Allein im Jahr 2035 Ersparnis von 4,8 Milliarden Euro</a:t>
            </a:r>
          </a:p>
          <a:p>
            <a:pPr marL="179705" lvl="1" indent="-179705">
              <a:spcBef>
                <a:spcPts val="600"/>
              </a:spcBef>
            </a:pPr>
            <a:r>
              <a:rPr lang="de-DE" dirty="0">
                <a:latin typeface="Calibri"/>
                <a:cs typeface="Calibri"/>
              </a:rPr>
              <a:t>Dafür: </a:t>
            </a:r>
            <a:r>
              <a:rPr lang="de-DE" b="1" dirty="0">
                <a:latin typeface="Calibri"/>
                <a:cs typeface="Calibri"/>
              </a:rPr>
              <a:t>Intelligenter Betrieb der Verteilnetze notwendig</a:t>
            </a:r>
            <a:endParaRPr lang="de-DE" b="1" dirty="0"/>
          </a:p>
          <a:p>
            <a:pPr marL="179705" lvl="1" indent="-179705"/>
            <a:endParaRPr lang="de-DE" sz="1400" dirty="0"/>
          </a:p>
          <a:p>
            <a:pPr marL="179705" lvl="1" indent="-179705"/>
            <a:endParaRPr lang="de-DE" sz="140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67C8CDF0-6588-89C5-5723-0B279B3323F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7A08763A-1E35-36A9-F387-C88E2276A6E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D4A58245-BE18-CBA6-E6E9-06B20942DCD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74690F38-E30C-61E0-08B2-A0F430112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/>
              <a:t>Nutzung der Flexibilität für den Strommarkt hat hohen ökonomischen Wert. Dynamische Netzentgelte helfen, diesen effizient zu heben.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AA9CC7A6-03DD-A230-2E63-4D91392E27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Agora Energiewende (2023). Anmerkung: Annuitätische Investitionskosten, reale Werte. </a:t>
            </a:r>
            <a:r>
              <a:rPr lang="de-DE" baseline="30000"/>
              <a:t>1)</a:t>
            </a:r>
            <a:r>
              <a:rPr lang="de-DE"/>
              <a:t> Wärmepumpen, Elektrofahrzeuge und Batterie-Heimspeicher in</a:t>
            </a:r>
          </a:p>
          <a:p>
            <a:r>
              <a:rPr lang="de-DE"/>
              <a:t>haushaltsnahen und gewerblichen Niederspannungsnetzen. </a:t>
            </a:r>
            <a:r>
              <a:rPr lang="de-DE" baseline="30000"/>
              <a:t>2)</a:t>
            </a:r>
            <a:r>
              <a:rPr lang="de-DE"/>
              <a:t> annuitätische Betrachtung.</a:t>
            </a:r>
          </a:p>
          <a:p>
            <a:endParaRPr lang="de-DE"/>
          </a:p>
        </p:txBody>
      </p:sp>
      <p:sp>
        <p:nvSpPr>
          <p:cNvPr id="17" name="Foliennummernplatzhalter 16">
            <a:extLst>
              <a:ext uri="{FF2B5EF4-FFF2-40B4-BE49-F238E27FC236}">
                <a16:creationId xmlns:a16="http://schemas.microsoft.com/office/drawing/2014/main" id="{DAD7F615-2593-0E9B-6F0F-8F1EB0FE5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93ACA8-8BDA-4CD2-80D6-5F016FD6C10A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5220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617B4B38-9E18-F8A8-124E-54B18A38387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48046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6" imgH="426" progId="TCLayout.ActiveDocument.1">
                  <p:embed/>
                </p:oleObj>
              </mc:Choice>
              <mc:Fallback>
                <p:oleObj name="think-cell Folie" r:id="rId4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elle 4">
            <a:extLst>
              <a:ext uri="{FF2B5EF4-FFF2-40B4-BE49-F238E27FC236}">
                <a16:creationId xmlns:a16="http://schemas.microsoft.com/office/drawing/2014/main" id="{40787D37-761B-421E-2F13-9799FCA78E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0722796"/>
              </p:ext>
            </p:extLst>
          </p:nvPr>
        </p:nvGraphicFramePr>
        <p:xfrm>
          <a:off x="360363" y="1101725"/>
          <a:ext cx="7331046" cy="3761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31046">
                  <a:extLst>
                    <a:ext uri="{9D8B030D-6E8A-4147-A177-3AD203B41FA5}">
                      <a16:colId xmlns:a16="http://schemas.microsoft.com/office/drawing/2014/main" val="3288694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de-DE" sz="1600" b="1" dirty="0">
                          <a:solidFill>
                            <a:srgbClr val="733E88"/>
                          </a:solidFill>
                        </a:rPr>
                        <a:t>Maßnahmen für den Umgang mit Verteilnetzengpässen sind nicht ausgewogen. Vor allem kleine Anlagen (&lt;30 kW) müssen systemdienlicher betrieben werden.</a:t>
                      </a:r>
                    </a:p>
                  </a:txBody>
                  <a:tcPr marL="0" marR="0" marT="28800" marB="180000"/>
                </a:tc>
                <a:extLst>
                  <a:ext uri="{0D108BD9-81ED-4DB2-BD59-A6C34878D82A}">
                    <a16:rowId xmlns:a16="http://schemas.microsoft.com/office/drawing/2014/main" val="182852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="1" dirty="0">
                          <a:solidFill>
                            <a:srgbClr val="733E88"/>
                          </a:solidFill>
                        </a:rPr>
                        <a:t>In Zukunft wird die Überlastung in der Niederspannung vielerorts lastbedingt, nicht einspeisebedingt auftreten, da </a:t>
                      </a:r>
                      <a:r>
                        <a:rPr lang="de-DE" sz="1600" b="1" i="0" u="none" strike="noStrike" noProof="0" dirty="0">
                          <a:solidFill>
                            <a:srgbClr val="733E88"/>
                          </a:solidFill>
                          <a:latin typeface="Calibri"/>
                        </a:rPr>
                        <a:t>neue Verbraucher dazukommen (Elektrofahrzeuge, Wärmepumpen und Heimspeicher)</a:t>
                      </a:r>
                      <a:r>
                        <a:rPr lang="de-DE" sz="1600" b="1" dirty="0">
                          <a:solidFill>
                            <a:srgbClr val="733E88"/>
                          </a:solidFill>
                        </a:rPr>
                        <a:t>.</a:t>
                      </a:r>
                    </a:p>
                  </a:txBody>
                  <a:tcPr marL="0" marR="0" marT="28800" marB="180000"/>
                </a:tc>
                <a:extLst>
                  <a:ext uri="{0D108BD9-81ED-4DB2-BD59-A6C34878D82A}">
                    <a16:rowId xmlns:a16="http://schemas.microsoft.com/office/drawing/2014/main" val="404044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="1" i="0" u="none" strike="noStrike" noProof="0" dirty="0">
                          <a:solidFill>
                            <a:srgbClr val="733E88"/>
                          </a:solidFill>
                          <a:latin typeface="Calibri"/>
                        </a:rPr>
                        <a:t>Dynamische Stromtarife aktivieren diese „haushaltsnahen Flexibilitäten“, so dass im klimaneutralen Stromsystem 4,8 Milliarden Euro jährlich eingespart werden können. Gleichzeitig wird der Ausbaubedarf der Stromnetze durch dynamische Netzentgelte reduziert. </a:t>
                      </a:r>
                      <a:endParaRPr lang="de-DE" sz="1600" b="1" dirty="0">
                        <a:solidFill>
                          <a:srgbClr val="733E88"/>
                        </a:solidFill>
                      </a:endParaRPr>
                    </a:p>
                  </a:txBody>
                  <a:tcPr marL="0" marR="0" marT="28800" marB="180000"/>
                </a:tc>
                <a:extLst>
                  <a:ext uri="{0D108BD9-81ED-4DB2-BD59-A6C34878D82A}">
                    <a16:rowId xmlns:a16="http://schemas.microsoft.com/office/drawing/2014/main" val="109034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="1" dirty="0">
                          <a:solidFill>
                            <a:srgbClr val="733E88"/>
                          </a:solidFill>
                        </a:rPr>
                        <a:t>Die für dynamische Netzentgelte - und §14a - notwendige Digitalisierung des Verteilnetzbetriebs muss zügig auch für den Umgang mit einspeisebedingten Engpässen eingesetzt werden.</a:t>
                      </a:r>
                    </a:p>
                  </a:txBody>
                  <a:tcPr marL="0" marR="0" marT="28800" marB="180000"/>
                </a:tc>
                <a:extLst>
                  <a:ext uri="{0D108BD9-81ED-4DB2-BD59-A6C34878D82A}">
                    <a16:rowId xmlns:a16="http://schemas.microsoft.com/office/drawing/2014/main" val="3426759498"/>
                  </a:ext>
                </a:extLst>
              </a:tr>
            </a:tbl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C97CEC4C-E90F-BABE-927B-8C6A93CF6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/>
              <a:t>Key </a:t>
            </a:r>
            <a:r>
              <a:rPr lang="de-DE" dirty="0" err="1"/>
              <a:t>take-aways</a:t>
            </a:r>
            <a:endParaRPr lang="de-DE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86DD8825-EFFF-9F27-1AE1-593E76EBD5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F3BEE2CB-E03D-88D8-474E-4CF278E2B3E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851C33E5-7782-4853-EF80-0C1B623A68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4B2616C-57B9-6101-6B8F-C3F927124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FfE (2023)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06DC0E15-7F28-1209-AD91-96C2AAA600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93ACA8-8BDA-4CD2-80D6-5F016FD6C10A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9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10">
            <a:extLst>
              <a:ext uri="{FF2B5EF4-FFF2-40B4-BE49-F238E27FC236}">
                <a16:creationId xmlns:a16="http://schemas.microsoft.com/office/drawing/2014/main" id="{A6BCAC89-22FC-4434-D809-18D79E73EE1B}"/>
              </a:ext>
            </a:extLst>
          </p:cNvPr>
          <p:cNvGraphicFramePr>
            <a:graphicFrameLocks noGrp="1"/>
          </p:cNvGraphicFramePr>
          <p:nvPr>
            <p:ph type="tbl" sz="quarter" idx="13"/>
          </p:nvPr>
        </p:nvGraphicFramePr>
        <p:xfrm>
          <a:off x="360363" y="1117821"/>
          <a:ext cx="4498975" cy="1213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498975">
                  <a:extLst>
                    <a:ext uri="{9D8B030D-6E8A-4147-A177-3AD203B41FA5}">
                      <a16:colId xmlns:a16="http://schemas.microsoft.com/office/drawing/2014/main" val="550479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3500"/>
                        </a:lnSpc>
                      </a:pPr>
                      <a:r>
                        <a:rPr lang="de-DE" sz="3200" b="0">
                          <a:solidFill>
                            <a:schemeClr val="bg1"/>
                          </a:solidFill>
                        </a:rPr>
                        <a:t>Vielen Dank für Ihre Aufmerksamkeit!</a:t>
                      </a:r>
                    </a:p>
                  </a:txBody>
                  <a:tcPr marL="0" marR="0" marT="162000" marB="16200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5479492"/>
                  </a:ext>
                </a:extLst>
              </a:tr>
            </a:tbl>
          </a:graphicData>
        </a:graphic>
      </p:graphicFrame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321CCCB-9D84-CA6F-8A40-C0483FD966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363" y="2356022"/>
            <a:ext cx="6814794" cy="2316777"/>
          </a:xfrm>
        </p:spPr>
        <p:txBody>
          <a:bodyPr>
            <a:noAutofit/>
          </a:bodyPr>
          <a:lstStyle/>
          <a:p>
            <a:r>
              <a:rPr lang="de-DE" sz="1200"/>
              <a:t>Haben Sie Fragen oder Anmerkungen?</a:t>
            </a:r>
          </a:p>
          <a:p>
            <a:pPr lvl="1"/>
            <a:r>
              <a:rPr lang="de-DE"/>
              <a:t>Philipp Godron</a:t>
            </a:r>
            <a:br>
              <a:rPr lang="de-DE"/>
            </a:br>
            <a:r>
              <a:rPr lang="de-DE"/>
              <a:t>philipp.godron@agora-energiewende.de</a:t>
            </a:r>
          </a:p>
          <a:p>
            <a:pPr lvl="1"/>
            <a:endParaRPr lang="de-DE"/>
          </a:p>
          <a:p>
            <a:pPr lvl="1"/>
            <a:r>
              <a:rPr lang="de-DE"/>
              <a:t>www.agora-energiewende.de</a:t>
            </a:r>
          </a:p>
        </p:txBody>
      </p:sp>
    </p:spTree>
    <p:extLst>
      <p:ext uri="{BB962C8B-B14F-4D97-AF65-F5344CB8AC3E}">
        <p14:creationId xmlns:p14="http://schemas.microsoft.com/office/powerpoint/2010/main" val="4121680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10">
            <a:extLst>
              <a:ext uri="{FF2B5EF4-FFF2-40B4-BE49-F238E27FC236}">
                <a16:creationId xmlns:a16="http://schemas.microsoft.com/office/drawing/2014/main" id="{2A264733-75B1-BE01-0810-28C7CC65DB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2034737"/>
              </p:ext>
            </p:extLst>
          </p:nvPr>
        </p:nvGraphicFramePr>
        <p:xfrm>
          <a:off x="360363" y="2187500"/>
          <a:ext cx="4498975" cy="768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8975">
                  <a:extLst>
                    <a:ext uri="{9D8B030D-6E8A-4147-A177-3AD203B41FA5}">
                      <a16:colId xmlns:a16="http://schemas.microsoft.com/office/drawing/2014/main" val="550479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3500"/>
                        </a:lnSpc>
                      </a:pPr>
                      <a:r>
                        <a:rPr lang="de-DE" sz="3200" b="0">
                          <a:solidFill>
                            <a:schemeClr val="bg1"/>
                          </a:solidFill>
                        </a:rPr>
                        <a:t>Backup </a:t>
                      </a:r>
                    </a:p>
                  </a:txBody>
                  <a:tcPr marL="0" marR="0" marT="162000" marB="16200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54794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8434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EADE14CF-C10E-ECA2-F6FB-F99D178525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8776" y="1102290"/>
            <a:ext cx="2454707" cy="341310"/>
          </a:xfrm>
        </p:spPr>
        <p:txBody>
          <a:bodyPr/>
          <a:lstStyle/>
          <a:p>
            <a:r>
              <a:rPr lang="de-DE"/>
              <a:t>Die Studie: Haushaltsnahe Flexibilitäten nutzen</a:t>
            </a:r>
          </a:p>
          <a:p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661CA03F-EEE0-5917-AF38-05B46DD7E0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de-DE"/>
              <a:t>Fokus auf Elektrofahrzeuge, Wärmepumpen und Heimspeicher. </a:t>
            </a:r>
          </a:p>
          <a:p>
            <a:pPr lvl="1"/>
            <a:r>
              <a:rPr lang="de-DE"/>
              <a:t>Analyse von </a:t>
            </a:r>
            <a:r>
              <a:rPr lang="de-DE" b="1"/>
              <a:t>vier verschiedenen Stromtarifmodellen.</a:t>
            </a:r>
            <a:endParaRPr lang="de-DE"/>
          </a:p>
          <a:p>
            <a:pPr lvl="1"/>
            <a:r>
              <a:rPr lang="de-DE" b="1"/>
              <a:t>Forschungsstelle für Energiewirtschaft e. V. (</a:t>
            </a:r>
            <a:r>
              <a:rPr lang="de-DE" b="1" err="1"/>
              <a:t>FfE</a:t>
            </a:r>
            <a:r>
              <a:rPr lang="de-DE" b="1"/>
              <a:t>)</a:t>
            </a:r>
            <a:r>
              <a:rPr lang="de-DE"/>
              <a:t> hat detaillierte Netzmodellierungen vorgenommen: </a:t>
            </a:r>
          </a:p>
          <a:p>
            <a:pPr lvl="1"/>
            <a:r>
              <a:rPr lang="de-DE"/>
              <a:t>mithilfe von Typnetzen wurde die gesamte deutsche Niederspannungsebene abgebildet, an der Haushalte angeschlossen sind. Lastflusssimulation zur Bestimmung der Netzausbaubedarfe</a:t>
            </a:r>
          </a:p>
          <a:p>
            <a:pPr lvl="1"/>
            <a:r>
              <a:rPr lang="de-DE"/>
              <a:t>Finanzielle Optimierung des Betriebs der haushaltsnahen Flexibilitäten je nach Stromtarif an jedem Hausanschluss modelliert</a:t>
            </a:r>
          </a:p>
          <a:p>
            <a:pPr lvl="1"/>
            <a:r>
              <a:rPr lang="de-DE"/>
              <a:t>Modellierungsergebnisse wurden ergänzt durch eine Gesamtsystemkostenbetrachtung von Agora Energiewende</a:t>
            </a:r>
          </a:p>
          <a:p>
            <a:pPr lvl="1"/>
            <a:r>
              <a:rPr lang="de-DE"/>
              <a:t>regelmäßiger Austausch mit einem </a:t>
            </a:r>
            <a:r>
              <a:rPr lang="de-DE" b="1"/>
              <a:t>Begleitkreis</a:t>
            </a:r>
            <a:r>
              <a:rPr lang="de-DE"/>
              <a:t> besetzt mit </a:t>
            </a:r>
            <a:r>
              <a:rPr lang="de-DE" err="1"/>
              <a:t>Vertreter:innen</a:t>
            </a:r>
            <a:r>
              <a:rPr lang="de-DE"/>
              <a:t> der Energiewirtschaft (Verteilnetzbetreiber, Aggregatoren, Hersteller)</a:t>
            </a:r>
          </a:p>
          <a:p>
            <a:endParaRPr lang="de-DE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4CBB7B0A-1BF8-8AAB-0E57-632458CC811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78B4528-867C-9D00-6D18-CF5FE336DBD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EF9242F-6C72-EB15-1A01-5F011BA3252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C43ACE6F-33A3-EC0B-0108-62F836BE3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Agora Energiewende hat die Auswirkungen haushaltsnaher Flexibilitäten auf das Niederspannungs-Verteilnetz untersucht.</a:t>
            </a:r>
          </a:p>
        </p:txBody>
      </p:sp>
      <p:sp>
        <p:nvSpPr>
          <p:cNvPr id="19" name="Fußzeilenplatzhalter 2">
            <a:extLst>
              <a:ext uri="{FF2B5EF4-FFF2-40B4-BE49-F238E27FC236}">
                <a16:creationId xmlns:a16="http://schemas.microsoft.com/office/drawing/2014/main" id="{4D604BAA-8F45-C6AD-748F-0D45BFD7D5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FfE (2023)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D801C6A0-D844-CF57-E7FA-F44B3238B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36" y="1679426"/>
            <a:ext cx="1989634" cy="28068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75D2BDA3-CE79-056D-9F3D-94624C8E97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93ACA8-8BDA-4CD2-80D6-5F016FD6C10A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0270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7846DD9A-266B-E772-DABD-DCC335118E8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609740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6" imgH="426" progId="TCLayout.ActiveDocument.1">
                  <p:embed/>
                </p:oleObj>
              </mc:Choice>
              <mc:Fallback>
                <p:oleObj name="think-cell Folie" r:id="rId4" imgW="426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846DD9A-266B-E772-DABD-DCC335118E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6366EA36-08BB-6293-E8CA-6226F9E3CF2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1F6AD13C-51BC-3A7B-54D3-1A6F378E331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FA45C933-9CFB-FB02-66E6-1AB7FA2A5C1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A8611049-0DA7-9638-1F92-2EC578E24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96" y="7326"/>
            <a:ext cx="8700425" cy="763074"/>
          </a:xfrm>
        </p:spPr>
        <p:txBody>
          <a:bodyPr vert="horz"/>
          <a:lstStyle/>
          <a:p>
            <a:r>
              <a:rPr lang="de-DE" sz="2000" dirty="0">
                <a:latin typeface="Calibri bold"/>
                <a:cs typeface="Calibri bold"/>
              </a:rPr>
              <a:t>Intelligenter Verteilnetzbetrieb für dynamische Netzentgelte nötig. Synergien für die Integration der bisher ungesteuerten dezentralen Erzeugung nutzen.</a:t>
            </a:r>
            <a:endParaRPr lang="de-DE" sz="2000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8F850A97-A699-B5D0-9A20-A7BAE399AD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err="1"/>
              <a:t>FfE</a:t>
            </a:r>
            <a:r>
              <a:rPr lang="de-DE"/>
              <a:t>, Agora Energiewende (2023): Haushaltsnahe Flexibilitäten nutzen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5003A4C5-0363-C3EB-DB50-EA78980F6B47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6" b="12676"/>
          <a:stretch/>
        </p:blipFill>
        <p:spPr>
          <a:xfrm>
            <a:off x="163824" y="1274673"/>
            <a:ext cx="8488959" cy="3466586"/>
          </a:xfrm>
        </p:spPr>
      </p:pic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1E9A5B93-0783-EDD3-B96A-FF2D551AF2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8776" y="1066092"/>
            <a:ext cx="8425225" cy="212007"/>
          </a:xfrm>
        </p:spPr>
        <p:txBody>
          <a:bodyPr vert="horz" lIns="0" tIns="0" rIns="0" bIns="45720" rtlCol="0" anchor="t">
            <a:noAutofit/>
          </a:bodyPr>
          <a:lstStyle/>
          <a:p>
            <a:r>
              <a:rPr lang="de-DE" dirty="0">
                <a:latin typeface="Calibri"/>
                <a:cs typeface="Calibri"/>
              </a:rPr>
              <a:t>Notwendige Prozessbausteine inklusive bereits erzielter Fortschritte und zusätzlichem Weiterentwicklungsbedarf für die Umsetzung zeitvariabler Netzentgelte</a:t>
            </a:r>
            <a:endParaRPr lang="de-DE" dirty="0"/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7F1CC5BC-616F-AB69-DD7F-93369BA1E6C6}"/>
              </a:ext>
            </a:extLst>
          </p:cNvPr>
          <p:cNvSpPr/>
          <p:nvPr/>
        </p:nvSpPr>
        <p:spPr>
          <a:xfrm rot="735842">
            <a:off x="9797937" y="1841469"/>
            <a:ext cx="2963563" cy="2551105"/>
          </a:xfrm>
          <a:prstGeom prst="roundRect">
            <a:avLst>
              <a:gd name="adj" fmla="val 1239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Was für gute EE. Einspeisung nötig?</a:t>
            </a:r>
          </a:p>
          <a:p>
            <a:pPr algn="ctr"/>
            <a:endParaRPr lang="de-DE" sz="1200" dirty="0"/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de-DE" sz="1200" dirty="0">
                <a:sym typeface="Wingdings" panose="05000000000000000000" pitchFamily="2" charset="2"/>
              </a:rPr>
              <a:t>Synergien nutzen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de-DE" sz="1200" dirty="0">
                <a:sym typeface="Wingdings" panose="05000000000000000000" pitchFamily="2" charset="2"/>
              </a:rPr>
              <a:t>Konzepte für Kombination der Flex-Nutzung auf verschiedenen Ebenen notwendig… (</a:t>
            </a:r>
            <a:r>
              <a:rPr lang="de-DE" sz="1200" dirty="0" err="1">
                <a:sym typeface="Wingdings" panose="05000000000000000000" pitchFamily="2" charset="2"/>
              </a:rPr>
              <a:t>bspw</a:t>
            </a:r>
            <a:r>
              <a:rPr lang="de-DE" sz="1200" dirty="0">
                <a:sym typeface="Wingdings" panose="05000000000000000000" pitchFamily="2" charset="2"/>
              </a:rPr>
              <a:t>: Überbauter Netzanschluss kreiert einen kleinen lokalen Markt um den Netzanschluss gut zu nutzen, </a:t>
            </a:r>
            <a:r>
              <a:rPr lang="de-DE" sz="1200" dirty="0" err="1">
                <a:sym typeface="Wingdings" panose="05000000000000000000" pitchFamily="2" charset="2"/>
              </a:rPr>
              <a:t>dyn</a:t>
            </a:r>
            <a:r>
              <a:rPr lang="de-DE" sz="1200" dirty="0">
                <a:sym typeface="Wingdings" panose="05000000000000000000" pitchFamily="2" charset="2"/>
              </a:rPr>
              <a:t> NE helfen lokal zu entlasten…)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de-DE" sz="1200" dirty="0">
                <a:sym typeface="Wingdings" panose="05000000000000000000" pitchFamily="2" charset="2"/>
              </a:rPr>
              <a:t>Netzausbau muss Ziel bleiben!</a:t>
            </a:r>
            <a:endParaRPr lang="de-DE" sz="1200" dirty="0"/>
          </a:p>
          <a:p>
            <a:pPr algn="ctr"/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963559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D766C855-123E-C58F-55A3-0C1D3EB6837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587546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6" imgH="426" progId="TCLayout.ActiveDocument.1">
                  <p:embed/>
                </p:oleObj>
              </mc:Choice>
              <mc:Fallback>
                <p:oleObj name="think-cell Folie" r:id="rId4" imgW="426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766C855-123E-C58F-55A3-0C1D3EB683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C4A1027E-7696-946A-6075-507C417A3B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8777" y="1101600"/>
            <a:ext cx="3960811" cy="360000"/>
          </a:xfrm>
          <a:prstGeom prst="rect">
            <a:avLst/>
          </a:prstGeom>
        </p:spPr>
        <p:txBody>
          <a:bodyPr/>
          <a:lstStyle/>
          <a:p>
            <a:pPr marL="0" lvl="1" indent="0">
              <a:buNone/>
            </a:pPr>
            <a:r>
              <a:rPr lang="de-DE"/>
              <a:t>Netzausbaukosten in der Niederspannung bis zum </a:t>
            </a:r>
            <a:br>
              <a:rPr lang="de-DE"/>
            </a:br>
            <a:r>
              <a:rPr lang="de-DE"/>
              <a:t>Jahr 2035</a:t>
            </a:r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49390D5B-2B26-0F08-1BA5-B256BFEB87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de-DE"/>
              <a:t>Zusätzliche Nachfrage führt in allen Fällen zu höheren Netzausbaukosten, auch wenn es keine Preisanreize für Flexibilitätsbereitstellung gibt</a:t>
            </a:r>
          </a:p>
          <a:p>
            <a:pPr lvl="1"/>
            <a:r>
              <a:rPr lang="de-DE"/>
              <a:t>Lastverschiebung, angereizt allein durch dynamisches Börsenstrompreissignal -&gt; deutlich höhere Ausbaukosten</a:t>
            </a:r>
          </a:p>
          <a:p>
            <a:pPr lvl="1"/>
            <a:r>
              <a:rPr lang="de-DE"/>
              <a:t>Dynamische Stromtarife + dynamische Netzentgelte reduzieren Ausbaukosten erheblich</a:t>
            </a:r>
          </a:p>
          <a:p>
            <a:pPr lvl="1"/>
            <a:r>
              <a:rPr lang="de-DE"/>
              <a:t>Zeitvariable Netzentgelte:</a:t>
            </a:r>
          </a:p>
          <a:p>
            <a:pPr lvl="3"/>
            <a:r>
              <a:rPr lang="de-DE"/>
              <a:t>langfristig nicht geeignet zur Reduktion Netzausbaukosten </a:t>
            </a:r>
          </a:p>
          <a:p>
            <a:pPr lvl="3"/>
            <a:r>
              <a:rPr lang="de-DE"/>
              <a:t>können aber erster Schritt Richtung Umsetzung dynamischer Netzentgelte sein</a:t>
            </a:r>
          </a:p>
          <a:p>
            <a:endParaRPr lang="de-DE" sz="1400"/>
          </a:p>
        </p:txBody>
      </p:sp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10B6E8AE-8379-48A7-0335-8733A0CEE2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5" name="Bildplatzhalter 24">
            <a:extLst>
              <a:ext uri="{FF2B5EF4-FFF2-40B4-BE49-F238E27FC236}">
                <a16:creationId xmlns:a16="http://schemas.microsoft.com/office/drawing/2014/main" id="{0801FCBC-014F-2D12-14FB-F002D068978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6" name="Bildplatzhalter 25">
            <a:extLst>
              <a:ext uri="{FF2B5EF4-FFF2-40B4-BE49-F238E27FC236}">
                <a16:creationId xmlns:a16="http://schemas.microsoft.com/office/drawing/2014/main" id="{4FB70D05-8FCA-C2FB-7D47-9357B6E40F6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74690F38-E30C-61E0-08B2-A0F430112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/>
              <a:t>Beim Hochlauf von E-Autos, Wärmepumpen und Heimspeichern können dynamische Netzentgelte wirksam die Netzausbaukosten reduzieren.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AA9CC7A6-03DD-A230-2E63-4D91392E27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err="1"/>
              <a:t>FfE</a:t>
            </a:r>
            <a:r>
              <a:rPr lang="de-DE"/>
              <a:t> (2023). Anmerkung: * kumuliert bis zum Jahr 2035, reale Werte.</a:t>
            </a:r>
          </a:p>
        </p:txBody>
      </p:sp>
      <p:sp>
        <p:nvSpPr>
          <p:cNvPr id="23" name="Foliennummernplatzhalter 22">
            <a:extLst>
              <a:ext uri="{FF2B5EF4-FFF2-40B4-BE49-F238E27FC236}">
                <a16:creationId xmlns:a16="http://schemas.microsoft.com/office/drawing/2014/main" id="{B6A6F280-8314-DD50-C4E2-741162C8D7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93ACA8-8BDA-4CD2-80D6-5F016FD6C10A}" type="slidenum">
              <a:rPr lang="de-DE" smtClean="0"/>
              <a:pPr/>
              <a:t>14</a:t>
            </a:fld>
            <a:endParaRPr lang="de-DE"/>
          </a:p>
        </p:txBody>
      </p:sp>
      <p:pic>
        <p:nvPicPr>
          <p:cNvPr id="12" name="Inhaltsplatzhalter 11" descr="Ein Bild, das Text, Screenshot, Diagramm, Design enthält.&#10;&#10;Automatisch generierte Beschreibung">
            <a:extLst>
              <a:ext uri="{FF2B5EF4-FFF2-40B4-BE49-F238E27FC236}">
                <a16:creationId xmlns:a16="http://schemas.microsoft.com/office/drawing/2014/main" id="{6906DD3A-D3AB-44EA-AB71-3ABC42C3A6C7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0" t="9579" r="8946" b="10115"/>
          <a:stretch/>
        </p:blipFill>
        <p:spPr>
          <a:xfrm>
            <a:off x="247027" y="1914193"/>
            <a:ext cx="4179693" cy="2264440"/>
          </a:xfrm>
        </p:spPr>
      </p:pic>
    </p:spTree>
    <p:extLst>
      <p:ext uri="{BB962C8B-B14F-4D97-AF65-F5344CB8AC3E}">
        <p14:creationId xmlns:p14="http://schemas.microsoft.com/office/powerpoint/2010/main" val="3844503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7EE7842-8850-7C61-7294-51C5893F78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8776" y="973960"/>
            <a:ext cx="8425225" cy="212007"/>
          </a:xfrm>
        </p:spPr>
        <p:txBody>
          <a:bodyPr/>
          <a:lstStyle/>
          <a:p>
            <a:r>
              <a:rPr lang="de-DE"/>
              <a:t>Zusammensetzung der dynamischen Stromtarife je Szenario</a:t>
            </a: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C6DDAD3-9ED7-D9E7-CFC1-5C4DB19FDE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FABA639D-A8BB-643F-D781-DFB89E05DAF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216EE339-AC39-1657-136A-3C3BB6D463F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2" name="Titel 21">
            <a:extLst>
              <a:ext uri="{FF2B5EF4-FFF2-40B4-BE49-F238E27FC236}">
                <a16:creationId xmlns:a16="http://schemas.microsoft.com/office/drawing/2014/main" id="{7B466B86-7F34-5B2F-4428-7EC22A5D9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Die vier Tarifmodelle unterscheiden sich darin, wie stark sie den aktuellen Börsenstrompreis beziehungsweise die Netzauslastung berücksichtigen.</a:t>
            </a:r>
          </a:p>
        </p:txBody>
      </p:sp>
      <p:sp>
        <p:nvSpPr>
          <p:cNvPr id="30" name="Fußzeilenplatzhalter 6">
            <a:extLst>
              <a:ext uri="{FF2B5EF4-FFF2-40B4-BE49-F238E27FC236}">
                <a16:creationId xmlns:a16="http://schemas.microsoft.com/office/drawing/2014/main" id="{EA95F7C8-F9C8-6435-DFB0-0E552F6034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6771796" cy="360581"/>
          </a:xfrm>
        </p:spPr>
        <p:txBody>
          <a:bodyPr/>
          <a:lstStyle/>
          <a:p>
            <a:r>
              <a:rPr lang="de-DE"/>
              <a:t>FfE (2023)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913BB76-04A2-7F99-8E97-9E5D717A5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22" y="1378570"/>
            <a:ext cx="7966755" cy="1374917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6ADC9F64-64CC-0CF4-0F3C-C3B5E010E5EC}"/>
              </a:ext>
            </a:extLst>
          </p:cNvPr>
          <p:cNvSpPr/>
          <p:nvPr/>
        </p:nvSpPr>
        <p:spPr>
          <a:xfrm>
            <a:off x="588622" y="2946090"/>
            <a:ext cx="3888000" cy="1291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400"/>
              </a:lnSpc>
              <a:spcAft>
                <a:spcPts val="300"/>
              </a:spcAft>
            </a:pPr>
            <a:endParaRPr lang="de-DE" sz="1400"/>
          </a:p>
          <a:p>
            <a:pPr>
              <a:lnSpc>
                <a:spcPts val="1400"/>
              </a:lnSpc>
              <a:spcAft>
                <a:spcPts val="600"/>
              </a:spcAft>
            </a:pPr>
            <a:r>
              <a:rPr lang="de-DE" sz="1300" b="1"/>
              <a:t>Zeitvariable Netzentgelte:</a:t>
            </a:r>
          </a:p>
          <a:p>
            <a:pPr marL="285750" indent="-285750">
              <a:lnSpc>
                <a:spcPts val="1400"/>
              </a:lnSpc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300"/>
              <a:t>Zeitfenster werden lange zuvor definiert</a:t>
            </a:r>
          </a:p>
          <a:p>
            <a:pPr marL="285750" indent="-285750">
              <a:lnSpc>
                <a:spcPts val="1400"/>
              </a:lnSpc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300"/>
              <a:t>Preiszeitreihe variiert zw. verschiedenen Tagen, Regionen, Jahreszeiten; in einem Verteilnetz gleich</a:t>
            </a:r>
          </a:p>
          <a:p>
            <a:pPr marL="285750" indent="-285750">
              <a:lnSpc>
                <a:spcPts val="1400"/>
              </a:lnSpc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300"/>
              <a:t>ähnlich Preismodul 3 bei §14a Festlegung </a:t>
            </a:r>
          </a:p>
          <a:p>
            <a:pPr marL="285750" indent="-285750">
              <a:lnSpc>
                <a:spcPts val="14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endParaRPr lang="de-DE" sz="140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FEFCB90C-B606-8565-6795-33F1DE21F951}"/>
              </a:ext>
            </a:extLst>
          </p:cNvPr>
          <p:cNvSpPr/>
          <p:nvPr/>
        </p:nvSpPr>
        <p:spPr>
          <a:xfrm>
            <a:off x="4667252" y="2946090"/>
            <a:ext cx="3888125" cy="129112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400"/>
              </a:lnSpc>
              <a:spcAft>
                <a:spcPts val="600"/>
              </a:spcAft>
            </a:pPr>
            <a:r>
              <a:rPr lang="de-DE" sz="1300" b="1"/>
              <a:t>Dynamische Netzentgelte:</a:t>
            </a:r>
          </a:p>
          <a:p>
            <a:pPr marL="285750" indent="-285750">
              <a:lnSpc>
                <a:spcPts val="1400"/>
              </a:lnSpc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300"/>
              <a:t>Zeitfenster werden kurzfristig definiert</a:t>
            </a:r>
          </a:p>
          <a:p>
            <a:pPr marL="285750" indent="-285750">
              <a:lnSpc>
                <a:spcPts val="1400"/>
              </a:lnSpc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300"/>
              <a:t>Preiszeitreihe ergibt sich aus Auslastungsprognose am Ortsnetztransformator</a:t>
            </a:r>
          </a:p>
          <a:p>
            <a:pPr marL="285750" indent="-285750">
              <a:lnSpc>
                <a:spcPts val="1400"/>
              </a:lnSpc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300"/>
              <a:t>gem. BNetzA-Film = volldynamische Netzentgelte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0D71FA5-BBBB-3188-9522-6A3D96EA24B5}"/>
              </a:ext>
            </a:extLst>
          </p:cNvPr>
          <p:cNvSpPr txBox="1"/>
          <p:nvPr/>
        </p:nvSpPr>
        <p:spPr>
          <a:xfrm>
            <a:off x="522886" y="4298952"/>
            <a:ext cx="8032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/>
              <a:t>*dynamischer Beschaffungspreis = direkte Weitergabe des Börsenstrompreises. Dafür werden Dispatch-Preise aus der Studie </a:t>
            </a:r>
            <a:r>
              <a:rPr lang="de-DE" sz="1100" i="1"/>
              <a:t>Klimaneutrales Stromsystem 2035 </a:t>
            </a:r>
            <a:r>
              <a:rPr lang="de-DE" sz="1100"/>
              <a:t>verwendet, welche als Repräsentant der kurzfristigen Börsenstrompreise eingesetzt werden.</a:t>
            </a:r>
          </a:p>
        </p:txBody>
      </p:sp>
    </p:spTree>
    <p:extLst>
      <p:ext uri="{BB962C8B-B14F-4D97-AF65-F5344CB8AC3E}">
        <p14:creationId xmlns:p14="http://schemas.microsoft.com/office/powerpoint/2010/main" val="399594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41153EE6-9748-4FBF-9846-35EF903995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de-DE"/>
              <a:t>Lastverschiebung in Höhe von 100 Terawattstunden im Jahr 2035</a:t>
            </a:r>
          </a:p>
          <a:p>
            <a:pPr lvl="1"/>
            <a:r>
              <a:rPr lang="de-DE"/>
              <a:t>90 Prozent dieser Flexibilität steht dem Strommarkt zur Verfügung und ermöglicht deutliche Kosteneinsparungen auf der Verbraucherseite</a:t>
            </a:r>
          </a:p>
          <a:p>
            <a:pPr lvl="1"/>
            <a:r>
              <a:rPr lang="de-DE"/>
              <a:t>10 Prozent der Flexibilität entlastet die Verteilnetze effektiv und ermöglicht so eine bessere Netzauslastung und Kosteneinsparungen beim Netzausbau</a:t>
            </a:r>
          </a:p>
          <a:p>
            <a:pPr marL="0" lvl="1" indent="0">
              <a:buNone/>
            </a:pPr>
            <a:endParaRPr lang="de-DE"/>
          </a:p>
          <a:p>
            <a:pPr lvl="1"/>
            <a:endParaRPr lang="de-DE"/>
          </a:p>
          <a:p>
            <a:pPr lvl="1"/>
            <a:endParaRPr lang="de-DE"/>
          </a:p>
          <a:p>
            <a:endParaRPr lang="en-GB"/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B7676606-367C-C51B-BE1D-FCF8439BD96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D77100E2-4D12-E0B5-041B-3244B1039EB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EE076028-3EAD-5283-9E1D-B551009BFFF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B4DCDF4-EDB0-4ACA-BE3A-DE8F43D73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/>
              <a:t>Haushaltsnahe Flexibilitäten können dank dynamischer Stromtarife jährlich mehr als 100 Terawattstunden Stromnachfrage flexibilisieren. </a:t>
            </a:r>
            <a:r>
              <a:rPr lang="de-DE"/>
              <a:t> </a:t>
            </a:r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EA92ED-B3D6-4CFD-B125-1F8EE8BED0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err="1"/>
              <a:t>FfE</a:t>
            </a:r>
            <a:r>
              <a:rPr lang="de-DE"/>
              <a:t> (2023)</a:t>
            </a:r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45139546-4172-4009-B234-BDE12F7065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6399" y="1054868"/>
            <a:ext cx="5747839" cy="412689"/>
          </a:xfrm>
        </p:spPr>
        <p:txBody>
          <a:bodyPr/>
          <a:lstStyle/>
          <a:p>
            <a:r>
              <a:rPr lang="de-DE"/>
              <a:t>Mittlerer täglicher Summenlastgang der Elektrofahrzeuge, Wärmepumpen </a:t>
            </a:r>
            <a:br>
              <a:rPr lang="de-DE"/>
            </a:br>
            <a:r>
              <a:rPr lang="de-DE"/>
              <a:t>und Heimspeicher 2035</a:t>
            </a:r>
            <a:endParaRPr lang="en-GB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219C31C-545C-4240-EE62-F6170442F9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93ACA8-8BDA-4CD2-80D6-5F016FD6C10A}" type="slidenum">
              <a:rPr lang="de-DE" smtClean="0"/>
              <a:pPr/>
              <a:t>16</a:t>
            </a:fld>
            <a:endParaRPr lang="de-DE"/>
          </a:p>
        </p:txBody>
      </p:sp>
      <p:pic>
        <p:nvPicPr>
          <p:cNvPr id="8" name="Inhaltsplatzhalter 9" descr="Ein Bild, das Text, Screenshot, Diagramm, Software enthält.&#10;&#10;Automatisch generierte Beschreibung">
            <a:extLst>
              <a:ext uri="{FF2B5EF4-FFF2-40B4-BE49-F238E27FC236}">
                <a16:creationId xmlns:a16="http://schemas.microsoft.com/office/drawing/2014/main" id="{8BF81283-271A-DF38-7EE0-FE70037DCC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1" t="91472" r="1201" b="4637"/>
          <a:stretch/>
        </p:blipFill>
        <p:spPr>
          <a:xfrm>
            <a:off x="419029" y="4330135"/>
            <a:ext cx="5908547" cy="228600"/>
          </a:xfrm>
          <a:prstGeom prst="rect">
            <a:avLst/>
          </a:prstGeom>
        </p:spPr>
      </p:pic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DBA2867E-136A-4B7A-8AC1-022018115E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" t="7743" r="13078" b="54620"/>
          <a:stretch/>
        </p:blipFill>
        <p:spPr>
          <a:xfrm>
            <a:off x="413805" y="1657968"/>
            <a:ext cx="5281602" cy="2255660"/>
          </a:xfrm>
          <a:prstGeom prst="rect">
            <a:avLst/>
          </a:prstGeom>
        </p:spPr>
      </p:pic>
      <p:pic>
        <p:nvPicPr>
          <p:cNvPr id="12" name="Inhaltsplatzhalter 9">
            <a:extLst>
              <a:ext uri="{FF2B5EF4-FFF2-40B4-BE49-F238E27FC236}">
                <a16:creationId xmlns:a16="http://schemas.microsoft.com/office/drawing/2014/main" id="{ECB31206-789F-47D1-8626-1ACFA6DD66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" t="84628" r="9781" b="13381"/>
          <a:stretch/>
        </p:blipFill>
        <p:spPr>
          <a:xfrm>
            <a:off x="423890" y="3920555"/>
            <a:ext cx="5484293" cy="11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405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41153EE6-9748-4FBF-9846-35EF903995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de-DE"/>
              <a:t>Lastverschiebung in Höhe von 100 Terawattstunden im Jahr 2035</a:t>
            </a:r>
          </a:p>
          <a:p>
            <a:pPr lvl="1"/>
            <a:r>
              <a:rPr lang="de-DE"/>
              <a:t>90 Prozent dieser Flexibilität steht dem Strommarkt zur Verfügung und ermöglicht deutliche Kosteneinsparungen auf der Verbraucherseite</a:t>
            </a:r>
          </a:p>
          <a:p>
            <a:pPr lvl="1"/>
            <a:r>
              <a:rPr lang="de-DE"/>
              <a:t>10 Prozent der Flexibilität entlastet die Verteilnetze effektiv und ermöglicht so eine bessere Netzauslastung und Kosteneinsparungen beim Netzausbau</a:t>
            </a:r>
          </a:p>
          <a:p>
            <a:pPr marL="0" lvl="1" indent="0">
              <a:buNone/>
            </a:pPr>
            <a:endParaRPr lang="de-DE"/>
          </a:p>
          <a:p>
            <a:pPr lvl="1"/>
            <a:endParaRPr lang="de-DE"/>
          </a:p>
          <a:p>
            <a:pPr lvl="1"/>
            <a:endParaRPr lang="de-DE"/>
          </a:p>
          <a:p>
            <a:endParaRPr lang="en-GB"/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B7676606-367C-C51B-BE1D-FCF8439BD96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D77100E2-4D12-E0B5-041B-3244B1039EB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EE076028-3EAD-5283-9E1D-B551009BFFF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B4DCDF4-EDB0-4ACA-BE3A-DE8F43D73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/>
              <a:t>Haushaltsnahe Flexibilitäten können dank dynamischer Stromtarife jährlich mehr als 100 Terawattstunden Stromnachfrage flexibilisieren. </a:t>
            </a:r>
            <a:r>
              <a:rPr lang="de-DE"/>
              <a:t> </a:t>
            </a:r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EA92ED-B3D6-4CFD-B125-1F8EE8BED0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err="1"/>
              <a:t>FfE</a:t>
            </a:r>
            <a:r>
              <a:rPr lang="de-DE"/>
              <a:t> (2023)</a:t>
            </a:r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45139546-4172-4009-B234-BDE12F7065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6399" y="1054868"/>
            <a:ext cx="5747839" cy="412689"/>
          </a:xfrm>
        </p:spPr>
        <p:txBody>
          <a:bodyPr/>
          <a:lstStyle/>
          <a:p>
            <a:r>
              <a:rPr lang="de-DE"/>
              <a:t>Mittlerer täglicher Summenlastgang der Elektrofahrzeuge, Wärmepumpen </a:t>
            </a:r>
            <a:br>
              <a:rPr lang="de-DE"/>
            </a:br>
            <a:r>
              <a:rPr lang="de-DE"/>
              <a:t>und Heimspeicher 2035</a:t>
            </a:r>
            <a:endParaRPr lang="en-GB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219C31C-545C-4240-EE62-F6170442F9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93ACA8-8BDA-4CD2-80D6-5F016FD6C10A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BE9DD03-2CD5-69D2-2DD7-3581F9A7083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8" name="Inhaltsplatzhalter 9" descr="Ein Bild, das Text, Screenshot, Diagramm, Software enthält.&#10;&#10;Automatisch generierte Beschreibung">
            <a:extLst>
              <a:ext uri="{FF2B5EF4-FFF2-40B4-BE49-F238E27FC236}">
                <a16:creationId xmlns:a16="http://schemas.microsoft.com/office/drawing/2014/main" id="{C91FCC95-BE09-E14C-C55D-535F153D89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1" t="91472" r="1201" b="4637"/>
          <a:stretch/>
        </p:blipFill>
        <p:spPr>
          <a:xfrm>
            <a:off x="419029" y="4330135"/>
            <a:ext cx="5908547" cy="228600"/>
          </a:xfrm>
          <a:prstGeom prst="rect">
            <a:avLst/>
          </a:prstGeom>
        </p:spPr>
      </p:pic>
      <p:pic>
        <p:nvPicPr>
          <p:cNvPr id="3" name="Inhaltsplatzhalter 9">
            <a:extLst>
              <a:ext uri="{FF2B5EF4-FFF2-40B4-BE49-F238E27FC236}">
                <a16:creationId xmlns:a16="http://schemas.microsoft.com/office/drawing/2014/main" id="{972CC6D1-F714-90AF-0724-41A54D3A8B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" t="48982" r="9781" b="13381"/>
          <a:stretch/>
        </p:blipFill>
        <p:spPr>
          <a:xfrm>
            <a:off x="424254" y="1783375"/>
            <a:ext cx="5484293" cy="22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6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7" descr="Ein Bild, das Text, Screenshot, Diagramm, Software enthält.&#10;&#10;Automatisch generierte Beschreibung">
            <a:extLst>
              <a:ext uri="{FF2B5EF4-FFF2-40B4-BE49-F238E27FC236}">
                <a16:creationId xmlns:a16="http://schemas.microsoft.com/office/drawing/2014/main" id="{39D0ADFE-3B67-3660-D68B-85DCB6BD2CF9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3157" r="16497" b="17549"/>
          <a:stretch/>
        </p:blipFill>
        <p:spPr>
          <a:xfrm>
            <a:off x="299504" y="1567213"/>
            <a:ext cx="5425820" cy="2751450"/>
          </a:xfrm>
        </p:spPr>
      </p:pic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069B8BE-D56A-9A75-B189-21F5B7CF63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/>
              <a:t>Durchschnittliche Beschaffungspreise von Kund:innen mit und ohne Flexibilität </a:t>
            </a:r>
            <a:br>
              <a:rPr lang="de-DE"/>
            </a:br>
            <a:r>
              <a:rPr lang="de-DE"/>
              <a:t>im Jahr 2035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09EB6D2-E366-0E15-A58E-939A98C99C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19569" y="1166256"/>
            <a:ext cx="2624928" cy="3397506"/>
          </a:xfrm>
        </p:spPr>
        <p:txBody>
          <a:bodyPr/>
          <a:lstStyle/>
          <a:p>
            <a:pPr lvl="1"/>
            <a:r>
              <a:rPr lang="de-DE"/>
              <a:t>Aktivieren von Flexibilitäten reduziert Strombeschaffungspreis für alle </a:t>
            </a:r>
            <a:r>
              <a:rPr lang="de-DE" err="1"/>
              <a:t>Kund:innen</a:t>
            </a:r>
            <a:r>
              <a:rPr lang="de-DE"/>
              <a:t> </a:t>
            </a:r>
          </a:p>
          <a:p>
            <a:pPr lvl="1"/>
            <a:r>
              <a:rPr lang="de-DE"/>
              <a:t>Kund:innen mit flexiblem Verbrauchsverhalten sparen zusätzlich Netzentgelte in Höhe von 11 Prozent je Kilowattstunde</a:t>
            </a:r>
          </a:p>
          <a:p>
            <a:pPr lvl="1"/>
            <a:r>
              <a:rPr lang="de-DE"/>
              <a:t>4-Personen-Haushalt mit flexiblem Einsatz der Wärmepumpe kann mit dynamischen Stromtarifen (inkl. dynamischen Netzentgelten) perspektivisch 600 Euro/a sparen</a:t>
            </a:r>
          </a:p>
          <a:p>
            <a:pPr lvl="1"/>
            <a:r>
              <a:rPr lang="de-DE"/>
              <a:t>Alle Kund:innen profitieren von niedrigeren Netzausbaukosten und einer besseren Netzauslastung</a:t>
            </a:r>
          </a:p>
          <a:p>
            <a:endParaRPr lang="de-DE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BBB5EBE4-21FE-FC84-75F6-AA33C2586CC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8834E69F-B73C-4698-F0D0-0D98908467A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7FCB6792-4CE6-CB1F-134F-B3F4D28A5FD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13812B5E-7F7A-2D9B-A485-98ADE160A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e-DE"/>
            </a:br>
            <a:br>
              <a:rPr lang="de-DE"/>
            </a:br>
            <a:br>
              <a:rPr lang="de-DE"/>
            </a:br>
            <a:br>
              <a:rPr lang="de-DE"/>
            </a:br>
            <a:r>
              <a:rPr lang="de-DE"/>
              <a:t>Von der Aktivierung haushaltsnaher Flexibilität profitieren alle Kund:innen.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2F71E00-9C06-8657-E5B5-DF85D57646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err="1"/>
              <a:t>FfE</a:t>
            </a:r>
            <a:r>
              <a:rPr lang="de-DE"/>
              <a:t> (2023). Anmerkung: reale Werte.</a:t>
            </a:r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7F79D2A0-05FE-0376-77AA-33CD8D668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93ACA8-8BDA-4CD2-80D6-5F016FD6C10A}" type="slidenum">
              <a:rPr lang="de-DE" smtClean="0"/>
              <a:pPr/>
              <a:t>18</a:t>
            </a:fld>
            <a:endParaRPr lang="de-DE"/>
          </a:p>
        </p:txBody>
      </p:sp>
      <p:pic>
        <p:nvPicPr>
          <p:cNvPr id="3" name="Inhaltsplatzhalter 7" descr="Ein Bild, das Text, Screenshot, Diagramm, Software enthält.&#10;&#10;Automatisch generierte Beschreibung">
            <a:extLst>
              <a:ext uri="{FF2B5EF4-FFF2-40B4-BE49-F238E27FC236}">
                <a16:creationId xmlns:a16="http://schemas.microsoft.com/office/drawing/2014/main" id="{3DD89827-6E27-F6A5-32B5-495101A3F3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49" t="86345" r="16497" b="9155"/>
          <a:stretch/>
        </p:blipFill>
        <p:spPr>
          <a:xfrm>
            <a:off x="2497985" y="4336511"/>
            <a:ext cx="5536797" cy="17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8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 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W_PPT-Template-2023_20231018.potx" id="{72DE7662-864B-4C93-828D-6E8E27CA8B98}" vid="{68C93E3E-23C5-4806-B0AA-A20AA7E81267}"/>
    </a:ext>
  </a:extLst>
</a:theme>
</file>

<file path=ppt/theme/theme2.xml><?xml version="1.0" encoding="utf-8"?>
<a:theme xmlns:a="http://schemas.openxmlformats.org/drawingml/2006/main" name="2 Special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W_PPT-Template-2023_20231018.potx" id="{72DE7662-864B-4C93-828D-6E8E27CA8B98}" vid="{C82D7804-979E-4893-9E65-407D9B334E49}"/>
    </a:ext>
  </a:extLst>
</a:theme>
</file>

<file path=ppt/theme/theme3.xml><?xml version="1.0" encoding="utf-8"?>
<a:theme xmlns:a="http://schemas.openxmlformats.org/drawingml/2006/main" name="1_3 Key finding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W_PPT_SlideDeck_20231206.pptx" id="{E6DD5190-395F-4CE5-8473-A5A73D224765}" vid="{C6EC29E6-1A20-44AB-8091-975AF26EA270}"/>
    </a:ext>
  </a:extLst>
</a:theme>
</file>

<file path=ppt/theme/theme4.xml><?xml version="1.0" encoding="utf-8"?>
<a:theme xmlns:a="http://schemas.openxmlformats.org/drawingml/2006/main" name="1_3 Content">
  <a:themeElements>
    <a:clrScheme name="Benutzerdefiniert 1">
      <a:dk1>
        <a:sysClr val="windowText" lastClr="000000"/>
      </a:dk1>
      <a:lt1>
        <a:sysClr val="window" lastClr="FFFFFF"/>
      </a:lt1>
      <a:dk2>
        <a:srgbClr val="733E88"/>
      </a:dk2>
      <a:lt2>
        <a:srgbClr val="F8F8F8"/>
      </a:lt2>
      <a:accent1>
        <a:srgbClr val="733E88"/>
      </a:accent1>
      <a:accent2>
        <a:srgbClr val="AD86B0"/>
      </a:accent2>
      <a:accent3>
        <a:srgbClr val="64B9E4"/>
      </a:accent3>
      <a:accent4>
        <a:srgbClr val="1E83B3"/>
      </a:accent4>
      <a:accent5>
        <a:srgbClr val="48A8AE"/>
      </a:accent5>
      <a:accent6>
        <a:srgbClr val="8393BE"/>
      </a:accent6>
      <a:hlink>
        <a:srgbClr val="A5A5A5"/>
      </a:hlink>
      <a:folHlink>
        <a:srgbClr val="A5A5A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W_PPT_SlideDeck_20231206.pptx" id="{E6DD5190-395F-4CE5-8473-A5A73D224765}" vid="{1943E5B0-DA17-41A0-98ED-D174900D9D0A}"/>
    </a:ext>
  </a:extLst>
</a:theme>
</file>

<file path=ppt/theme/theme5.xml><?xml version="1.0" encoding="utf-8"?>
<a:theme xmlns:a="http://schemas.openxmlformats.org/drawingml/2006/main" name="2_3 Content">
  <a:themeElements>
    <a:clrScheme name="Benutzerdefiniert 1">
      <a:dk1>
        <a:sysClr val="windowText" lastClr="000000"/>
      </a:dk1>
      <a:lt1>
        <a:sysClr val="window" lastClr="FFFFFF"/>
      </a:lt1>
      <a:dk2>
        <a:srgbClr val="733E88"/>
      </a:dk2>
      <a:lt2>
        <a:srgbClr val="F8F8F8"/>
      </a:lt2>
      <a:accent1>
        <a:srgbClr val="733E88"/>
      </a:accent1>
      <a:accent2>
        <a:srgbClr val="AD86B0"/>
      </a:accent2>
      <a:accent3>
        <a:srgbClr val="64B9E4"/>
      </a:accent3>
      <a:accent4>
        <a:srgbClr val="1E83B3"/>
      </a:accent4>
      <a:accent5>
        <a:srgbClr val="48A8AE"/>
      </a:accent5>
      <a:accent6>
        <a:srgbClr val="8393BE"/>
      </a:accent6>
      <a:hlink>
        <a:srgbClr val="A5A5A5"/>
      </a:hlink>
      <a:folHlink>
        <a:srgbClr val="A5A5A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W_PPT_SlideDeck_20231206.pptx" id="{E6DD5190-395F-4CE5-8473-A5A73D224765}" vid="{1943E5B0-DA17-41A0-98ED-D174900D9D0A}"/>
    </a:ext>
  </a:extLst>
</a:theme>
</file>

<file path=ppt/theme/theme6.xml><?xml version="1.0" encoding="utf-8"?>
<a:theme xmlns:a="http://schemas.openxmlformats.org/drawingml/2006/main" name="3 Content">
  <a:themeElements>
    <a:clrScheme name="Benutzerdefiniert 1">
      <a:dk1>
        <a:sysClr val="windowText" lastClr="000000"/>
      </a:dk1>
      <a:lt1>
        <a:sysClr val="window" lastClr="FFFFFF"/>
      </a:lt1>
      <a:dk2>
        <a:srgbClr val="733E88"/>
      </a:dk2>
      <a:lt2>
        <a:srgbClr val="F8F8F8"/>
      </a:lt2>
      <a:accent1>
        <a:srgbClr val="733E88"/>
      </a:accent1>
      <a:accent2>
        <a:srgbClr val="AD86B0"/>
      </a:accent2>
      <a:accent3>
        <a:srgbClr val="64B9E4"/>
      </a:accent3>
      <a:accent4>
        <a:srgbClr val="1E83B3"/>
      </a:accent4>
      <a:accent5>
        <a:srgbClr val="48A8AE"/>
      </a:accent5>
      <a:accent6>
        <a:srgbClr val="8393BE"/>
      </a:accent6>
      <a:hlink>
        <a:srgbClr val="A5A5A5"/>
      </a:hlink>
      <a:folHlink>
        <a:srgbClr val="A5A5A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1348B8F-8F1E-41E9-B33D-CD428BC8706E}" vid="{B9E344F1-C057-4A9C-9CE2-0801FFA60DC3}"/>
    </a:ext>
  </a:extLst>
</a:theme>
</file>

<file path=ppt/theme/theme7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E86A650008531458FDA50E38BC63913" ma:contentTypeVersion="6" ma:contentTypeDescription="Ein neues Dokument erstellen." ma:contentTypeScope="" ma:versionID="5f821a4e031064ba0e6bd2bc6e35c3dd">
  <xsd:schema xmlns:xsd="http://www.w3.org/2001/XMLSchema" xmlns:xs="http://www.w3.org/2001/XMLSchema" xmlns:p="http://schemas.microsoft.com/office/2006/metadata/properties" xmlns:ns2="b1e3e68c-aaa0-4cc6-b316-202499d65345" xmlns:ns3="6125d9ed-50a9-4d57-bf49-d0046852e1b0" targetNamespace="http://schemas.microsoft.com/office/2006/metadata/properties" ma:root="true" ma:fieldsID="e0b775f6b908a99c3c0bdb7d1ac4e74d" ns2:_="" ns3:_="">
    <xsd:import namespace="b1e3e68c-aaa0-4cc6-b316-202499d65345"/>
    <xsd:import namespace="6125d9ed-50a9-4d57-bf49-d0046852e1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e3e68c-aaa0-4cc6-b316-202499d653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25d9ed-50a9-4d57-bf49-d0046852e1b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B77079-7CD3-4ABE-9B6A-3EB249C20664}">
  <ds:schemaRefs>
    <ds:schemaRef ds:uri="6125d9ed-50a9-4d57-bf49-d0046852e1b0"/>
    <ds:schemaRef ds:uri="b1e3e68c-aaa0-4cc6-b316-202499d6534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2F69F14-67D3-46ED-8357-210596460351}">
  <ds:schemaRefs>
    <ds:schemaRef ds:uri="http://schemas.microsoft.com/office/2006/metadata/properties"/>
    <ds:schemaRef ds:uri="b1e3e68c-aaa0-4cc6-b316-202499d65345"/>
    <ds:schemaRef ds:uri="http://schemas.microsoft.com/office/2006/documentManagement/types"/>
    <ds:schemaRef ds:uri="http://purl.org/dc/elements/1.1/"/>
    <ds:schemaRef ds:uri="6125d9ed-50a9-4d57-bf49-d0046852e1b0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3FB679B-D73C-49E7-9262-EB1CCFEC8A3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EW_PPT-Template-2023_20231018</Template>
  <TotalTime>0</TotalTime>
  <Words>1741</Words>
  <Application>Microsoft Office PowerPoint</Application>
  <PresentationFormat>Bildschirmpräsentation (16:9)</PresentationFormat>
  <Paragraphs>222</Paragraphs>
  <Slides>18</Slides>
  <Notes>16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6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34" baseType="lpstr">
      <vt:lpstr>Arial</vt:lpstr>
      <vt:lpstr>Arial,Sans-Serif</vt:lpstr>
      <vt:lpstr>Calibri</vt:lpstr>
      <vt:lpstr>Calibri </vt:lpstr>
      <vt:lpstr>Calibri bold</vt:lpstr>
      <vt:lpstr>Flexo</vt:lpstr>
      <vt:lpstr>Flexo Medium</vt:lpstr>
      <vt:lpstr>TwitterChirp</vt:lpstr>
      <vt:lpstr>Wingdings</vt:lpstr>
      <vt:lpstr>1 Title</vt:lpstr>
      <vt:lpstr>2 Specials</vt:lpstr>
      <vt:lpstr>1_3 Key findings</vt:lpstr>
      <vt:lpstr>1_3 Content</vt:lpstr>
      <vt:lpstr>2_3 Content</vt:lpstr>
      <vt:lpstr>3 Content</vt:lpstr>
      <vt:lpstr>think-cell Folie</vt:lpstr>
      <vt:lpstr>PowerPoint-Präsentation</vt:lpstr>
      <vt:lpstr>Beschleunigung PV-Zubau auf Niveau der EEG-Zielsetzung. Trotz Zuwachs Freiflächenanlagen ca. Hälfte des Zubaus durch Anlagen &lt;30 kWp</vt:lpstr>
      <vt:lpstr>Geringer PV-Marktwert zur Mittagszeit Indikator für mangelnde Flexibilität und Marktanreize im Strommarktdesign</vt:lpstr>
      <vt:lpstr>Aktueller Maßnahmenkatalog für den Umgang mit Erzeugungsüberschüssen aus Photovoltaik im Verteilnetz ist nicht ausgewogen</vt:lpstr>
      <vt:lpstr>Lösungsansatz der Überbauung des Netzanschlusses (BEE) ermöglicht Übergangslösung, schafft aber indirekt lokale Strommärkte</vt:lpstr>
      <vt:lpstr>Gleichzeitig: Neue Verbrauchsanlagen mit erheblichem Flexibilitätspotential erobern den Markt. </vt:lpstr>
      <vt:lpstr>Detaillierte Netzsimulationen der FfE für Agora zeigen: Überlastung in der NS zukünftig stärker last- als einspeisebedingt </vt:lpstr>
      <vt:lpstr>Nutzung der Flexibilität für den Strommarkt hat hohen ökonomischen Wert. Dynamische Netzentgelte helfen, diesen effizient zu heben.</vt:lpstr>
      <vt:lpstr>Key take-aways</vt:lpstr>
      <vt:lpstr>PowerPoint-Präsentation</vt:lpstr>
      <vt:lpstr>PowerPoint-Präsentation</vt:lpstr>
      <vt:lpstr>Agora Energiewende hat die Auswirkungen haushaltsnaher Flexibilitäten auf das Niederspannungs-Verteilnetz untersucht.</vt:lpstr>
      <vt:lpstr>Intelligenter Verteilnetzbetrieb für dynamische Netzentgelte nötig. Synergien für die Integration der bisher ungesteuerten dezentralen Erzeugung nutzen.</vt:lpstr>
      <vt:lpstr>Beim Hochlauf von E-Autos, Wärmepumpen und Heimspeichern können dynamische Netzentgelte wirksam die Netzausbaukosten reduzieren.</vt:lpstr>
      <vt:lpstr>Die vier Tarifmodelle unterscheiden sich darin, wie stark sie den aktuellen Börsenstrompreis beziehungsweise die Netzauslastung berücksichtigen.</vt:lpstr>
      <vt:lpstr>Haushaltsnahe Flexibilitäten können dank dynamischer Stromtarife jährlich mehr als 100 Terawattstunden Stromnachfrage flexibilisieren.  </vt:lpstr>
      <vt:lpstr>Haushaltsnahe Flexibilitäten können dank dynamischer Stromtarife jährlich mehr als 100 Terawattstunden Stromnachfrage flexibilisieren.  </vt:lpstr>
      <vt:lpstr>    Von der Aktivierung haushaltsnaher Flexibilität profitieren alle Kund:innen.</vt:lpstr>
    </vt:vector>
  </TitlesOfParts>
  <Company>Agora Energiewende gGmbH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AEW 2023 - Haushaltsnahe Flex Nutzen</dc:title>
  <dc:creator>Mareike Herrndorff;Katrin Schaber</dc:creator>
  <cp:lastModifiedBy>Philipp.Godron@Agora-Energiewende.de</cp:lastModifiedBy>
  <cp:revision>637</cp:revision>
  <cp:lastPrinted>2024-10-23T09:55:31Z</cp:lastPrinted>
  <dcterms:created xsi:type="dcterms:W3CDTF">2023-11-08T11:42:48Z</dcterms:created>
  <dcterms:modified xsi:type="dcterms:W3CDTF">2024-10-23T09:58:55Z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0x0101005E86A650008531458FDA50E38BC63913</vt:lpwstr>
  </property>
</Properties>
</file>