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35"/>
  </p:notesMasterIdLst>
  <p:handoutMasterIdLst>
    <p:handoutMasterId r:id="rId36"/>
  </p:handoutMasterIdLst>
  <p:sldIdLst>
    <p:sldId id="290" r:id="rId5"/>
    <p:sldId id="313" r:id="rId6"/>
    <p:sldId id="267" r:id="rId7"/>
    <p:sldId id="490" r:id="rId8"/>
    <p:sldId id="506" r:id="rId9"/>
    <p:sldId id="500" r:id="rId10"/>
    <p:sldId id="501" r:id="rId11"/>
    <p:sldId id="491" r:id="rId12"/>
    <p:sldId id="504" r:id="rId13"/>
    <p:sldId id="503" r:id="rId14"/>
    <p:sldId id="505" r:id="rId15"/>
    <p:sldId id="502" r:id="rId16"/>
    <p:sldId id="492" r:id="rId17"/>
    <p:sldId id="494" r:id="rId18"/>
    <p:sldId id="518" r:id="rId19"/>
    <p:sldId id="495" r:id="rId20"/>
    <p:sldId id="517" r:id="rId21"/>
    <p:sldId id="514" r:id="rId22"/>
    <p:sldId id="515" r:id="rId23"/>
    <p:sldId id="308" r:id="rId24"/>
    <p:sldId id="508" r:id="rId25"/>
    <p:sldId id="519" r:id="rId26"/>
    <p:sldId id="292" r:id="rId27"/>
    <p:sldId id="301" r:id="rId28"/>
    <p:sldId id="287" r:id="rId29"/>
    <p:sldId id="488" r:id="rId30"/>
    <p:sldId id="289" r:id="rId31"/>
    <p:sldId id="511" r:id="rId32"/>
    <p:sldId id="513" r:id="rId33"/>
    <p:sldId id="516" r:id="rId34"/>
  </p:sldIdLst>
  <p:sldSz cx="12192000" cy="6858000"/>
  <p:notesSz cx="6797675" cy="9926638"/>
  <p:embeddedFontLst>
    <p:embeddedFont>
      <p:font typeface="Montserrat" panose="00000500000000000000" pitchFamily="2" charset="0"/>
      <p:regular r:id="rId37"/>
      <p:bold r:id="rId38"/>
      <p:italic r:id="rId39"/>
      <p:boldItalic r:id="rId40"/>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F5C12E-DA33-D1A5-B9D7-641FB23ED1ED}" name="Johannes Hilpert" initials="JH" userId="S::hilpert@stiftung-umweltenergierecht.de::7424a56a-8996-45f2-8314-6e55cf26c892" providerId="AD"/>
  <p188:author id="{0CD0254E-87B4-29D0-EAAC-B0676A8FF166}" name="Markus Kahles" initials="MK" userId="S::kahles@stiftung-umweltenergierecht.de::83fa1845-4b13-4645-a3fe-3754a7194267" providerId="AD"/>
  <p188:author id="{D7F16F75-2968-836E-3BA4-9D102A5BDB28}" name="Tobias Klarmann" initials="TK" userId="S::klarmann@stiftung-umweltenergierecht.de::82c1ead9-a8a0-4bd5-b865-679cddc205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E2"/>
    <a:srgbClr val="8ABD24"/>
    <a:srgbClr val="A7CE5B"/>
    <a:srgbClr val="002758"/>
    <a:srgbClr val="B6C4CD"/>
    <a:srgbClr val="C5DF92"/>
    <a:srgbClr val="DCEBBD"/>
    <a:srgbClr val="EA6852"/>
    <a:srgbClr val="99D5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F2783A-EF44-4332-AEA0-1F3F9D989CA0}" v="8" dt="2024-10-23T06:18:28.229"/>
    <p1510:client id="{3C37B8BE-7F5F-4571-9FE4-E52DFB94660E}" v="11" dt="2024-10-22T13:29:47.279"/>
    <p1510:client id="{3F86008B-70D0-4414-94CC-B17C85CB6711}" v="32" dt="2024-10-22T09:10:28.437"/>
    <p1510:client id="{DCF7351E-3CB3-BDB5-B644-1A1BE7A534A9}" v="2" dt="2024-10-22T13:35:33.69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4774A1E-44AB-490F-B28C-83FF0B9479A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13D56B6-27F8-449F-83E0-D2481FC65228}"/>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52DFBB9-9EA2-4A3F-A559-F77BDF75C0A6}" type="datetimeFigureOut">
              <a:rPr lang="de-DE" smtClean="0"/>
              <a:t>23.10.2024</a:t>
            </a:fld>
            <a:endParaRPr lang="de-DE"/>
          </a:p>
        </p:txBody>
      </p:sp>
      <p:sp>
        <p:nvSpPr>
          <p:cNvPr id="4" name="Fußzeilenplatzhalter 3">
            <a:extLst>
              <a:ext uri="{FF2B5EF4-FFF2-40B4-BE49-F238E27FC236}">
                <a16:creationId xmlns:a16="http://schemas.microsoft.com/office/drawing/2014/main" id="{0E67DAAA-EDB7-4C77-A4B0-9AA515B7396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FF3D816-947A-4235-981A-B1CBBA62CD31}"/>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1C6DD096-3758-45BC-8A22-4A6FF06B7973}" type="slidenum">
              <a:rPr lang="de-DE" smtClean="0"/>
              <a:t>‹Nr.›</a:t>
            </a:fld>
            <a:endParaRPr lang="de-DE"/>
          </a:p>
        </p:txBody>
      </p:sp>
    </p:spTree>
    <p:extLst>
      <p:ext uri="{BB962C8B-B14F-4D97-AF65-F5344CB8AC3E}">
        <p14:creationId xmlns:p14="http://schemas.microsoft.com/office/powerpoint/2010/main" val="2919668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0C22C1F-33C5-984D-9DFA-705403147C7F}" type="datetimeFigureOut">
              <a:rPr lang="de-DE" smtClean="0"/>
              <a:t>23.10.2024</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F586C80-75C5-DA4B-B5E5-97C12F271428}" type="slidenum">
              <a:rPr lang="de-DE" smtClean="0"/>
              <a:t>‹Nr.›</a:t>
            </a:fld>
            <a:endParaRPr lang="de-DE"/>
          </a:p>
        </p:txBody>
      </p:sp>
    </p:spTree>
    <p:extLst>
      <p:ext uri="{BB962C8B-B14F-4D97-AF65-F5344CB8AC3E}">
        <p14:creationId xmlns:p14="http://schemas.microsoft.com/office/powerpoint/2010/main" val="2710579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4F586C80-75C5-DA4B-B5E5-97C12F271428}" type="slidenum">
              <a:rPr lang="de-DE" smtClean="0"/>
              <a:t>1</a:t>
            </a:fld>
            <a:endParaRPr lang="de-DE"/>
          </a:p>
        </p:txBody>
      </p:sp>
    </p:spTree>
    <p:extLst>
      <p:ext uri="{BB962C8B-B14F-4D97-AF65-F5344CB8AC3E}">
        <p14:creationId xmlns:p14="http://schemas.microsoft.com/office/powerpoint/2010/main" val="30639280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umweltenergierecht.de/" TargetMode="External"/><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E91B611-1CE1-144A-AC65-C4DB6DF9A14A}"/>
              </a:ext>
            </a:extLst>
          </p:cNvPr>
          <p:cNvSpPr/>
          <p:nvPr userDrawn="1"/>
        </p:nvSpPr>
        <p:spPr>
          <a:xfrm>
            <a:off x="0" y="-3079"/>
            <a:ext cx="12192000" cy="5187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1004047" y="1855000"/>
            <a:ext cx="8976436" cy="2387600"/>
          </a:xfrm>
        </p:spPr>
        <p:txBody>
          <a:bodyPr anchor="b">
            <a:noAutofit/>
          </a:bodyPr>
          <a:lstStyle>
            <a:lvl1pPr algn="l">
              <a:defRPr sz="4800">
                <a:solidFill>
                  <a:schemeClr val="accent2"/>
                </a:solidFill>
              </a:defRPr>
            </a:lvl1pPr>
          </a:lstStyle>
          <a:p>
            <a:r>
              <a:rPr lang="de-DE"/>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1004047" y="4257299"/>
            <a:ext cx="8976436" cy="642960"/>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pic>
        <p:nvPicPr>
          <p:cNvPr id="7" name="Grafik 6">
            <a:extLst>
              <a:ext uri="{FF2B5EF4-FFF2-40B4-BE49-F238E27FC236}">
                <a16:creationId xmlns:a16="http://schemas.microsoft.com/office/drawing/2014/main" id="{331125A1-B486-0148-A8BC-C64D08CE42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6" name="Freihandform 15">
            <a:extLst>
              <a:ext uri="{FF2B5EF4-FFF2-40B4-BE49-F238E27FC236}">
                <a16:creationId xmlns:a16="http://schemas.microsoft.com/office/drawing/2014/main" id="{B371B618-77DD-244E-A471-ED42881DE467}"/>
              </a:ext>
            </a:extLst>
          </p:cNvPr>
          <p:cNvSpPr/>
          <p:nvPr userDrawn="1"/>
        </p:nvSpPr>
        <p:spPr>
          <a:xfrm>
            <a:off x="609599" y="1178011"/>
            <a:ext cx="10972802" cy="532935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a:extLst>
              <a:ext uri="{FF2B5EF4-FFF2-40B4-BE49-F238E27FC236}">
                <a16:creationId xmlns:a16="http://schemas.microsoft.com/office/drawing/2014/main" id="{E5AA6A26-EFE4-0E48-B275-B7F8DCD14F02}"/>
              </a:ext>
            </a:extLst>
          </p:cNvPr>
          <p:cNvSpPr/>
          <p:nvPr userDrawn="1"/>
        </p:nvSpPr>
        <p:spPr>
          <a:xfrm>
            <a:off x="609599" y="5182916"/>
            <a:ext cx="11691328" cy="107444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Datumsplatzhalter 3">
            <a:extLst>
              <a:ext uri="{FF2B5EF4-FFF2-40B4-BE49-F238E27FC236}">
                <a16:creationId xmlns:a16="http://schemas.microsoft.com/office/drawing/2014/main" id="{9F7FBF76-A59E-6148-8CA5-710D0F37EC6B}"/>
              </a:ext>
            </a:extLst>
          </p:cNvPr>
          <p:cNvSpPr>
            <a:spLocks noGrp="1"/>
          </p:cNvSpPr>
          <p:nvPr>
            <p:ph type="dt" sz="half" idx="2"/>
          </p:nvPr>
        </p:nvSpPr>
        <p:spPr>
          <a:xfrm>
            <a:off x="1019980" y="5789507"/>
            <a:ext cx="3181640" cy="288763"/>
          </a:xfrm>
          <a:prstGeom prst="rect">
            <a:avLst/>
          </a:prstGeom>
        </p:spPr>
        <p:txBody>
          <a:bodyPr vert="horz" lIns="91440" tIns="45720" rIns="91440" bIns="45720" rtlCol="0" anchor="b"/>
          <a:lstStyle>
            <a:lvl1pPr algn="l">
              <a:defRPr sz="1200">
                <a:solidFill>
                  <a:srgbClr val="002758"/>
                </a:solidFill>
                <a:latin typeface="Montserrat" pitchFamily="2" charset="77"/>
              </a:defRPr>
            </a:lvl1pPr>
          </a:lstStyle>
          <a:p>
            <a:r>
              <a:rPr lang="de-DE"/>
              <a:t>23.10.2024</a:t>
            </a:r>
          </a:p>
        </p:txBody>
      </p:sp>
      <p:sp>
        <p:nvSpPr>
          <p:cNvPr id="12" name="Textplatzhalter 12">
            <a:extLst>
              <a:ext uri="{FF2B5EF4-FFF2-40B4-BE49-F238E27FC236}">
                <a16:creationId xmlns:a16="http://schemas.microsoft.com/office/drawing/2014/main" id="{D73726C8-B953-3A43-B08A-19496309C0B4}"/>
              </a:ext>
            </a:extLst>
          </p:cNvPr>
          <p:cNvSpPr>
            <a:spLocks noGrp="1"/>
          </p:cNvSpPr>
          <p:nvPr>
            <p:ph type="body" sz="quarter" idx="10" hasCustomPrompt="1"/>
          </p:nvPr>
        </p:nvSpPr>
        <p:spPr>
          <a:xfrm>
            <a:off x="1019980" y="5580577"/>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a:t>#Vorname, #Nachname</a:t>
            </a:r>
          </a:p>
        </p:txBody>
      </p:sp>
      <p:sp>
        <p:nvSpPr>
          <p:cNvPr id="10" name="Textplatzhalter 12">
            <a:extLst>
              <a:ext uri="{FF2B5EF4-FFF2-40B4-BE49-F238E27FC236}">
                <a16:creationId xmlns:a16="http://schemas.microsoft.com/office/drawing/2014/main" id="{22F8206E-0AF4-FD49-978C-6F620EFFF0DD}"/>
              </a:ext>
            </a:extLst>
          </p:cNvPr>
          <p:cNvSpPr>
            <a:spLocks noGrp="1"/>
          </p:cNvSpPr>
          <p:nvPr>
            <p:ph type="body" sz="quarter" idx="11" hasCustomPrompt="1"/>
          </p:nvPr>
        </p:nvSpPr>
        <p:spPr>
          <a:xfrm>
            <a:off x="1019980" y="5353806"/>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err="1"/>
              <a:t>Veranstaltangsformat</a:t>
            </a:r>
            <a:endParaRPr lang="de-DE"/>
          </a:p>
        </p:txBody>
      </p:sp>
    </p:spTree>
    <p:extLst>
      <p:ext uri="{BB962C8B-B14F-4D97-AF65-F5344CB8AC3E}">
        <p14:creationId xmlns:p14="http://schemas.microsoft.com/office/powerpoint/2010/main" val="3746925678"/>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Verteilernetze als Flaschenhals</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Titel 1">
            <a:extLst>
              <a:ext uri="{FF2B5EF4-FFF2-40B4-BE49-F238E27FC236}">
                <a16:creationId xmlns:a16="http://schemas.microsoft.com/office/drawing/2014/main" id="{8EF84613-8C5C-4436-9B10-6105E240BA11}"/>
              </a:ext>
            </a:extLst>
          </p:cNvPr>
          <p:cNvSpPr>
            <a:spLocks noGrp="1"/>
          </p:cNvSpPr>
          <p:nvPr>
            <p:ph type="title" hasCustomPrompt="1"/>
          </p:nvPr>
        </p:nvSpPr>
        <p:spPr>
          <a:xfrm>
            <a:off x="838200" y="1160462"/>
            <a:ext cx="10515600" cy="776756"/>
          </a:xfrm>
        </p:spPr>
        <p:txBody>
          <a:bodyPr anchor="t">
            <a:noAutofit/>
          </a:bodyPr>
          <a:lstStyle>
            <a:lvl1pPr>
              <a:defRPr sz="4400" b="1">
                <a:solidFill>
                  <a:schemeClr val="accent1"/>
                </a:solidFill>
              </a:defRPr>
            </a:lvl1pPr>
          </a:lstStyle>
          <a:p>
            <a:r>
              <a:rPr lang="de-DE"/>
              <a:t>Agenda</a:t>
            </a:r>
          </a:p>
        </p:txBody>
      </p:sp>
      <p:sp>
        <p:nvSpPr>
          <p:cNvPr id="12" name="Inhaltsplatzhalter 2">
            <a:extLst>
              <a:ext uri="{FF2B5EF4-FFF2-40B4-BE49-F238E27FC236}">
                <a16:creationId xmlns:a16="http://schemas.microsoft.com/office/drawing/2014/main" id="{A9A6B82C-B641-4D61-84B0-D3A21B670189}"/>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a:t>Mastertextformat bearbeiten</a:t>
            </a:r>
          </a:p>
        </p:txBody>
      </p:sp>
    </p:spTree>
    <p:extLst>
      <p:ext uri="{BB962C8B-B14F-4D97-AF65-F5344CB8AC3E}">
        <p14:creationId xmlns:p14="http://schemas.microsoft.com/office/powerpoint/2010/main" val="885447424"/>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trenner ">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7EF2FC7-D5E7-164F-B1B7-5CFD5DEE16D4}"/>
              </a:ext>
            </a:extLst>
          </p:cNvPr>
          <p:cNvSpPr/>
          <p:nvPr userDrawn="1"/>
        </p:nvSpPr>
        <p:spPr>
          <a:xfrm>
            <a:off x="-65741" y="3429000"/>
            <a:ext cx="12257741" cy="3485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hasCustomPrompt="1"/>
          </p:nvPr>
        </p:nvSpPr>
        <p:spPr>
          <a:xfrm>
            <a:off x="836483" y="3674803"/>
            <a:ext cx="9144000" cy="2015941"/>
          </a:xfrm>
        </p:spPr>
        <p:txBody>
          <a:bodyPr anchor="b">
            <a:noAutofit/>
          </a:bodyPr>
          <a:lstStyle>
            <a:lvl1pPr algn="l">
              <a:defRPr sz="4800">
                <a:solidFill>
                  <a:schemeClr val="bg1"/>
                </a:solidFill>
              </a:defRPr>
            </a:lvl1pPr>
          </a:lstStyle>
          <a:p>
            <a:r>
              <a:rPr lang="de-DE" err="1"/>
              <a:t>Kapiteltrenner</a:t>
            </a:r>
            <a:endParaRPr lang="de-DE"/>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583342"/>
          </a:xfrm>
        </p:spPr>
        <p:txBody>
          <a:bodyPr>
            <a:no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Verteilernetze als Flaschenhals</a:t>
            </a:r>
          </a:p>
        </p:txBody>
      </p:sp>
      <p:pic>
        <p:nvPicPr>
          <p:cNvPr id="9" name="Grafik 8">
            <a:extLst>
              <a:ext uri="{FF2B5EF4-FFF2-40B4-BE49-F238E27FC236}">
                <a16:creationId xmlns:a16="http://schemas.microsoft.com/office/drawing/2014/main" id="{A3266346-EE4F-3047-AAC4-85A9754220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
        <p:nvSpPr>
          <p:cNvPr id="11" name="Freihandform 10">
            <a:extLst>
              <a:ext uri="{FF2B5EF4-FFF2-40B4-BE49-F238E27FC236}">
                <a16:creationId xmlns:a16="http://schemas.microsoft.com/office/drawing/2014/main" id="{60E1401D-699C-BB43-9681-F3B55BA184C8}"/>
              </a:ext>
            </a:extLst>
          </p:cNvPr>
          <p:cNvSpPr/>
          <p:nvPr userDrawn="1"/>
        </p:nvSpPr>
        <p:spPr>
          <a:xfrm>
            <a:off x="406399" y="571500"/>
            <a:ext cx="11430001" cy="5935866"/>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a:extLst>
              <a:ext uri="{FF2B5EF4-FFF2-40B4-BE49-F238E27FC236}">
                <a16:creationId xmlns:a16="http://schemas.microsoft.com/office/drawing/2014/main" id="{A73FFD23-550F-D34B-A8EE-101F01EA6698}"/>
              </a:ext>
            </a:extLst>
          </p:cNvPr>
          <p:cNvSpPr/>
          <p:nvPr userDrawn="1"/>
        </p:nvSpPr>
        <p:spPr>
          <a:xfrm>
            <a:off x="406399" y="3429001"/>
            <a:ext cx="11894594" cy="307836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Bildplatzhalter 9">
            <a:extLst>
              <a:ext uri="{FF2B5EF4-FFF2-40B4-BE49-F238E27FC236}">
                <a16:creationId xmlns:a16="http://schemas.microsoft.com/office/drawing/2014/main" id="{E40514AB-EC2B-6240-B151-70A5FAA23412}"/>
              </a:ext>
            </a:extLst>
          </p:cNvPr>
          <p:cNvSpPr>
            <a:spLocks noGrp="1"/>
          </p:cNvSpPr>
          <p:nvPr>
            <p:ph type="pic" sz="quarter" idx="13" hasCustomPrompt="1"/>
          </p:nvPr>
        </p:nvSpPr>
        <p:spPr>
          <a:xfrm>
            <a:off x="6154929" y="744980"/>
            <a:ext cx="5200588" cy="3256434"/>
          </a:xfrm>
        </p:spPr>
        <p:txBody>
          <a:bodyPr/>
          <a:lstStyle>
            <a:lvl1pPr marL="0" indent="0">
              <a:buNone/>
              <a:defRPr/>
            </a:lvl1pPr>
          </a:lstStyle>
          <a:p>
            <a:r>
              <a:rPr lang="de-DE"/>
              <a:t>Isometrische Grafik durch Klicken auf Symbol hinzufügen</a:t>
            </a:r>
          </a:p>
        </p:txBody>
      </p:sp>
    </p:spTree>
    <p:extLst>
      <p:ext uri="{BB962C8B-B14F-4D97-AF65-F5344CB8AC3E}">
        <p14:creationId xmlns:p14="http://schemas.microsoft.com/office/powerpoint/2010/main" val="1579958521"/>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mit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4ADE5-C1E0-6441-9B9B-147550F200FC}"/>
              </a:ext>
            </a:extLst>
          </p:cNvPr>
          <p:cNvSpPr>
            <a:spLocks noGrp="1"/>
          </p:cNvSpPr>
          <p:nvPr>
            <p:ph type="title"/>
          </p:nvPr>
        </p:nvSpPr>
        <p:spPr>
          <a:xfrm>
            <a:off x="838200" y="1160462"/>
            <a:ext cx="10515600" cy="776756"/>
          </a:xfrm>
        </p:spPr>
        <p:txBody>
          <a:bodyPr anchor="t">
            <a:noAutofit/>
          </a:bodyPr>
          <a:lstStyle>
            <a:lvl1pPr>
              <a:defRPr sz="2400" b="1">
                <a:solidFill>
                  <a:schemeClr val="accent1"/>
                </a:solidFill>
              </a:defRPr>
            </a:lvl1pPr>
          </a:lstStyle>
          <a:p>
            <a:r>
              <a:rPr lang="de-DE"/>
              <a:t>Mastertitelformat bearbeiten</a:t>
            </a:r>
          </a:p>
        </p:txBody>
      </p:sp>
      <p:sp>
        <p:nvSpPr>
          <p:cNvPr id="3" name="Inhaltsplatzhalter 2">
            <a:extLst>
              <a:ext uri="{FF2B5EF4-FFF2-40B4-BE49-F238E27FC236}">
                <a16:creationId xmlns:a16="http://schemas.microsoft.com/office/drawing/2014/main" id="{8BCD7C9C-742B-CC4A-9381-EA9D5579B5F6}"/>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2058F60-A21D-BD45-A67A-F1F69C3A6141}"/>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D7D720CC-42F3-FC46-B2D9-6DB8717BF5B5}"/>
              </a:ext>
            </a:extLst>
          </p:cNvPr>
          <p:cNvSpPr>
            <a:spLocks noGrp="1"/>
          </p:cNvSpPr>
          <p:nvPr>
            <p:ph type="ftr" sz="quarter" idx="11"/>
          </p:nvPr>
        </p:nvSpPr>
        <p:spPr/>
        <p:txBody>
          <a:bodyPr/>
          <a:lstStyle/>
          <a:p>
            <a:r>
              <a:rPr lang="de-DE"/>
              <a:t>Verteilernetze als Flaschenhals</a:t>
            </a:r>
          </a:p>
        </p:txBody>
      </p:sp>
      <p:sp>
        <p:nvSpPr>
          <p:cNvPr id="6" name="Foliennummernplatzhalter 5">
            <a:extLst>
              <a:ext uri="{FF2B5EF4-FFF2-40B4-BE49-F238E27FC236}">
                <a16:creationId xmlns:a16="http://schemas.microsoft.com/office/drawing/2014/main" id="{3C0E15E2-0944-1146-9EFD-6F57E38BB39E}"/>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10" name="Textplatzhalter 9">
            <a:extLst>
              <a:ext uri="{FF2B5EF4-FFF2-40B4-BE49-F238E27FC236}">
                <a16:creationId xmlns:a16="http://schemas.microsoft.com/office/drawing/2014/main" id="{8DCCD738-6790-204A-AD7D-952754BB1E50}"/>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a:t>Quelle: </a:t>
            </a:r>
            <a:r>
              <a:rPr lang="de-DE" err="1"/>
              <a:t>Lorem</a:t>
            </a:r>
            <a:r>
              <a:rPr lang="de-DE"/>
              <a:t> </a:t>
            </a:r>
            <a:r>
              <a:rPr lang="de-DE" err="1"/>
              <a:t>Ipsum</a:t>
            </a:r>
            <a:r>
              <a:rPr lang="de-DE"/>
              <a:t>-Verlag</a:t>
            </a:r>
          </a:p>
          <a:p>
            <a:pPr lvl="0"/>
            <a:r>
              <a:rPr lang="de-DE"/>
              <a:t>Auch zweizeilig </a:t>
            </a:r>
          </a:p>
        </p:txBody>
      </p:sp>
    </p:spTree>
    <p:extLst>
      <p:ext uri="{BB962C8B-B14F-4D97-AF65-F5344CB8AC3E}">
        <p14:creationId xmlns:p14="http://schemas.microsoft.com/office/powerpoint/2010/main" val="1777981787"/>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mit Zita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p:nvPr>
        </p:nvSpPr>
        <p:spPr>
          <a:xfrm>
            <a:off x="838200" y="1147603"/>
            <a:ext cx="5181600" cy="5484973"/>
          </a:xfrm>
        </p:spPr>
        <p:txBody>
          <a:bodyPr>
            <a:noAutofit/>
          </a:bodyPr>
          <a:lstStyle>
            <a:lvl1pPr marL="312738" indent="-312738">
              <a:tabLst/>
              <a:defRPr/>
            </a:lvl1pPr>
            <a:lvl2pPr marL="711200" indent="-254000">
              <a:tabLst/>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hasCustomPrompt="1"/>
          </p:nvPr>
        </p:nvSpPr>
        <p:spPr>
          <a:xfrm>
            <a:off x="7043530" y="1147603"/>
            <a:ext cx="4310270" cy="5483767"/>
          </a:xfrm>
          <a:solidFill>
            <a:schemeClr val="bg2"/>
          </a:solidFill>
          <a:effectLst>
            <a:outerShdw dist="165100" dir="11220000" sx="101000" sy="101000" algn="br" rotWithShape="0">
              <a:schemeClr val="accent3"/>
            </a:outerShdw>
          </a:effectLst>
        </p:spPr>
        <p:txBody>
          <a:bodyPr lIns="360000" tIns="360000" rIns="360000" bIns="360000" anchor="ctr" anchorCtr="0">
            <a:noAutofit/>
          </a:bodyPr>
          <a:lstStyle>
            <a:lvl1pPr marL="177800" indent="-177800">
              <a:buClr>
                <a:schemeClr val="bg1"/>
              </a:buClr>
              <a:buNone/>
              <a:tabLst/>
              <a:defRPr b="1">
                <a:solidFill>
                  <a:schemeClr val="accent3"/>
                </a:solidFill>
              </a:defRPr>
            </a:lvl1pPr>
            <a:lvl2pPr marL="457200" indent="0">
              <a:buClr>
                <a:schemeClr val="bg1"/>
              </a:buClr>
              <a:buNone/>
              <a:defRPr>
                <a:solidFill>
                  <a:schemeClr val="bg1"/>
                </a:solidFill>
              </a:defRPr>
            </a:lvl2pPr>
            <a:lvl3pPr marL="91440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de-DE"/>
              <a:t>„Hier an dieser Stelle ist ein Zitat möglich.“</a:t>
            </a:r>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2366387347"/>
      </p:ext>
    </p:extLst>
  </p:cSld>
  <p:clrMapOvr>
    <a:masterClrMapping/>
  </p:clrMapOvr>
  <p:hf hdr="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hasCustomPrompt="1"/>
          </p:nvPr>
        </p:nvSpPr>
        <p:spPr>
          <a:xfrm>
            <a:off x="838200" y="1160463"/>
            <a:ext cx="5181600" cy="5329238"/>
          </a:xfrm>
        </p:spPr>
        <p:txBody>
          <a:bodyPr>
            <a:noAutofit/>
          </a:bodyPr>
          <a:lstStyle>
            <a:lvl1pPr marL="312738" indent="-312738">
              <a:tabLst/>
              <a:defRPr/>
            </a:lvl1pPr>
          </a:lstStyle>
          <a:p>
            <a:pPr lvl="0"/>
            <a:r>
              <a:rPr lang="de-DE"/>
              <a:t>Zwei Spalten Text und/oder Bild</a:t>
            </a:r>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p:nvPr>
        </p:nvSpPr>
        <p:spPr>
          <a:xfrm>
            <a:off x="6172200" y="1160463"/>
            <a:ext cx="5181600" cy="5329238"/>
          </a:xfrm>
        </p:spPr>
        <p:txBody>
          <a:bodyPr>
            <a:noAutofit/>
          </a:bodyPr>
          <a:lstStyle>
            <a:lvl1pPr marL="355600" indent="-355600">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299702217"/>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Überschrif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102552-20EF-C740-931C-CB590FD849AF}"/>
              </a:ext>
            </a:extLst>
          </p:cNvPr>
          <p:cNvSpPr>
            <a:spLocks noGrp="1"/>
          </p:cNvSpPr>
          <p:nvPr>
            <p:ph type="title"/>
          </p:nvPr>
        </p:nvSpPr>
        <p:spPr>
          <a:xfrm>
            <a:off x="839788" y="1160463"/>
            <a:ext cx="10515600" cy="891560"/>
          </a:xfrm>
        </p:spPr>
        <p:txBody>
          <a:bodyPr>
            <a:noAutofit/>
          </a:bodyPr>
          <a:lstStyle/>
          <a:p>
            <a:r>
              <a:rPr lang="de-DE"/>
              <a:t>Mastertitelformat bearbeiten</a:t>
            </a:r>
          </a:p>
        </p:txBody>
      </p:sp>
      <p:sp>
        <p:nvSpPr>
          <p:cNvPr id="3" name="Textplatzhalter 2">
            <a:extLst>
              <a:ext uri="{FF2B5EF4-FFF2-40B4-BE49-F238E27FC236}">
                <a16:creationId xmlns:a16="http://schemas.microsoft.com/office/drawing/2014/main" id="{39B2206B-16BB-E945-8016-216AEEA6DCE8}"/>
              </a:ext>
            </a:extLst>
          </p:cNvPr>
          <p:cNvSpPr>
            <a:spLocks noGrp="1"/>
          </p:cNvSpPr>
          <p:nvPr>
            <p:ph type="body" idx="1"/>
          </p:nvPr>
        </p:nvSpPr>
        <p:spPr>
          <a:xfrm>
            <a:off x="839788" y="2212975"/>
            <a:ext cx="5157787"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B880958-9306-8A4F-836B-DF221BC6A226}"/>
              </a:ext>
            </a:extLst>
          </p:cNvPr>
          <p:cNvSpPr>
            <a:spLocks noGrp="1"/>
          </p:cNvSpPr>
          <p:nvPr>
            <p:ph sz="half" idx="2"/>
          </p:nvPr>
        </p:nvSpPr>
        <p:spPr>
          <a:xfrm>
            <a:off x="839788" y="3036887"/>
            <a:ext cx="5157787"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97C14B9-6156-DD4E-B2C1-87A0E6CD175D}"/>
              </a:ext>
            </a:extLst>
          </p:cNvPr>
          <p:cNvSpPr>
            <a:spLocks noGrp="1"/>
          </p:cNvSpPr>
          <p:nvPr>
            <p:ph type="body" sz="quarter" idx="3"/>
          </p:nvPr>
        </p:nvSpPr>
        <p:spPr>
          <a:xfrm>
            <a:off x="6172200" y="2212975"/>
            <a:ext cx="5183188"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F3589D1-8AE9-2E43-9768-711A8044F001}"/>
              </a:ext>
            </a:extLst>
          </p:cNvPr>
          <p:cNvSpPr>
            <a:spLocks noGrp="1"/>
          </p:cNvSpPr>
          <p:nvPr>
            <p:ph sz="quarter" idx="4"/>
          </p:nvPr>
        </p:nvSpPr>
        <p:spPr>
          <a:xfrm>
            <a:off x="6172200" y="3036887"/>
            <a:ext cx="5183188"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3A11A51-7775-1B4C-A22E-CC865613C5E2}"/>
              </a:ext>
            </a:extLst>
          </p:cNvPr>
          <p:cNvSpPr>
            <a:spLocks noGrp="1"/>
          </p:cNvSpPr>
          <p:nvPr>
            <p:ph type="dt" sz="half" idx="10"/>
          </p:nvPr>
        </p:nvSpPr>
        <p:spPr/>
        <p:txBody>
          <a:bodyPr/>
          <a:lstStyle/>
          <a:p>
            <a:r>
              <a:rPr lang="de-DE"/>
              <a:t>23.10.2024</a:t>
            </a:r>
          </a:p>
        </p:txBody>
      </p:sp>
      <p:sp>
        <p:nvSpPr>
          <p:cNvPr id="8" name="Fußzeilenplatzhalter 7">
            <a:extLst>
              <a:ext uri="{FF2B5EF4-FFF2-40B4-BE49-F238E27FC236}">
                <a16:creationId xmlns:a16="http://schemas.microsoft.com/office/drawing/2014/main" id="{69B8763A-043E-F342-988C-A9D57470A9B2}"/>
              </a:ext>
            </a:extLst>
          </p:cNvPr>
          <p:cNvSpPr>
            <a:spLocks noGrp="1"/>
          </p:cNvSpPr>
          <p:nvPr>
            <p:ph type="ftr" sz="quarter" idx="11"/>
          </p:nvPr>
        </p:nvSpPr>
        <p:spPr/>
        <p:txBody>
          <a:bodyPr/>
          <a:lstStyle/>
          <a:p>
            <a:r>
              <a:rPr lang="de-DE"/>
              <a:t>Verteilernetze als Flaschenhals</a:t>
            </a:r>
          </a:p>
        </p:txBody>
      </p:sp>
      <p:sp>
        <p:nvSpPr>
          <p:cNvPr id="9" name="Foliennummernplatzhalter 8">
            <a:extLst>
              <a:ext uri="{FF2B5EF4-FFF2-40B4-BE49-F238E27FC236}">
                <a16:creationId xmlns:a16="http://schemas.microsoft.com/office/drawing/2014/main" id="{53028D24-58B8-1644-AF44-724381149F91}"/>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156993917"/>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08BEFFC-ED27-4A4A-B2A2-B66C2C4894A5}"/>
              </a:ext>
            </a:extLst>
          </p:cNvPr>
          <p:cNvSpPr>
            <a:spLocks noGrp="1"/>
          </p:cNvSpPr>
          <p:nvPr>
            <p:ph type="dt" sz="half" idx="10"/>
          </p:nvPr>
        </p:nvSpPr>
        <p:spPr/>
        <p:txBody>
          <a:bodyPr/>
          <a:lstStyle/>
          <a:p>
            <a:r>
              <a:rPr lang="de-DE"/>
              <a:t>23.10.2024</a:t>
            </a:r>
          </a:p>
        </p:txBody>
      </p:sp>
      <p:sp>
        <p:nvSpPr>
          <p:cNvPr id="4" name="Fußzeilenplatzhalter 3">
            <a:extLst>
              <a:ext uri="{FF2B5EF4-FFF2-40B4-BE49-F238E27FC236}">
                <a16:creationId xmlns:a16="http://schemas.microsoft.com/office/drawing/2014/main" id="{75DAB573-6211-4F4B-8024-27E23B38CCBB}"/>
              </a:ext>
            </a:extLst>
          </p:cNvPr>
          <p:cNvSpPr>
            <a:spLocks noGrp="1"/>
          </p:cNvSpPr>
          <p:nvPr>
            <p:ph type="ftr" sz="quarter" idx="11"/>
          </p:nvPr>
        </p:nvSpPr>
        <p:spPr/>
        <p:txBody>
          <a:bodyPr/>
          <a:lstStyle/>
          <a:p>
            <a:r>
              <a:rPr lang="de-DE"/>
              <a:t>Verteilernetze als Flaschenhals</a:t>
            </a:r>
          </a:p>
        </p:txBody>
      </p:sp>
      <p:sp>
        <p:nvSpPr>
          <p:cNvPr id="5" name="Foliennummernplatzhalter 4">
            <a:extLst>
              <a:ext uri="{FF2B5EF4-FFF2-40B4-BE49-F238E27FC236}">
                <a16:creationId xmlns:a16="http://schemas.microsoft.com/office/drawing/2014/main" id="{8ACA7AC7-0E62-F74C-B68C-130D9C8C4FB2}"/>
              </a:ext>
            </a:extLst>
          </p:cNvPr>
          <p:cNvSpPr>
            <a:spLocks noGrp="1"/>
          </p:cNvSpPr>
          <p:nvPr>
            <p:ph type="sldNum" sz="quarter" idx="12"/>
          </p:nvPr>
        </p:nvSpPr>
        <p:spPr/>
        <p:txBody>
          <a:bodyPr/>
          <a:lstStyle/>
          <a:p>
            <a:fld id="{BB5D5A41-9DD1-F24E-9E26-15668BB14167}" type="slidenum">
              <a:rPr lang="de-DE" smtClean="0"/>
              <a:pPr/>
              <a:t>‹Nr.›</a:t>
            </a:fld>
            <a:endParaRPr lang="de-DE"/>
          </a:p>
        </p:txBody>
      </p:sp>
      <p:sp>
        <p:nvSpPr>
          <p:cNvPr id="7" name="Bildplatzhalter 6">
            <a:extLst>
              <a:ext uri="{FF2B5EF4-FFF2-40B4-BE49-F238E27FC236}">
                <a16:creationId xmlns:a16="http://schemas.microsoft.com/office/drawing/2014/main" id="{103E6973-E0D7-164A-95CA-E0AB1D29DC2C}"/>
              </a:ext>
            </a:extLst>
          </p:cNvPr>
          <p:cNvSpPr>
            <a:spLocks noGrp="1"/>
          </p:cNvSpPr>
          <p:nvPr>
            <p:ph type="pic" sz="quarter" idx="13"/>
          </p:nvPr>
        </p:nvSpPr>
        <p:spPr>
          <a:xfrm>
            <a:off x="0" y="800100"/>
            <a:ext cx="12192000" cy="6057900"/>
          </a:xfrm>
        </p:spPr>
        <p:txBody>
          <a:bodyPr/>
          <a:lstStyle/>
          <a:p>
            <a:r>
              <a:rPr lang="de-DE"/>
              <a:t>Bild durch Klicken auf Symbol hinzufügen</a:t>
            </a:r>
          </a:p>
        </p:txBody>
      </p:sp>
    </p:spTree>
    <p:extLst>
      <p:ext uri="{BB962C8B-B14F-4D97-AF65-F5344CB8AC3E}">
        <p14:creationId xmlns:p14="http://schemas.microsoft.com/office/powerpoint/2010/main" val="2852853014"/>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Beschreib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98D02-E2FA-DB4F-B58A-DB871C143A57}"/>
              </a:ext>
            </a:extLst>
          </p:cNvPr>
          <p:cNvSpPr>
            <a:spLocks noGrp="1"/>
          </p:cNvSpPr>
          <p:nvPr>
            <p:ph type="title" hasCustomPrompt="1"/>
          </p:nvPr>
        </p:nvSpPr>
        <p:spPr>
          <a:xfrm>
            <a:off x="839788" y="4806949"/>
            <a:ext cx="3932237" cy="841375"/>
          </a:xfrm>
        </p:spPr>
        <p:txBody>
          <a:bodyPr anchor="b">
            <a:noAutofit/>
          </a:bodyPr>
          <a:lstStyle>
            <a:lvl1pPr>
              <a:defRPr sz="2400" b="1">
                <a:solidFill>
                  <a:schemeClr val="accent1"/>
                </a:solidFill>
              </a:defRPr>
            </a:lvl1pPr>
          </a:lstStyle>
          <a:p>
            <a:r>
              <a:rPr lang="de-DE"/>
              <a:t>Bildunterschrift</a:t>
            </a:r>
            <a:br>
              <a:rPr lang="de-DE"/>
            </a:br>
            <a:r>
              <a:rPr lang="de-DE"/>
              <a:t>(falls überhaupt nötig)</a:t>
            </a:r>
          </a:p>
        </p:txBody>
      </p:sp>
      <p:sp>
        <p:nvSpPr>
          <p:cNvPr id="3" name="Bildplatzhalter 2">
            <a:extLst>
              <a:ext uri="{FF2B5EF4-FFF2-40B4-BE49-F238E27FC236}">
                <a16:creationId xmlns:a16="http://schemas.microsoft.com/office/drawing/2014/main" id="{C626A4AA-C686-FE40-9793-0DFD7714943A}"/>
              </a:ext>
            </a:extLst>
          </p:cNvPr>
          <p:cNvSpPr>
            <a:spLocks noGrp="1"/>
          </p:cNvSpPr>
          <p:nvPr>
            <p:ph type="pic" idx="1"/>
          </p:nvPr>
        </p:nvSpPr>
        <p:spPr>
          <a:xfrm>
            <a:off x="5183188" y="1160463"/>
            <a:ext cx="6169024" cy="53292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5AD67B07-D92F-E64A-8FF0-599BBF3B7FA8}"/>
              </a:ext>
            </a:extLst>
          </p:cNvPr>
          <p:cNvSpPr>
            <a:spLocks noGrp="1"/>
          </p:cNvSpPr>
          <p:nvPr>
            <p:ph type="body" sz="half" idx="2" hasCustomPrompt="1"/>
          </p:nvPr>
        </p:nvSpPr>
        <p:spPr>
          <a:xfrm>
            <a:off x="839788" y="5648325"/>
            <a:ext cx="3932237" cy="841375"/>
          </a:xfrm>
        </p:spPr>
        <p:txBody>
          <a:bodyPr>
            <a:noAutofit/>
          </a:bodyPr>
          <a:lstStyle>
            <a:lvl1pPr marL="0" indent="0">
              <a:lnSpc>
                <a:spcPct val="12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Kurze Beschreibung von maximal drei Zeilen. Bitte präsentieren Sie und lesen Sie nicht ab.</a:t>
            </a:r>
          </a:p>
        </p:txBody>
      </p:sp>
      <p:sp>
        <p:nvSpPr>
          <p:cNvPr id="5" name="Datumsplatzhalter 4">
            <a:extLst>
              <a:ext uri="{FF2B5EF4-FFF2-40B4-BE49-F238E27FC236}">
                <a16:creationId xmlns:a16="http://schemas.microsoft.com/office/drawing/2014/main" id="{8F5A6D99-67F5-F749-8C6F-6685CC59CBE9}"/>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72D3CADC-F812-0B41-AD51-D7A1D01998E7}"/>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8A8B4F31-39B2-B644-89E8-E585D6AC8FA6}"/>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8" name="Textplatzhalter 9">
            <a:extLst>
              <a:ext uri="{FF2B5EF4-FFF2-40B4-BE49-F238E27FC236}">
                <a16:creationId xmlns:a16="http://schemas.microsoft.com/office/drawing/2014/main" id="{E0DFD17B-BDEB-A347-B754-95A2066B7D1C}"/>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a:t>Quelle: </a:t>
            </a:r>
            <a:r>
              <a:rPr lang="de-DE" err="1"/>
              <a:t>Lorem</a:t>
            </a:r>
            <a:r>
              <a:rPr lang="de-DE"/>
              <a:t> </a:t>
            </a:r>
            <a:r>
              <a:rPr lang="de-DE" err="1"/>
              <a:t>Ipsum</a:t>
            </a:r>
            <a:r>
              <a:rPr lang="de-DE"/>
              <a:t>-Verlag</a:t>
            </a:r>
          </a:p>
          <a:p>
            <a:pPr lvl="0"/>
            <a:r>
              <a:rPr lang="de-DE"/>
              <a:t>Auch zweizeilig </a:t>
            </a:r>
          </a:p>
        </p:txBody>
      </p:sp>
    </p:spTree>
    <p:extLst>
      <p:ext uri="{BB962C8B-B14F-4D97-AF65-F5344CB8AC3E}">
        <p14:creationId xmlns:p14="http://schemas.microsoft.com/office/powerpoint/2010/main" val="1494700033"/>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3F51051-3199-A24B-B1CD-B7842F61354D}"/>
              </a:ext>
            </a:extLst>
          </p:cNvPr>
          <p:cNvSpPr>
            <a:spLocks noGrp="1"/>
          </p:cNvSpPr>
          <p:nvPr>
            <p:ph type="dt" sz="half" idx="10"/>
          </p:nvPr>
        </p:nvSpPr>
        <p:spPr/>
        <p:txBody>
          <a:bodyPr/>
          <a:lstStyle/>
          <a:p>
            <a:r>
              <a:rPr lang="de-DE"/>
              <a:t>23.10.2024</a:t>
            </a:r>
          </a:p>
        </p:txBody>
      </p:sp>
      <p:sp>
        <p:nvSpPr>
          <p:cNvPr id="4" name="Fußzeilenplatzhalter 3">
            <a:extLst>
              <a:ext uri="{FF2B5EF4-FFF2-40B4-BE49-F238E27FC236}">
                <a16:creationId xmlns:a16="http://schemas.microsoft.com/office/drawing/2014/main" id="{A82D0658-7EB3-BA4A-B744-F4C17799157A}"/>
              </a:ext>
            </a:extLst>
          </p:cNvPr>
          <p:cNvSpPr>
            <a:spLocks noGrp="1"/>
          </p:cNvSpPr>
          <p:nvPr>
            <p:ph type="ftr" sz="quarter" idx="11"/>
          </p:nvPr>
        </p:nvSpPr>
        <p:spPr/>
        <p:txBody>
          <a:bodyPr/>
          <a:lstStyle/>
          <a:p>
            <a:r>
              <a:rPr lang="de-DE"/>
              <a:t>Verteilernetze als Flaschenhals</a:t>
            </a:r>
          </a:p>
        </p:txBody>
      </p:sp>
      <p:sp>
        <p:nvSpPr>
          <p:cNvPr id="5" name="Foliennummernplatzhalter 4">
            <a:extLst>
              <a:ext uri="{FF2B5EF4-FFF2-40B4-BE49-F238E27FC236}">
                <a16:creationId xmlns:a16="http://schemas.microsoft.com/office/drawing/2014/main" id="{A86C46B3-3DFF-F649-BBB6-F69949E9AF3D}"/>
              </a:ext>
            </a:extLst>
          </p:cNvPr>
          <p:cNvSpPr>
            <a:spLocks noGrp="1"/>
          </p:cNvSpPr>
          <p:nvPr>
            <p:ph type="sldNum" sz="quarter" idx="12"/>
          </p:nvPr>
        </p:nvSpPr>
        <p:spPr/>
        <p:txBody>
          <a:bodyPr/>
          <a:lstStyle/>
          <a:p>
            <a:fld id="{BB5D5A41-9DD1-F24E-9E26-15668BB14167}" type="slidenum">
              <a:rPr lang="de-DE" smtClean="0"/>
              <a:pPr/>
              <a:t>‹Nr.›</a:t>
            </a:fld>
            <a:endParaRPr lang="de-DE"/>
          </a:p>
        </p:txBody>
      </p:sp>
      <p:sp>
        <p:nvSpPr>
          <p:cNvPr id="8" name="Tabellenplatzhalter 7">
            <a:extLst>
              <a:ext uri="{FF2B5EF4-FFF2-40B4-BE49-F238E27FC236}">
                <a16:creationId xmlns:a16="http://schemas.microsoft.com/office/drawing/2014/main" id="{2E7CF542-03D0-7441-AA03-6F2930D943F1}"/>
              </a:ext>
            </a:extLst>
          </p:cNvPr>
          <p:cNvSpPr>
            <a:spLocks noGrp="1"/>
          </p:cNvSpPr>
          <p:nvPr>
            <p:ph type="tbl" sz="quarter" idx="13"/>
          </p:nvPr>
        </p:nvSpPr>
        <p:spPr>
          <a:xfrm>
            <a:off x="839788" y="1160463"/>
            <a:ext cx="10512425" cy="5329237"/>
          </a:xfrm>
        </p:spPr>
        <p:txBody>
          <a:bodyPr/>
          <a:lstStyle/>
          <a:p>
            <a:r>
              <a:rPr lang="de-DE"/>
              <a:t>Tabelle durch Klicken auf Symbol hinzufügen</a:t>
            </a:r>
          </a:p>
        </p:txBody>
      </p:sp>
      <p:sp>
        <p:nvSpPr>
          <p:cNvPr id="6" name="Textplatzhalter 9">
            <a:extLst>
              <a:ext uri="{FF2B5EF4-FFF2-40B4-BE49-F238E27FC236}">
                <a16:creationId xmlns:a16="http://schemas.microsoft.com/office/drawing/2014/main" id="{1A037F56-82D0-174F-96A8-E82565C0749A}"/>
              </a:ext>
            </a:extLst>
          </p:cNvPr>
          <p:cNvSpPr>
            <a:spLocks noGrp="1"/>
          </p:cNvSpPr>
          <p:nvPr>
            <p:ph type="body" sz="quarter" idx="14"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a:t>Quelle: </a:t>
            </a:r>
            <a:r>
              <a:rPr lang="de-DE" err="1"/>
              <a:t>Lorem</a:t>
            </a:r>
            <a:r>
              <a:rPr lang="de-DE"/>
              <a:t> </a:t>
            </a:r>
            <a:r>
              <a:rPr lang="de-DE" err="1"/>
              <a:t>Ipsum</a:t>
            </a:r>
            <a:r>
              <a:rPr lang="de-DE"/>
              <a:t>-Verlag</a:t>
            </a:r>
          </a:p>
          <a:p>
            <a:pPr lvl="0"/>
            <a:r>
              <a:rPr lang="de-DE"/>
              <a:t>Auch zweizeilig </a:t>
            </a:r>
          </a:p>
        </p:txBody>
      </p:sp>
    </p:spTree>
    <p:extLst>
      <p:ext uri="{BB962C8B-B14F-4D97-AF65-F5344CB8AC3E}">
        <p14:creationId xmlns:p14="http://schemas.microsoft.com/office/powerpoint/2010/main" val="3338760504"/>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eiben Sie auf dem Laufenden">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23.10.2024</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2" name="Textfeld 1">
            <a:extLst>
              <a:ext uri="{FF2B5EF4-FFF2-40B4-BE49-F238E27FC236}">
                <a16:creationId xmlns:a16="http://schemas.microsoft.com/office/drawing/2014/main" id="{93E9C5A0-D080-A84E-A84A-37609E1DCDBD}"/>
              </a:ext>
            </a:extLst>
          </p:cNvPr>
          <p:cNvSpPr txBox="1"/>
          <p:nvPr userDrawn="1"/>
        </p:nvSpPr>
        <p:spPr>
          <a:xfrm>
            <a:off x="839789" y="1158828"/>
            <a:ext cx="6047044" cy="400110"/>
          </a:xfrm>
          <a:prstGeom prst="rect">
            <a:avLst/>
          </a:prstGeom>
          <a:noFill/>
        </p:spPr>
        <p:txBody>
          <a:bodyPr wrap="square" rtlCol="0">
            <a:spAutoFit/>
          </a:bodyPr>
          <a:lstStyle/>
          <a:p>
            <a:r>
              <a:rPr lang="de-DE" sz="2400" b="1">
                <a:solidFill>
                  <a:schemeClr val="accent1"/>
                </a:solidFill>
                <a:latin typeface="Montserrat" pitchFamily="2" charset="77"/>
              </a:rPr>
              <a:t>Bleiben Sie auf dem Laufenden</a:t>
            </a:r>
          </a:p>
        </p:txBody>
      </p:sp>
      <p:sp>
        <p:nvSpPr>
          <p:cNvPr id="4" name="Textfeld 3">
            <a:extLst>
              <a:ext uri="{FF2B5EF4-FFF2-40B4-BE49-F238E27FC236}">
                <a16:creationId xmlns:a16="http://schemas.microsoft.com/office/drawing/2014/main" id="{F21F5A99-5C55-CC42-8657-9BD75CDDC765}"/>
              </a:ext>
            </a:extLst>
          </p:cNvPr>
          <p:cNvSpPr txBox="1"/>
          <p:nvPr userDrawn="1"/>
        </p:nvSpPr>
        <p:spPr>
          <a:xfrm>
            <a:off x="3550508" y="1927654"/>
            <a:ext cx="4687330" cy="1077218"/>
          </a:xfrm>
          <a:prstGeom prst="rect">
            <a:avLst/>
          </a:prstGeom>
          <a:noFill/>
        </p:spPr>
        <p:txBody>
          <a:bodyPr wrap="square" rtlCol="0">
            <a:spAutoFit/>
          </a:bodyPr>
          <a:lstStyle/>
          <a:p>
            <a:r>
              <a:rPr lang="de-DE" sz="1600" b="1">
                <a:solidFill>
                  <a:schemeClr val="accent1"/>
                </a:solidFill>
                <a:latin typeface="Montserrat" pitchFamily="2" charset="77"/>
              </a:rPr>
              <a:t>Newsletter</a:t>
            </a:r>
            <a:br>
              <a:rPr lang="de-DE" sz="1600">
                <a:latin typeface="Montserrat" pitchFamily="2" charset="77"/>
              </a:rPr>
            </a:br>
            <a:r>
              <a:rPr lang="de-DE" sz="1600">
                <a:latin typeface="Montserrat" pitchFamily="2" charset="77"/>
              </a:rPr>
              <a:t>Info | Stiftung Umweltenergierecht</a:t>
            </a:r>
            <a:br>
              <a:rPr lang="de-DE" sz="1600">
                <a:latin typeface="Montserrat" pitchFamily="2" charset="77"/>
              </a:rPr>
            </a:br>
            <a:r>
              <a:rPr lang="de-DE" sz="1600">
                <a:latin typeface="Montserrat" pitchFamily="2" charset="77"/>
              </a:rPr>
              <a:t>informiert periodisch über die </a:t>
            </a:r>
            <a:br>
              <a:rPr lang="de-DE" sz="1600">
                <a:latin typeface="Montserrat" pitchFamily="2" charset="77"/>
              </a:rPr>
            </a:br>
            <a:r>
              <a:rPr lang="de-DE" sz="1600">
                <a:latin typeface="Montserrat" pitchFamily="2" charset="77"/>
              </a:rPr>
              <a:t>aktuellen Entwicklungen</a:t>
            </a:r>
          </a:p>
        </p:txBody>
      </p:sp>
      <p:sp>
        <p:nvSpPr>
          <p:cNvPr id="9" name="Textfeld 8">
            <a:extLst>
              <a:ext uri="{FF2B5EF4-FFF2-40B4-BE49-F238E27FC236}">
                <a16:creationId xmlns:a16="http://schemas.microsoft.com/office/drawing/2014/main" id="{44ACE052-2451-064C-971F-DDA703FC9EC3}"/>
              </a:ext>
            </a:extLst>
          </p:cNvPr>
          <p:cNvSpPr txBox="1"/>
          <p:nvPr userDrawn="1"/>
        </p:nvSpPr>
        <p:spPr>
          <a:xfrm>
            <a:off x="3550508" y="3725365"/>
            <a:ext cx="4687330"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kern="1200" noProof="0">
                <a:solidFill>
                  <a:schemeClr val="accent1"/>
                </a:solidFill>
                <a:latin typeface="Montserrat" pitchFamily="2" charset="77"/>
                <a:ea typeface="+mn-ea"/>
                <a:cs typeface="+mn-cs"/>
              </a:rPr>
              <a:t>Webseite</a:t>
            </a:r>
            <a:br>
              <a:rPr lang="de-DE" sz="1600">
                <a:latin typeface="Montserrat" pitchFamily="2" charset="77"/>
              </a:rPr>
            </a:br>
            <a:r>
              <a:rPr lang="de-DE" sz="1600" kern="1200">
                <a:solidFill>
                  <a:schemeClr val="tx1"/>
                </a:solidFill>
                <a:latin typeface="Montserrat" pitchFamily="2" charset="77"/>
                <a:ea typeface="+mn-ea"/>
                <a:cs typeface="+mn-cs"/>
                <a:hlinkClick r:id="rId2">
                  <a:extLst>
                    <a:ext uri="{A12FA001-AC4F-418D-AE19-62706E023703}">
                      <ahyp:hlinkClr xmlns:ahyp="http://schemas.microsoft.com/office/drawing/2018/hyperlinkcolor" val="tx"/>
                    </a:ext>
                  </a:extLst>
                </a:hlinkClick>
              </a:rPr>
              <a:t>www.umweltenergierecht.de</a:t>
            </a:r>
            <a:r>
              <a:rPr lang="de-DE" sz="1600" kern="1200">
                <a:solidFill>
                  <a:schemeClr val="tx1"/>
                </a:solidFill>
                <a:latin typeface="Montserrat" pitchFamily="2" charset="77"/>
                <a:ea typeface="+mn-ea"/>
                <a:cs typeface="+mn-cs"/>
              </a:rPr>
              <a:t> als </a:t>
            </a:r>
            <a:br>
              <a:rPr lang="de-DE" sz="1600" kern="1200">
                <a:solidFill>
                  <a:schemeClr val="tx1"/>
                </a:solidFill>
                <a:latin typeface="Montserrat" pitchFamily="2" charset="77"/>
                <a:ea typeface="+mn-ea"/>
                <a:cs typeface="+mn-cs"/>
              </a:rPr>
            </a:br>
            <a:r>
              <a:rPr lang="de-DE" sz="1600" kern="1200">
                <a:solidFill>
                  <a:schemeClr val="tx1"/>
                </a:solidFill>
                <a:latin typeface="Montserrat" pitchFamily="2" charset="77"/>
                <a:ea typeface="+mn-ea"/>
                <a:cs typeface="+mn-cs"/>
              </a:rPr>
              <a:t>Informationsportal</a:t>
            </a:r>
          </a:p>
        </p:txBody>
      </p:sp>
      <p:sp>
        <p:nvSpPr>
          <p:cNvPr id="10" name="Textfeld 9">
            <a:extLst>
              <a:ext uri="{FF2B5EF4-FFF2-40B4-BE49-F238E27FC236}">
                <a16:creationId xmlns:a16="http://schemas.microsoft.com/office/drawing/2014/main" id="{7AD07DAD-67E7-6B4C-B6AB-AED8BE37CF3E}"/>
              </a:ext>
            </a:extLst>
          </p:cNvPr>
          <p:cNvSpPr txBox="1"/>
          <p:nvPr userDrawn="1"/>
        </p:nvSpPr>
        <p:spPr>
          <a:xfrm>
            <a:off x="3550508" y="5246077"/>
            <a:ext cx="46873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noProof="0" err="1">
                <a:solidFill>
                  <a:schemeClr val="accent1"/>
                </a:solidFill>
                <a:latin typeface="Montserrat" pitchFamily="2" charset="77"/>
                <a:ea typeface="+mn-ea"/>
                <a:cs typeface="+mn-cs"/>
              </a:rPr>
              <a:t>Social</a:t>
            </a:r>
            <a:r>
              <a:rPr lang="de-DE" sz="1600" b="1" kern="1200" noProof="0">
                <a:solidFill>
                  <a:schemeClr val="accent1"/>
                </a:solidFill>
                <a:latin typeface="Montserrat" pitchFamily="2" charset="77"/>
                <a:ea typeface="+mn-ea"/>
                <a:cs typeface="+mn-cs"/>
              </a:rPr>
              <a:t> Media</a:t>
            </a:r>
            <a:br>
              <a:rPr lang="de-DE" sz="1600">
                <a:latin typeface="Montserrat" pitchFamily="2" charset="77"/>
              </a:rPr>
            </a:br>
            <a:r>
              <a:rPr kumimoji="0" lang="de-DE" sz="1600" b="0" i="0" u="none" strike="noStrike" kern="1200" cap="none" spc="0" normalizeH="0" baseline="0" noProof="0">
                <a:ln>
                  <a:noFill/>
                </a:ln>
                <a:solidFill>
                  <a:prstClr val="black"/>
                </a:solidFill>
                <a:effectLst/>
                <a:uLnTx/>
                <a:uFillTx/>
                <a:latin typeface="Montserrat" pitchFamily="2" charset="77"/>
                <a:ea typeface="+mn-ea"/>
                <a:cs typeface="+mn-cs"/>
              </a:rPr>
              <a:t>aktuelle Informationen auf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prstClr val="black"/>
                </a:solidFill>
                <a:effectLst/>
                <a:uLnTx/>
                <a:uFillTx/>
                <a:latin typeface="Montserrat" pitchFamily="2" charset="77"/>
                <a:ea typeface="+mn-ea"/>
                <a:cs typeface="+mn-cs"/>
              </a:rPr>
              <a:t>X und LinkedIn</a:t>
            </a:r>
          </a:p>
        </p:txBody>
      </p:sp>
      <p:pic>
        <p:nvPicPr>
          <p:cNvPr id="11" name="Grafik 10">
            <a:extLst>
              <a:ext uri="{FF2B5EF4-FFF2-40B4-BE49-F238E27FC236}">
                <a16:creationId xmlns:a16="http://schemas.microsoft.com/office/drawing/2014/main" id="{2BB5F2B9-F08E-544D-A14C-F474DCE6ADA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715368" y="2074840"/>
            <a:ext cx="1397060" cy="959315"/>
          </a:xfrm>
          <a:prstGeom prst="rect">
            <a:avLst/>
          </a:prstGeom>
        </p:spPr>
      </p:pic>
      <p:pic>
        <p:nvPicPr>
          <p:cNvPr id="12" name="Grafik 11">
            <a:extLst>
              <a:ext uri="{FF2B5EF4-FFF2-40B4-BE49-F238E27FC236}">
                <a16:creationId xmlns:a16="http://schemas.microsoft.com/office/drawing/2014/main" id="{1562D7C3-9C8E-734E-8D60-21D7E0F7084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38727" y="5341804"/>
            <a:ext cx="1336399" cy="858380"/>
          </a:xfrm>
          <a:prstGeom prst="rect">
            <a:avLst/>
          </a:prstGeom>
        </p:spPr>
      </p:pic>
      <p:pic>
        <p:nvPicPr>
          <p:cNvPr id="13" name="Grafik 12">
            <a:extLst>
              <a:ext uri="{FF2B5EF4-FFF2-40B4-BE49-F238E27FC236}">
                <a16:creationId xmlns:a16="http://schemas.microsoft.com/office/drawing/2014/main" id="{0E521F28-1751-D742-BFE9-FAB133145BF5}"/>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66718" y="3864749"/>
            <a:ext cx="1354713" cy="767671"/>
          </a:xfrm>
          <a:prstGeom prst="rect">
            <a:avLst/>
          </a:prstGeom>
        </p:spPr>
      </p:pic>
      <p:pic>
        <p:nvPicPr>
          <p:cNvPr id="16" name="Grafik 15" descr="Ein Bild, das Text, draußen, Natur, Frühling enthält.&#10;&#10;Automatisch generierte Beschreibung">
            <a:extLst>
              <a:ext uri="{FF2B5EF4-FFF2-40B4-BE49-F238E27FC236}">
                <a16:creationId xmlns:a16="http://schemas.microsoft.com/office/drawing/2014/main" id="{950C3CE8-A5FB-3A46-8BAC-715032D9F5D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6318" y="1160463"/>
            <a:ext cx="3363823" cy="4754305"/>
          </a:xfrm>
          <a:prstGeom prst="rect">
            <a:avLst/>
          </a:prstGeom>
        </p:spPr>
      </p:pic>
    </p:spTree>
    <p:extLst>
      <p:ext uri="{BB962C8B-B14F-4D97-AF65-F5344CB8AC3E}">
        <p14:creationId xmlns:p14="http://schemas.microsoft.com/office/powerpoint/2010/main" val="3415987732"/>
      </p:ext>
    </p:extLst>
  </p:cSld>
  <p:clrMapOvr>
    <a:masterClrMapping/>
  </p:clrMapOvr>
  <p:hf hdr="0"/>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nterstützen Sie unsere Forsch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EDF8521-02EA-A247-A1C1-273AA84149DD}"/>
              </a:ext>
            </a:extLst>
          </p:cNvPr>
          <p:cNvSpPr>
            <a:spLocks noGrp="1"/>
          </p:cNvSpPr>
          <p:nvPr>
            <p:ph type="dt" sz="half" idx="10"/>
          </p:nvPr>
        </p:nvSpPr>
        <p:spPr/>
        <p:txBody>
          <a:bodyPr/>
          <a:lstStyle/>
          <a:p>
            <a:r>
              <a:rPr lang="de-DE"/>
              <a:t>23.10.2024</a:t>
            </a:r>
          </a:p>
        </p:txBody>
      </p:sp>
      <p:sp>
        <p:nvSpPr>
          <p:cNvPr id="4" name="Fußzeilenplatzhalter 3">
            <a:extLst>
              <a:ext uri="{FF2B5EF4-FFF2-40B4-BE49-F238E27FC236}">
                <a16:creationId xmlns:a16="http://schemas.microsoft.com/office/drawing/2014/main" id="{A7823989-F766-714D-9334-253670EFD5BC}"/>
              </a:ext>
            </a:extLst>
          </p:cNvPr>
          <p:cNvSpPr>
            <a:spLocks noGrp="1"/>
          </p:cNvSpPr>
          <p:nvPr>
            <p:ph type="ftr" sz="quarter" idx="11"/>
          </p:nvPr>
        </p:nvSpPr>
        <p:spPr/>
        <p:txBody>
          <a:bodyPr/>
          <a:lstStyle/>
          <a:p>
            <a:r>
              <a:rPr lang="de-DE"/>
              <a:t>Verteilernetze als Flaschenhals</a:t>
            </a:r>
          </a:p>
        </p:txBody>
      </p:sp>
      <p:sp>
        <p:nvSpPr>
          <p:cNvPr id="5" name="Foliennummernplatzhalter 4">
            <a:extLst>
              <a:ext uri="{FF2B5EF4-FFF2-40B4-BE49-F238E27FC236}">
                <a16:creationId xmlns:a16="http://schemas.microsoft.com/office/drawing/2014/main" id="{75753ADD-B4C1-284A-968E-3154F6254F5F}"/>
              </a:ext>
            </a:extLst>
          </p:cNvPr>
          <p:cNvSpPr>
            <a:spLocks noGrp="1"/>
          </p:cNvSpPr>
          <p:nvPr>
            <p:ph type="sldNum" sz="quarter" idx="12"/>
          </p:nvPr>
        </p:nvSpPr>
        <p:spPr/>
        <p:txBody>
          <a:bodyPr/>
          <a:lstStyle/>
          <a:p>
            <a:fld id="{BB5D5A41-9DD1-F24E-9E26-15668BB14167}" type="slidenum">
              <a:rPr lang="de-DE" smtClean="0"/>
              <a:pPr/>
              <a:t>‹Nr.›</a:t>
            </a:fld>
            <a:endParaRPr lang="de-DE"/>
          </a:p>
        </p:txBody>
      </p:sp>
      <p:sp>
        <p:nvSpPr>
          <p:cNvPr id="9" name="Rechteck 8">
            <a:extLst>
              <a:ext uri="{FF2B5EF4-FFF2-40B4-BE49-F238E27FC236}">
                <a16:creationId xmlns:a16="http://schemas.microsoft.com/office/drawing/2014/main" id="{83B3455A-3C63-6245-B428-0F84726FEE7E}"/>
              </a:ext>
            </a:extLst>
          </p:cNvPr>
          <p:cNvSpPr/>
          <p:nvPr userDrawn="1"/>
        </p:nvSpPr>
        <p:spPr>
          <a:xfrm>
            <a:off x="836484" y="1160463"/>
            <a:ext cx="6832944" cy="400110"/>
          </a:xfrm>
          <a:prstGeom prst="rect">
            <a:avLst/>
          </a:prstGeom>
        </p:spPr>
        <p:txBody>
          <a:bodyPr wrap="square">
            <a:spAutoFit/>
          </a:bodyPr>
          <a:lstStyle/>
          <a:p>
            <a:r>
              <a:rPr lang="de-DE" sz="2400" b="1">
                <a:solidFill>
                  <a:schemeClr val="accent1"/>
                </a:solidFill>
                <a:latin typeface="Montserrat" pitchFamily="2" charset="77"/>
              </a:rPr>
              <a:t>Unterstützen Sie unsere Forschung</a:t>
            </a:r>
          </a:p>
        </p:txBody>
      </p:sp>
      <p:sp>
        <p:nvSpPr>
          <p:cNvPr id="10" name="Textfeld 9">
            <a:extLst>
              <a:ext uri="{FF2B5EF4-FFF2-40B4-BE49-F238E27FC236}">
                <a16:creationId xmlns:a16="http://schemas.microsoft.com/office/drawing/2014/main" id="{73B6721D-7BF1-304B-ABFE-930F3C756D40}"/>
              </a:ext>
            </a:extLst>
          </p:cNvPr>
          <p:cNvSpPr txBox="1"/>
          <p:nvPr userDrawn="1"/>
        </p:nvSpPr>
        <p:spPr>
          <a:xfrm>
            <a:off x="4893276" y="2215464"/>
            <a:ext cx="6458934" cy="1569660"/>
          </a:xfrm>
          <a:prstGeom prst="rect">
            <a:avLst/>
          </a:prstGeom>
          <a:noFill/>
        </p:spPr>
        <p:txBody>
          <a:bodyPr wrap="square" rtlCol="0">
            <a:spAutoFit/>
          </a:bodyPr>
          <a:lstStyle/>
          <a:p>
            <a:r>
              <a:rPr lang="de-DE" sz="1600" b="1">
                <a:solidFill>
                  <a:schemeClr val="accent1"/>
                </a:solidFill>
                <a:latin typeface="Montserrat" pitchFamily="2" charset="77"/>
              </a:rPr>
              <a:t>Forschung fördern und gemeinsam mehr bewirken</a:t>
            </a:r>
            <a:br>
              <a:rPr lang="de-DE" sz="1600">
                <a:latin typeface="Montserrat" pitchFamily="2" charset="77"/>
              </a:rPr>
            </a:br>
            <a:r>
              <a:rPr lang="de-DE" sz="1600">
                <a:latin typeface="Montserrat" pitchFamily="2" charset="77"/>
              </a:rPr>
              <a:t>Mit Ihrer Spende unterstützen Sie zweckgebunden die Forschung der Stiftung Umweltenergierecht über die Grundfinanzierung hinaus und leisten damit einen wichtigen Beitrag für das zukünftige Recht der Erneuerbaren Energien und eine nachhaltige Energieversorgung.</a:t>
            </a:r>
          </a:p>
        </p:txBody>
      </p:sp>
      <p:sp>
        <p:nvSpPr>
          <p:cNvPr id="11" name="Textfeld 10">
            <a:extLst>
              <a:ext uri="{FF2B5EF4-FFF2-40B4-BE49-F238E27FC236}">
                <a16:creationId xmlns:a16="http://schemas.microsoft.com/office/drawing/2014/main" id="{6D2E4B1B-C582-E640-A596-9E3D74DB5499}"/>
              </a:ext>
            </a:extLst>
          </p:cNvPr>
          <p:cNvSpPr txBox="1"/>
          <p:nvPr userDrawn="1"/>
        </p:nvSpPr>
        <p:spPr>
          <a:xfrm>
            <a:off x="4893276" y="3937083"/>
            <a:ext cx="6458934" cy="1569660"/>
          </a:xfrm>
          <a:prstGeom prst="rect">
            <a:avLst/>
          </a:prstGeom>
          <a:noFill/>
        </p:spPr>
        <p:txBody>
          <a:bodyPr wrap="square" rtlCol="0">
            <a:spAutoFit/>
          </a:bodyPr>
          <a:lstStyle/>
          <a:p>
            <a:r>
              <a:rPr lang="de-DE" sz="1600" b="1">
                <a:solidFill>
                  <a:schemeClr val="accent1"/>
                </a:solidFill>
                <a:latin typeface="Montserrat" pitchFamily="2" charset="77"/>
              </a:rPr>
              <a:t>Kontakt</a:t>
            </a:r>
            <a:br>
              <a:rPr lang="de-DE" sz="1600">
                <a:latin typeface="Montserrat" pitchFamily="2" charset="77"/>
              </a:rPr>
            </a:br>
            <a:r>
              <a:rPr lang="de-DE" sz="1600">
                <a:latin typeface="Montserrat" pitchFamily="2" charset="77"/>
              </a:rPr>
              <a:t>Sarah Lindlar</a:t>
            </a:r>
          </a:p>
          <a:p>
            <a:r>
              <a:rPr lang="de-DE" sz="1600">
                <a:latin typeface="Montserrat" pitchFamily="2" charset="77"/>
              </a:rPr>
              <a:t>Sachbearbeiterin Fundraising und Stakeholdermanagement</a:t>
            </a:r>
          </a:p>
          <a:p>
            <a:r>
              <a:rPr lang="de-DE" sz="1600">
                <a:latin typeface="Montserrat" pitchFamily="2" charset="77"/>
              </a:rPr>
              <a:t>T: +49 931 794077-264 </a:t>
            </a:r>
          </a:p>
          <a:p>
            <a:r>
              <a:rPr lang="de-DE" sz="1600">
                <a:latin typeface="Montserrat" pitchFamily="2" charset="77"/>
              </a:rPr>
              <a:t>M: lindlar@stiftung-umweltenergierecht.de</a:t>
            </a:r>
          </a:p>
          <a:p>
            <a:endParaRPr lang="de-DE" sz="1600">
              <a:latin typeface="Montserrat" pitchFamily="2" charset="77"/>
            </a:endParaRPr>
          </a:p>
        </p:txBody>
      </p:sp>
      <p:sp>
        <p:nvSpPr>
          <p:cNvPr id="12" name="Textfeld 11">
            <a:extLst>
              <a:ext uri="{FF2B5EF4-FFF2-40B4-BE49-F238E27FC236}">
                <a16:creationId xmlns:a16="http://schemas.microsoft.com/office/drawing/2014/main" id="{B95D95C6-01CD-D24C-AB0D-88C319A59B85}"/>
              </a:ext>
            </a:extLst>
          </p:cNvPr>
          <p:cNvSpPr txBox="1"/>
          <p:nvPr userDrawn="1"/>
        </p:nvSpPr>
        <p:spPr>
          <a:xfrm>
            <a:off x="4893276" y="5412482"/>
            <a:ext cx="6458934" cy="1077218"/>
          </a:xfrm>
          <a:prstGeom prst="rect">
            <a:avLst/>
          </a:prstGeom>
          <a:noFill/>
        </p:spPr>
        <p:txBody>
          <a:bodyPr wrap="square" rtlCol="0">
            <a:spAutoFit/>
          </a:bodyPr>
          <a:lstStyle/>
          <a:p>
            <a:r>
              <a:rPr lang="de-DE" sz="1600" b="1">
                <a:solidFill>
                  <a:schemeClr val="accent1"/>
                </a:solidFill>
                <a:latin typeface="Montserrat" pitchFamily="2" charset="77"/>
              </a:rPr>
              <a:t>Spendenkonto</a:t>
            </a:r>
            <a:br>
              <a:rPr lang="de-DE" sz="1600">
                <a:latin typeface="Montserrat" pitchFamily="2" charset="77"/>
              </a:rPr>
            </a:br>
            <a:r>
              <a:rPr lang="de-DE" sz="1600">
                <a:latin typeface="Montserrat" pitchFamily="2" charset="77"/>
              </a:rPr>
              <a:t>Sparkasse Mainfranken</a:t>
            </a:r>
          </a:p>
          <a:p>
            <a:r>
              <a:rPr lang="de-DE" sz="1600">
                <a:latin typeface="Montserrat" pitchFamily="2" charset="77"/>
              </a:rPr>
              <a:t>IBAN: DE16 7905 0000 0046 7431 83</a:t>
            </a:r>
          </a:p>
          <a:p>
            <a:r>
              <a:rPr lang="de-DE" sz="1600">
                <a:latin typeface="Montserrat" pitchFamily="2" charset="77"/>
              </a:rPr>
              <a:t>BIC: BYLADEM1SWU</a:t>
            </a:r>
          </a:p>
        </p:txBody>
      </p:sp>
      <p:pic>
        <p:nvPicPr>
          <p:cNvPr id="13" name="Grafik 12">
            <a:extLst>
              <a:ext uri="{FF2B5EF4-FFF2-40B4-BE49-F238E27FC236}">
                <a16:creationId xmlns:a16="http://schemas.microsoft.com/office/drawing/2014/main" id="{C595311B-6224-0B4E-BDA6-DFA8190CC61D}"/>
              </a:ext>
            </a:extLst>
          </p:cNvPr>
          <p:cNvPicPr>
            <a:picLocks noChangeAspect="1"/>
          </p:cNvPicPr>
          <p:nvPr userDrawn="1"/>
        </p:nvPicPr>
        <p:blipFill>
          <a:blip r:embed="rId2"/>
          <a:srcRect/>
          <a:stretch/>
        </p:blipFill>
        <p:spPr>
          <a:xfrm>
            <a:off x="836483" y="2329232"/>
            <a:ext cx="3624148" cy="4059046"/>
          </a:xfrm>
          <a:prstGeom prst="rect">
            <a:avLst/>
          </a:prstGeom>
        </p:spPr>
      </p:pic>
    </p:spTree>
    <p:extLst>
      <p:ext uri="{BB962C8B-B14F-4D97-AF65-F5344CB8AC3E}">
        <p14:creationId xmlns:p14="http://schemas.microsoft.com/office/powerpoint/2010/main" val="659780764"/>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chlussfolie für eine*n Referent*i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err="1">
                <a:solidFill>
                  <a:schemeClr val="accent2"/>
                </a:solidFill>
                <a:latin typeface="Montserrat" pitchFamily="2" charset="77"/>
              </a:rPr>
              <a:t>www.stiftung-umweltenergierecht.de</a:t>
            </a:r>
            <a:endParaRPr lang="de-DE" sz="1000" b="1">
              <a:solidFill>
                <a:schemeClr val="accent2"/>
              </a:solidFill>
              <a:latin typeface="Montserrat" pitchFamily="2" charset="77"/>
            </a:endParaRPr>
          </a:p>
          <a:p>
            <a:pPr marL="1023938" indent="-1016000">
              <a:spcBef>
                <a:spcPts val="600"/>
              </a:spcBef>
              <a:tabLst/>
              <a:defRPr/>
            </a:pPr>
            <a:r>
              <a:rPr lang="de-DE" sz="1000">
                <a:solidFill>
                  <a:schemeClr val="accent2"/>
                </a:solidFill>
                <a:latin typeface="Montserrat" pitchFamily="2" charset="77"/>
              </a:rPr>
              <a:t>Unterstützen Sie unsere Arbeit durch </a:t>
            </a:r>
            <a:r>
              <a:rPr lang="de-DE" sz="1000" err="1">
                <a:solidFill>
                  <a:schemeClr val="accent2"/>
                </a:solidFill>
                <a:latin typeface="Montserrat" pitchFamily="2" charset="77"/>
              </a:rPr>
              <a:t>Zustiftungen</a:t>
            </a:r>
            <a:r>
              <a:rPr lang="de-DE" sz="1000">
                <a:solidFill>
                  <a:schemeClr val="accent2"/>
                </a:solidFill>
                <a:latin typeface="Montserrat" pitchFamily="2" charset="77"/>
              </a:rPr>
              <a:t> und Spenden für laufende Forschungsaufgaben.</a:t>
            </a:r>
          </a:p>
          <a:p>
            <a:pPr marL="1023938" indent="-1016000">
              <a:spcBef>
                <a:spcPts val="600"/>
              </a:spcBef>
              <a:tabLst/>
              <a:defRPr/>
            </a:pPr>
            <a:r>
              <a:rPr lang="de-DE" sz="1000" b="1">
                <a:solidFill>
                  <a:schemeClr val="accent2"/>
                </a:solidFill>
                <a:latin typeface="Montserrat" pitchFamily="2" charset="77"/>
              </a:rPr>
              <a:t>Spenden</a:t>
            </a:r>
            <a:r>
              <a:rPr lang="de-DE" sz="1000">
                <a:solidFill>
                  <a:schemeClr val="accent2"/>
                </a:solidFill>
                <a:latin typeface="Montserrat" pitchFamily="2" charset="77"/>
              </a:rPr>
              <a:t>:	BIC BYLADEM1SWU (Sparkasse Mainfranken Würzburg)</a:t>
            </a:r>
            <a:br>
              <a:rPr lang="de-DE" sz="1000">
                <a:solidFill>
                  <a:schemeClr val="accent2"/>
                </a:solidFill>
                <a:latin typeface="Montserrat" pitchFamily="2" charset="77"/>
              </a:rPr>
            </a:br>
            <a:r>
              <a:rPr lang="de-DE" sz="1000">
                <a:solidFill>
                  <a:schemeClr val="accent2"/>
                </a:solidFill>
                <a:latin typeface="Montserrat" pitchFamily="2" charset="77"/>
              </a:rPr>
              <a:t>IBAN DE16790500000046743183</a:t>
            </a:r>
          </a:p>
          <a:p>
            <a:pPr marL="1023938" indent="-1016000">
              <a:spcBef>
                <a:spcPts val="600"/>
              </a:spcBef>
              <a:tabLst/>
              <a:defRPr/>
            </a:pPr>
            <a:r>
              <a:rPr lang="de-DE" sz="1000" b="1" err="1">
                <a:solidFill>
                  <a:schemeClr val="accent2"/>
                </a:solidFill>
                <a:latin typeface="Montserrat" pitchFamily="2" charset="77"/>
              </a:rPr>
              <a:t>Zustiftungen</a:t>
            </a:r>
            <a:r>
              <a:rPr lang="de-DE" sz="1000">
                <a:solidFill>
                  <a:schemeClr val="accent2"/>
                </a:solidFill>
                <a:latin typeface="Montserrat" pitchFamily="2" charset="77"/>
              </a:rPr>
              <a:t>:	BIC BYLADEM1SWU (Sparkasse Mainfranken Würzburg)</a:t>
            </a:r>
            <a:br>
              <a:rPr lang="de-DE" sz="1000">
                <a:solidFill>
                  <a:schemeClr val="accent2"/>
                </a:solidFill>
                <a:latin typeface="Montserrat" pitchFamily="2" charset="77"/>
              </a:rPr>
            </a:br>
            <a:r>
              <a:rPr lang="de-DE" sz="100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a:t>Vorname Nachname</a:t>
            </a:r>
          </a:p>
          <a:p>
            <a:pPr lvl="0"/>
            <a:r>
              <a:rPr lang="de-DE"/>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a:t>#</a:t>
            </a:r>
            <a:r>
              <a:rPr lang="de-DE" err="1"/>
              <a:t>nachname@stiftung-umweltenergierecht.de</a:t>
            </a:r>
            <a:endParaRPr lang="de-DE"/>
          </a:p>
          <a:p>
            <a:pPr lvl="0"/>
            <a:r>
              <a:rPr lang="de-DE"/>
              <a:t>Tel:	+49-931-79 40 77-## </a:t>
            </a:r>
          </a:p>
          <a:p>
            <a:pPr lvl="0"/>
            <a:r>
              <a:rPr lang="de-DE"/>
              <a:t>Fax:	+49-931-79 40 77-29</a:t>
            </a:r>
          </a:p>
          <a:p>
            <a:pPr lvl="0"/>
            <a:r>
              <a:rPr lang="de-DE"/>
              <a:t>Twitter: </a:t>
            </a:r>
          </a:p>
        </p:txBody>
      </p:sp>
    </p:spTree>
    <p:extLst>
      <p:ext uri="{BB962C8B-B14F-4D97-AF65-F5344CB8AC3E}">
        <p14:creationId xmlns:p14="http://schemas.microsoft.com/office/powerpoint/2010/main" val="2871384952"/>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Kapiteltrenner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836483" y="3674803"/>
            <a:ext cx="9144000" cy="2015941"/>
          </a:xfrm>
        </p:spPr>
        <p:txBody>
          <a:bodyPr anchor="b">
            <a:noAutofit/>
          </a:bodyPr>
          <a:lstStyle>
            <a:lvl1pPr algn="l">
              <a:defRPr sz="4800"/>
            </a:lvl1pPr>
          </a:lstStyle>
          <a:p>
            <a:r>
              <a:rPr lang="de-DE"/>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849754"/>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23.10.2024</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Verteilernetze als Flaschenhals</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55526" y="-107094"/>
            <a:ext cx="2136473" cy="1034144"/>
          </a:xfrm>
          <a:prstGeom prst="rect">
            <a:avLst/>
          </a:prstGeom>
        </p:spPr>
      </p:pic>
    </p:spTree>
    <p:extLst>
      <p:ext uri="{BB962C8B-B14F-4D97-AF65-F5344CB8AC3E}">
        <p14:creationId xmlns:p14="http://schemas.microsoft.com/office/powerpoint/2010/main" val="1728046769"/>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47CBB23-F2DE-6B95-DECA-90B086735930}"/>
              </a:ext>
            </a:extLst>
          </p:cNvPr>
          <p:cNvSpPr>
            <a:spLocks noGrp="1"/>
          </p:cNvSpPr>
          <p:nvPr>
            <p:ph type="dt" sz="half" idx="10"/>
          </p:nvPr>
        </p:nvSpPr>
        <p:spPr/>
        <p:txBody>
          <a:bodyPr/>
          <a:lstStyle/>
          <a:p>
            <a:r>
              <a:rPr lang="de-DE"/>
              <a:t>23.10.2024</a:t>
            </a:r>
          </a:p>
        </p:txBody>
      </p:sp>
      <p:sp>
        <p:nvSpPr>
          <p:cNvPr id="3" name="Fußzeilenplatzhalter 2">
            <a:extLst>
              <a:ext uri="{FF2B5EF4-FFF2-40B4-BE49-F238E27FC236}">
                <a16:creationId xmlns:a16="http://schemas.microsoft.com/office/drawing/2014/main" id="{BE6A724F-33BF-DD19-79BF-00123B286133}"/>
              </a:ext>
            </a:extLst>
          </p:cNvPr>
          <p:cNvSpPr>
            <a:spLocks noGrp="1"/>
          </p:cNvSpPr>
          <p:nvPr>
            <p:ph type="ftr" sz="quarter" idx="11"/>
          </p:nvPr>
        </p:nvSpPr>
        <p:spPr/>
        <p:txBody>
          <a:bodyPr/>
          <a:lstStyle/>
          <a:p>
            <a:r>
              <a:rPr lang="de-DE"/>
              <a:t>Verteilernetze als Flaschenhals</a:t>
            </a:r>
          </a:p>
        </p:txBody>
      </p:sp>
      <p:sp>
        <p:nvSpPr>
          <p:cNvPr id="4" name="Foliennummernplatzhalter 3">
            <a:extLst>
              <a:ext uri="{FF2B5EF4-FFF2-40B4-BE49-F238E27FC236}">
                <a16:creationId xmlns:a16="http://schemas.microsoft.com/office/drawing/2014/main" id="{50D8FBC7-EAEE-ACBC-0CFD-64818A235404}"/>
              </a:ext>
            </a:extLst>
          </p:cNvPr>
          <p:cNvSpPr>
            <a:spLocks noGrp="1"/>
          </p:cNvSpPr>
          <p:nvPr>
            <p:ph type="sldNum" sz="quarter" idx="12"/>
          </p:nvPr>
        </p:nvSpPr>
        <p:spPr/>
        <p:txBody>
          <a:bodyPr/>
          <a:lstStyle/>
          <a:p>
            <a:fld id="{3FC7044A-9581-448F-A798-C0F830A52AAB}" type="slidenum">
              <a:rPr lang="de-DE" smtClean="0"/>
              <a:t>‹Nr.›</a:t>
            </a:fld>
            <a:endParaRPr lang="de-DE"/>
          </a:p>
        </p:txBody>
      </p:sp>
    </p:spTree>
    <p:extLst>
      <p:ext uri="{BB962C8B-B14F-4D97-AF65-F5344CB8AC3E}">
        <p14:creationId xmlns:p14="http://schemas.microsoft.com/office/powerpoint/2010/main" val="821217701"/>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3AA29AD-01DD-EC4C-AE03-AF5179D19FB9}"/>
              </a:ext>
            </a:extLst>
          </p:cNvPr>
          <p:cNvSpPr>
            <a:spLocks noGrp="1"/>
          </p:cNvSpPr>
          <p:nvPr>
            <p:ph type="title"/>
          </p:nvPr>
        </p:nvSpPr>
        <p:spPr>
          <a:xfrm>
            <a:off x="836483" y="1176574"/>
            <a:ext cx="10515600" cy="986675"/>
          </a:xfrm>
          <a:prstGeom prst="rect">
            <a:avLst/>
          </a:prstGeom>
        </p:spPr>
        <p:txBody>
          <a:bodyPr vert="horz" lIns="91440" tIns="45720" rIns="91440" bIns="45720" rtlCol="0" anchor="t">
            <a:noAutofit/>
          </a:bodyPr>
          <a:lstStyle/>
          <a:p>
            <a:r>
              <a:rPr lang="de-DE"/>
              <a:t>Mastertitelformat bearbeiten</a:t>
            </a:r>
          </a:p>
        </p:txBody>
      </p:sp>
      <p:sp>
        <p:nvSpPr>
          <p:cNvPr id="3" name="Textplatzhalter 2">
            <a:extLst>
              <a:ext uri="{FF2B5EF4-FFF2-40B4-BE49-F238E27FC236}">
                <a16:creationId xmlns:a16="http://schemas.microsoft.com/office/drawing/2014/main" id="{5642CAC2-6C19-1047-8D2C-D4EC8E628216}"/>
              </a:ext>
            </a:extLst>
          </p:cNvPr>
          <p:cNvSpPr>
            <a:spLocks noGrp="1"/>
          </p:cNvSpPr>
          <p:nvPr>
            <p:ph type="body" idx="1"/>
          </p:nvPr>
        </p:nvSpPr>
        <p:spPr>
          <a:xfrm>
            <a:off x="838200" y="2201709"/>
            <a:ext cx="10515600" cy="4430866"/>
          </a:xfrm>
          <a:prstGeom prst="rect">
            <a:avLst/>
          </a:prstGeom>
        </p:spPr>
        <p:txBody>
          <a:bodyPr vert="horz" lIns="91440" tIns="45720" rIns="91440" bIns="4572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C82354B-076D-2F4E-94D5-4BD7F38144C9}"/>
              </a:ext>
            </a:extLst>
          </p:cNvPr>
          <p:cNvSpPr>
            <a:spLocks noGrp="1"/>
          </p:cNvSpPr>
          <p:nvPr>
            <p:ph type="dt" sz="half" idx="2"/>
          </p:nvPr>
        </p:nvSpPr>
        <p:spPr>
          <a:xfrm>
            <a:off x="1460474" y="226629"/>
            <a:ext cx="769471"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23.10.2024</a:t>
            </a:r>
          </a:p>
        </p:txBody>
      </p:sp>
      <p:sp>
        <p:nvSpPr>
          <p:cNvPr id="5" name="Fußzeilenplatzhalter 4">
            <a:extLst>
              <a:ext uri="{FF2B5EF4-FFF2-40B4-BE49-F238E27FC236}">
                <a16:creationId xmlns:a16="http://schemas.microsoft.com/office/drawing/2014/main" id="{F7BAAD8A-CACA-5544-9629-9B56E8C1AA3D}"/>
              </a:ext>
            </a:extLst>
          </p:cNvPr>
          <p:cNvSpPr>
            <a:spLocks noGrp="1"/>
          </p:cNvSpPr>
          <p:nvPr>
            <p:ph type="ftr" sz="quarter" idx="3"/>
          </p:nvPr>
        </p:nvSpPr>
        <p:spPr>
          <a:xfrm>
            <a:off x="2413898" y="226629"/>
            <a:ext cx="5359333"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Verteilernetze als Flaschenhals</a:t>
            </a:r>
          </a:p>
        </p:txBody>
      </p:sp>
      <p:sp>
        <p:nvSpPr>
          <p:cNvPr id="6" name="Foliennummernplatzhalter 5">
            <a:extLst>
              <a:ext uri="{FF2B5EF4-FFF2-40B4-BE49-F238E27FC236}">
                <a16:creationId xmlns:a16="http://schemas.microsoft.com/office/drawing/2014/main" id="{5274524C-AC5F-5147-9CFD-C00277CDAD91}"/>
              </a:ext>
            </a:extLst>
          </p:cNvPr>
          <p:cNvSpPr>
            <a:spLocks noGrp="1"/>
          </p:cNvSpPr>
          <p:nvPr>
            <p:ph type="sldNum" sz="quarter" idx="4"/>
          </p:nvPr>
        </p:nvSpPr>
        <p:spPr>
          <a:xfrm>
            <a:off x="836483" y="226629"/>
            <a:ext cx="449177"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fld id="{BB5D5A41-9DD1-F24E-9E26-15668BB14167}" type="slidenum">
              <a:rPr lang="de-DE" smtClean="0"/>
              <a:pPr/>
              <a:t>‹Nr.›</a:t>
            </a:fld>
            <a:endParaRPr lang="de-DE"/>
          </a:p>
        </p:txBody>
      </p:sp>
      <p:pic>
        <p:nvPicPr>
          <p:cNvPr id="14" name="Grafik 13">
            <a:extLst>
              <a:ext uri="{FF2B5EF4-FFF2-40B4-BE49-F238E27FC236}">
                <a16:creationId xmlns:a16="http://schemas.microsoft.com/office/drawing/2014/main" id="{671E2564-6038-4F46-9BC2-39BB556768C2}"/>
              </a:ext>
            </a:extLst>
          </p:cNvPr>
          <p:cNvPicPr>
            <a:picLocks noChangeAspect="1"/>
          </p:cNvPicPr>
          <p:nvPr userDrawn="1"/>
        </p:nvPicPr>
        <p:blipFill>
          <a:blip r:embed="rId17">
            <a:extLst>
              <a:ext uri="{96DAC541-7B7A-43D3-8B79-37D633B846F1}">
                <asvg:svgBlip xmlns:asvg="http://schemas.microsoft.com/office/drawing/2016/SVG/main" r:embed="rId18"/>
              </a:ext>
            </a:extLst>
          </a:blip>
          <a:stretch>
            <a:fillRect/>
          </a:stretch>
        </p:blipFill>
        <p:spPr>
          <a:xfrm>
            <a:off x="10055526" y="-107094"/>
            <a:ext cx="2136473" cy="1034144"/>
          </a:xfrm>
          <a:prstGeom prst="rect">
            <a:avLst/>
          </a:prstGeom>
        </p:spPr>
      </p:pic>
      <p:cxnSp>
        <p:nvCxnSpPr>
          <p:cNvPr id="8" name="Gerade Verbindung 7">
            <a:extLst>
              <a:ext uri="{FF2B5EF4-FFF2-40B4-BE49-F238E27FC236}">
                <a16:creationId xmlns:a16="http://schemas.microsoft.com/office/drawing/2014/main" id="{B36BAA85-35E3-C741-B068-F67380AA01E3}"/>
              </a:ext>
            </a:extLst>
          </p:cNvPr>
          <p:cNvCxnSpPr/>
          <p:nvPr userDrawn="1"/>
        </p:nvCxnSpPr>
        <p:spPr>
          <a:xfrm>
            <a:off x="-68543" y="570302"/>
            <a:ext cx="11905130"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825175"/>
      </p:ext>
    </p:extLst>
  </p:cSld>
  <p:clrMap bg1="lt1" tx1="dk1" bg2="lt2" tx2="dk2" accent1="accent1" accent2="accent2" accent3="accent3" accent4="accent4" accent5="accent5" accent6="accent6" hlink="hlink" folHlink="folHlink"/>
  <p:sldLayoutIdLst>
    <p:sldLayoutId id="2147483660" r:id="rId1"/>
    <p:sldLayoutId id="2147483677" r:id="rId2"/>
    <p:sldLayoutId id="2147483664" r:id="rId3"/>
    <p:sldLayoutId id="2147483650" r:id="rId4"/>
    <p:sldLayoutId id="2147483665" r:id="rId5"/>
    <p:sldLayoutId id="2147483663" r:id="rId6"/>
    <p:sldLayoutId id="2147483653" r:id="rId7"/>
    <p:sldLayoutId id="2147483661" r:id="rId8"/>
    <p:sldLayoutId id="2147483657" r:id="rId9"/>
    <p:sldLayoutId id="2147483662" r:id="rId10"/>
    <p:sldLayoutId id="2147483670" r:id="rId11"/>
    <p:sldLayoutId id="2147483671" r:id="rId12"/>
    <p:sldLayoutId id="2147483673" r:id="rId13"/>
    <p:sldLayoutId id="2147483678" r:id="rId14"/>
    <p:sldLayoutId id="2147483679" r:id="rId15"/>
  </p:sldLayoutIdLst>
  <p:hf hdr="0"/>
  <p:txStyles>
    <p:titleStyle>
      <a:lvl1pPr algn="l" defTabSz="914400" rtl="0" eaLnBrk="1" latinLnBrk="0" hangingPunct="1">
        <a:lnSpc>
          <a:spcPct val="90000"/>
        </a:lnSpc>
        <a:spcBef>
          <a:spcPct val="0"/>
        </a:spcBef>
        <a:buNone/>
        <a:defRPr sz="2400" b="1" i="0" kern="1200">
          <a:solidFill>
            <a:schemeClr val="tx2"/>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tx2"/>
        </a:buClr>
        <a:buFont typeface="Systemschrift Normal"/>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2pPr>
      <a:lvl3pPr marL="1143000" indent="-228600" algn="l" defTabSz="914400" rtl="0" eaLnBrk="1" latinLnBrk="0" hangingPunct="1">
        <a:lnSpc>
          <a:spcPct val="120000"/>
        </a:lnSpc>
        <a:spcBef>
          <a:spcPts val="500"/>
        </a:spcBef>
        <a:buClr>
          <a:srgbClr val="99D5EF"/>
        </a:buClr>
        <a:buFont typeface="Arial" panose="020B0604020202020204" pitchFamily="34" charset="0"/>
        <a:buChar char="•"/>
        <a:defRPr sz="1800" kern="1200">
          <a:solidFill>
            <a:schemeClr val="tx1"/>
          </a:solidFill>
          <a:latin typeface="Montserrat" pitchFamily="2" charset="77"/>
          <a:ea typeface="+mn-ea"/>
          <a:cs typeface="+mn-cs"/>
        </a:defRPr>
      </a:lvl3pPr>
      <a:lvl4pPr marL="16002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userDrawn="1">
          <p15:clr>
            <a:srgbClr val="F26B43"/>
          </p15:clr>
        </p15:guide>
        <p15:guide id="2" pos="529" userDrawn="1">
          <p15:clr>
            <a:srgbClr val="F26B43"/>
          </p15:clr>
        </p15:guide>
        <p15:guide id="3" pos="7151" userDrawn="1">
          <p15:clr>
            <a:srgbClr val="F26B43"/>
          </p15:clr>
        </p15:guide>
        <p15:guide id="4" orient="horz" pos="40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C98149-3A38-394B-9E60-40F056557663}"/>
              </a:ext>
            </a:extLst>
          </p:cNvPr>
          <p:cNvSpPr>
            <a:spLocks noGrp="1"/>
          </p:cNvSpPr>
          <p:nvPr>
            <p:ph type="ctrTitle"/>
          </p:nvPr>
        </p:nvSpPr>
        <p:spPr/>
        <p:txBody>
          <a:bodyPr/>
          <a:lstStyle/>
          <a:p>
            <a:r>
              <a:rPr lang="de-DE"/>
              <a:t>Der Rechtsrahmen für den Netzanschluss und </a:t>
            </a:r>
            <a:br>
              <a:rPr lang="de-DE"/>
            </a:br>
            <a:r>
              <a:rPr lang="de-DE"/>
              <a:t>-zugang von EE-Anlagen</a:t>
            </a:r>
          </a:p>
        </p:txBody>
      </p:sp>
      <p:sp>
        <p:nvSpPr>
          <p:cNvPr id="3" name="Untertitel 2">
            <a:extLst>
              <a:ext uri="{FF2B5EF4-FFF2-40B4-BE49-F238E27FC236}">
                <a16:creationId xmlns:a16="http://schemas.microsoft.com/office/drawing/2014/main" id="{5C63CDAB-3A99-EC46-B4C9-6E32584D9B8C}"/>
              </a:ext>
            </a:extLst>
          </p:cNvPr>
          <p:cNvSpPr>
            <a:spLocks noGrp="1"/>
          </p:cNvSpPr>
          <p:nvPr>
            <p:ph type="subTitle" idx="1"/>
          </p:nvPr>
        </p:nvSpPr>
        <p:spPr/>
        <p:txBody>
          <a:bodyPr/>
          <a:lstStyle/>
          <a:p>
            <a:endParaRPr lang="de-DE" dirty="0"/>
          </a:p>
        </p:txBody>
      </p:sp>
      <p:sp>
        <p:nvSpPr>
          <p:cNvPr id="4" name="Datumsplatzhalter 3">
            <a:extLst>
              <a:ext uri="{FF2B5EF4-FFF2-40B4-BE49-F238E27FC236}">
                <a16:creationId xmlns:a16="http://schemas.microsoft.com/office/drawing/2014/main" id="{2F7ACB7C-3114-A148-B42B-CE27196878DB}"/>
              </a:ext>
            </a:extLst>
          </p:cNvPr>
          <p:cNvSpPr>
            <a:spLocks noGrp="1"/>
          </p:cNvSpPr>
          <p:nvPr>
            <p:ph type="dt" sz="half" idx="2"/>
          </p:nvPr>
        </p:nvSpPr>
        <p:spPr/>
        <p:txBody>
          <a:bodyPr/>
          <a:lstStyle/>
          <a:p>
            <a:r>
              <a:rPr lang="de-DE"/>
              <a:t>23.10.2024</a:t>
            </a:r>
          </a:p>
        </p:txBody>
      </p:sp>
      <p:sp>
        <p:nvSpPr>
          <p:cNvPr id="5" name="Textplatzhalter 4">
            <a:extLst>
              <a:ext uri="{FF2B5EF4-FFF2-40B4-BE49-F238E27FC236}">
                <a16:creationId xmlns:a16="http://schemas.microsoft.com/office/drawing/2014/main" id="{AF5DBB17-6FC8-934B-9E11-67E40967792E}"/>
              </a:ext>
            </a:extLst>
          </p:cNvPr>
          <p:cNvSpPr>
            <a:spLocks noGrp="1"/>
          </p:cNvSpPr>
          <p:nvPr>
            <p:ph type="body" sz="quarter" idx="10"/>
          </p:nvPr>
        </p:nvSpPr>
        <p:spPr/>
        <p:txBody>
          <a:bodyPr/>
          <a:lstStyle/>
          <a:p>
            <a:r>
              <a:rPr lang="de-DE"/>
              <a:t>Dr. Tobias Klarmann</a:t>
            </a:r>
          </a:p>
        </p:txBody>
      </p:sp>
      <p:sp>
        <p:nvSpPr>
          <p:cNvPr id="6" name="Textplatzhalter 5">
            <a:extLst>
              <a:ext uri="{FF2B5EF4-FFF2-40B4-BE49-F238E27FC236}">
                <a16:creationId xmlns:a16="http://schemas.microsoft.com/office/drawing/2014/main" id="{C90CF11B-48B1-484A-A673-92DADC1A6B2C}"/>
              </a:ext>
            </a:extLst>
          </p:cNvPr>
          <p:cNvSpPr>
            <a:spLocks noGrp="1"/>
          </p:cNvSpPr>
          <p:nvPr>
            <p:ph type="body" sz="quarter" idx="11"/>
          </p:nvPr>
        </p:nvSpPr>
        <p:spPr/>
        <p:txBody>
          <a:bodyPr/>
          <a:lstStyle/>
          <a:p>
            <a:r>
              <a:rPr lang="de-DE"/>
              <a:t>Fokus Umweltenergierecht – Verteilernetze als Flaschenhals</a:t>
            </a:r>
          </a:p>
        </p:txBody>
      </p:sp>
    </p:spTree>
    <p:extLst>
      <p:ext uri="{BB962C8B-B14F-4D97-AF65-F5344CB8AC3E}">
        <p14:creationId xmlns:p14="http://schemas.microsoft.com/office/powerpoint/2010/main" val="2490754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EBC56774-DCDD-41D2-95BB-26EE509702EE}"/>
              </a:ext>
            </a:extLst>
          </p:cNvPr>
          <p:cNvSpPr>
            <a:spLocks noGrp="1"/>
          </p:cNvSpPr>
          <p:nvPr>
            <p:ph type="dt" sz="half" idx="10"/>
          </p:nvPr>
        </p:nvSpPr>
        <p:spPr/>
        <p:txBody>
          <a:bodyPr/>
          <a:lstStyle/>
          <a:p>
            <a:r>
              <a:rPr lang="de-DE"/>
              <a:t>23.10.2024</a:t>
            </a:r>
          </a:p>
        </p:txBody>
      </p:sp>
      <p:sp>
        <p:nvSpPr>
          <p:cNvPr id="5" name="Titel 4">
            <a:extLst>
              <a:ext uri="{FF2B5EF4-FFF2-40B4-BE49-F238E27FC236}">
                <a16:creationId xmlns:a16="http://schemas.microsoft.com/office/drawing/2014/main" id="{B4A297CF-4D95-431D-A886-5AD4FD0BF02F}"/>
              </a:ext>
            </a:extLst>
          </p:cNvPr>
          <p:cNvSpPr>
            <a:spLocks noGrp="1"/>
          </p:cNvSpPr>
          <p:nvPr>
            <p:ph type="title"/>
          </p:nvPr>
        </p:nvSpPr>
        <p:spPr/>
        <p:txBody>
          <a:bodyPr/>
          <a:lstStyle/>
          <a:p>
            <a:r>
              <a:rPr lang="de-DE" sz="3600"/>
              <a:t>Agenda</a:t>
            </a:r>
          </a:p>
        </p:txBody>
      </p:sp>
      <p:sp>
        <p:nvSpPr>
          <p:cNvPr id="6" name="Inhaltsplatzhalter 5">
            <a:extLst>
              <a:ext uri="{FF2B5EF4-FFF2-40B4-BE49-F238E27FC236}">
                <a16:creationId xmlns:a16="http://schemas.microsoft.com/office/drawing/2014/main" id="{5EEA4AD7-A3F9-4907-8A44-34F13B4E6B9F}"/>
              </a:ext>
            </a:extLst>
          </p:cNvPr>
          <p:cNvSpPr>
            <a:spLocks noGrp="1"/>
          </p:cNvSpPr>
          <p:nvPr>
            <p:ph idx="1"/>
          </p:nvPr>
        </p:nvSpPr>
        <p:spPr/>
        <p:txBody>
          <a:bodyPr/>
          <a:lstStyle/>
          <a:p>
            <a:pPr marL="0" indent="0">
              <a:buNone/>
            </a:pPr>
            <a:r>
              <a:rPr lang="de-DE"/>
              <a:t>Leitfrage: (Wann) darf der Netzanschluss für eine EE-Anlage verweigert werden?</a:t>
            </a:r>
          </a:p>
          <a:p>
            <a:pPr marL="0" indent="0">
              <a:buNone/>
            </a:pPr>
            <a:endParaRPr lang="de-DE"/>
          </a:p>
          <a:p>
            <a:r>
              <a:rPr lang="de-DE"/>
              <a:t>Abgrenzung Netzanschluss und Netzzugang</a:t>
            </a:r>
          </a:p>
          <a:p>
            <a:r>
              <a:rPr lang="de-DE"/>
              <a:t>Der rechtliche Rahmen</a:t>
            </a:r>
          </a:p>
          <a:p>
            <a:r>
              <a:rPr lang="de-DE"/>
              <a:t>Fazit</a:t>
            </a:r>
          </a:p>
        </p:txBody>
      </p:sp>
      <p:sp>
        <p:nvSpPr>
          <p:cNvPr id="2" name="Fußzeilenplatzhalter 1">
            <a:extLst>
              <a:ext uri="{FF2B5EF4-FFF2-40B4-BE49-F238E27FC236}">
                <a16:creationId xmlns:a16="http://schemas.microsoft.com/office/drawing/2014/main" id="{4A409C28-1800-58A3-0F72-A7CFB660E3DB}"/>
              </a:ext>
            </a:extLst>
          </p:cNvPr>
          <p:cNvSpPr>
            <a:spLocks noGrp="1"/>
          </p:cNvSpPr>
          <p:nvPr>
            <p:ph type="ftr" sz="quarter" idx="11"/>
          </p:nvPr>
        </p:nvSpPr>
        <p:spPr/>
        <p:txBody>
          <a:bodyPr/>
          <a:lstStyle/>
          <a:p>
            <a:r>
              <a:rPr lang="de-DE"/>
              <a:t>Verteilernetze als Flaschenhals</a:t>
            </a:r>
          </a:p>
        </p:txBody>
      </p:sp>
      <p:sp>
        <p:nvSpPr>
          <p:cNvPr id="4" name="Foliennummernplatzhalter 3">
            <a:extLst>
              <a:ext uri="{FF2B5EF4-FFF2-40B4-BE49-F238E27FC236}">
                <a16:creationId xmlns:a16="http://schemas.microsoft.com/office/drawing/2014/main" id="{AFAA02CF-CC04-C35E-77A5-4956F9705B66}"/>
              </a:ext>
            </a:extLst>
          </p:cNvPr>
          <p:cNvSpPr>
            <a:spLocks noGrp="1"/>
          </p:cNvSpPr>
          <p:nvPr>
            <p:ph type="sldNum" sz="quarter" idx="12"/>
          </p:nvPr>
        </p:nvSpPr>
        <p:spPr/>
        <p:txBody>
          <a:bodyPr/>
          <a:lstStyle/>
          <a:p>
            <a:fld id="{BB5D5A41-9DD1-F24E-9E26-15668BB14167}" type="slidenum">
              <a:rPr lang="de-DE" smtClean="0"/>
              <a:t>2</a:t>
            </a:fld>
            <a:endParaRPr lang="de-DE"/>
          </a:p>
        </p:txBody>
      </p:sp>
    </p:spTree>
    <p:extLst>
      <p:ext uri="{BB962C8B-B14F-4D97-AF65-F5344CB8AC3E}">
        <p14:creationId xmlns:p14="http://schemas.microsoft.com/office/powerpoint/2010/main" val="387411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8FA65C-936D-B447-B53C-595C8F862EF4}"/>
              </a:ext>
            </a:extLst>
          </p:cNvPr>
          <p:cNvSpPr>
            <a:spLocks noGrp="1"/>
          </p:cNvSpPr>
          <p:nvPr>
            <p:ph type="ctrTitle"/>
          </p:nvPr>
        </p:nvSpPr>
        <p:spPr/>
        <p:txBody>
          <a:bodyPr/>
          <a:lstStyle/>
          <a:p>
            <a:r>
              <a:rPr lang="de-DE"/>
              <a:t>Abgrenzung: Netzanschluss und Netzzugang</a:t>
            </a:r>
          </a:p>
        </p:txBody>
      </p:sp>
      <p:sp>
        <p:nvSpPr>
          <p:cNvPr id="3" name="Untertitel 2">
            <a:extLst>
              <a:ext uri="{FF2B5EF4-FFF2-40B4-BE49-F238E27FC236}">
                <a16:creationId xmlns:a16="http://schemas.microsoft.com/office/drawing/2014/main" id="{AC19552C-5479-DB4C-BE96-67E0EB971E13}"/>
              </a:ext>
            </a:extLst>
          </p:cNvPr>
          <p:cNvSpPr>
            <a:spLocks noGrp="1"/>
          </p:cNvSpPr>
          <p:nvPr>
            <p:ph type="subTitle" idx="1"/>
          </p:nvPr>
        </p:nvSpPr>
        <p:spPr/>
        <p:txBody>
          <a:bodyPr/>
          <a:lstStyle/>
          <a:p>
            <a:endParaRPr lang="de-DE" dirty="0"/>
          </a:p>
        </p:txBody>
      </p:sp>
      <p:sp>
        <p:nvSpPr>
          <p:cNvPr id="5" name="Datumsplatzhalter 4">
            <a:extLst>
              <a:ext uri="{FF2B5EF4-FFF2-40B4-BE49-F238E27FC236}">
                <a16:creationId xmlns:a16="http://schemas.microsoft.com/office/drawing/2014/main" id="{3E283E4A-19AD-ED44-8D39-AC74567933BB}"/>
              </a:ext>
            </a:extLst>
          </p:cNvPr>
          <p:cNvSpPr>
            <a:spLocks noGrp="1"/>
          </p:cNvSpPr>
          <p:nvPr>
            <p:ph type="dt" sz="half" idx="10"/>
          </p:nvPr>
        </p:nvSpPr>
        <p:spPr/>
        <p:txBody>
          <a:bodyPr/>
          <a:lstStyle/>
          <a:p>
            <a:r>
              <a:rPr lang="de-DE"/>
              <a:t>23.10.2024</a:t>
            </a:r>
          </a:p>
        </p:txBody>
      </p:sp>
      <p:pic>
        <p:nvPicPr>
          <p:cNvPr id="11" name="Grafik 10" descr="Ein Bild, das Outdoorobjekt, Windmühle enthält.&#10;&#10;Automatisch generierte Beschreibung">
            <a:extLst>
              <a:ext uri="{FF2B5EF4-FFF2-40B4-BE49-F238E27FC236}">
                <a16:creationId xmlns:a16="http://schemas.microsoft.com/office/drawing/2014/main" id="{20D6F1F9-EEB9-B049-8456-64DF69E82A5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53196" y="728770"/>
            <a:ext cx="5202321" cy="3119557"/>
          </a:xfrm>
          <a:prstGeom prst="rect">
            <a:avLst/>
          </a:prstGeom>
        </p:spPr>
      </p:pic>
      <p:sp>
        <p:nvSpPr>
          <p:cNvPr id="4" name="Fußzeilenplatzhalter 3">
            <a:extLst>
              <a:ext uri="{FF2B5EF4-FFF2-40B4-BE49-F238E27FC236}">
                <a16:creationId xmlns:a16="http://schemas.microsoft.com/office/drawing/2014/main" id="{985220A8-5510-A324-BB9E-8913D8507012}"/>
              </a:ext>
            </a:extLst>
          </p:cNvPr>
          <p:cNvSpPr>
            <a:spLocks noGrp="1"/>
          </p:cNvSpPr>
          <p:nvPr>
            <p:ph type="ftr" sz="quarter" idx="11"/>
          </p:nvPr>
        </p:nvSpPr>
        <p:spPr/>
        <p:txBody>
          <a:bodyPr/>
          <a:lstStyle/>
          <a:p>
            <a:r>
              <a:rPr lang="de-DE"/>
              <a:t>Verteilernetze als Flaschenhals</a:t>
            </a:r>
          </a:p>
        </p:txBody>
      </p:sp>
      <p:sp>
        <p:nvSpPr>
          <p:cNvPr id="6" name="Foliennummernplatzhalter 5">
            <a:extLst>
              <a:ext uri="{FF2B5EF4-FFF2-40B4-BE49-F238E27FC236}">
                <a16:creationId xmlns:a16="http://schemas.microsoft.com/office/drawing/2014/main" id="{C38A1BB8-8615-31B9-A15B-DCD7D1557961}"/>
              </a:ext>
            </a:extLst>
          </p:cNvPr>
          <p:cNvSpPr>
            <a:spLocks noGrp="1"/>
          </p:cNvSpPr>
          <p:nvPr>
            <p:ph type="sldNum" sz="quarter" idx="12"/>
          </p:nvPr>
        </p:nvSpPr>
        <p:spPr/>
        <p:txBody>
          <a:bodyPr/>
          <a:lstStyle/>
          <a:p>
            <a:fld id="{BB5D5A41-9DD1-F24E-9E26-15668BB14167}" type="slidenum">
              <a:rPr lang="de-DE" smtClean="0"/>
              <a:t>3</a:t>
            </a:fld>
            <a:endParaRPr lang="de-DE"/>
          </a:p>
        </p:txBody>
      </p:sp>
    </p:spTree>
    <p:extLst>
      <p:ext uri="{BB962C8B-B14F-4D97-AF65-F5344CB8AC3E}">
        <p14:creationId xmlns:p14="http://schemas.microsoft.com/office/powerpoint/2010/main" val="1800917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2D6A9BA4-A356-2F0D-1DC0-BBA927C8FD44}"/>
              </a:ext>
            </a:extLst>
          </p:cNvPr>
          <p:cNvSpPr>
            <a:spLocks noGrp="1"/>
          </p:cNvSpPr>
          <p:nvPr>
            <p:ph type="title"/>
          </p:nvPr>
        </p:nvSpPr>
        <p:spPr/>
        <p:txBody>
          <a:bodyPr/>
          <a:lstStyle/>
          <a:p>
            <a:r>
              <a:rPr lang="de-DE"/>
              <a:t>Definitionen?</a:t>
            </a:r>
          </a:p>
        </p:txBody>
      </p:sp>
      <p:sp>
        <p:nvSpPr>
          <p:cNvPr id="7" name="Inhaltsplatzhalter 6">
            <a:extLst>
              <a:ext uri="{FF2B5EF4-FFF2-40B4-BE49-F238E27FC236}">
                <a16:creationId xmlns:a16="http://schemas.microsoft.com/office/drawing/2014/main" id="{932D07F5-B59A-A082-B716-5C7FE96FF487}"/>
              </a:ext>
            </a:extLst>
          </p:cNvPr>
          <p:cNvSpPr>
            <a:spLocks noGrp="1"/>
          </p:cNvSpPr>
          <p:nvPr>
            <p:ph idx="1"/>
          </p:nvPr>
        </p:nvSpPr>
        <p:spPr/>
        <p:txBody>
          <a:bodyPr/>
          <a:lstStyle/>
          <a:p>
            <a:r>
              <a:rPr lang="de-DE" dirty="0"/>
              <a:t>Keine Legaldefinition zur Abgrenzung der Begriffe (weder auf nationaler Ebene, noch im EU-Recht)</a:t>
            </a:r>
          </a:p>
          <a:p>
            <a:r>
              <a:rPr lang="de-DE" dirty="0"/>
              <a:t>Netzanschluss</a:t>
            </a:r>
          </a:p>
          <a:p>
            <a:pPr lvl="1"/>
            <a:r>
              <a:rPr lang="de-DE" b="1" dirty="0"/>
              <a:t>Physische/technische Verknüpfung </a:t>
            </a:r>
            <a:r>
              <a:rPr lang="de-DE" dirty="0"/>
              <a:t>(einer Erzeugungsanlage mit einem Elektrizitätsversorgungsnetz)</a:t>
            </a:r>
          </a:p>
          <a:p>
            <a:pPr lvl="1"/>
            <a:r>
              <a:rPr lang="de-DE" dirty="0"/>
              <a:t>Stromkabel der Erzeugungsanlage wird mit Sammelschiene des Umspannwerkes oder der Schaltanlage des Netzes („Anschlusspunkt“) verbunden</a:t>
            </a:r>
          </a:p>
          <a:p>
            <a:r>
              <a:rPr lang="de-DE" dirty="0"/>
              <a:t>Netzzugang</a:t>
            </a:r>
          </a:p>
          <a:p>
            <a:pPr lvl="1"/>
            <a:r>
              <a:rPr lang="de-DE" b="1" dirty="0"/>
              <a:t>Recht</a:t>
            </a:r>
            <a:r>
              <a:rPr lang="de-DE" dirty="0"/>
              <a:t> des Anlagenbetreibers das Elektrizitätsversorgungsnetz zum Zwecke der Einspeisung (oder Entnahme) von Elektrizität </a:t>
            </a:r>
            <a:r>
              <a:rPr lang="de-DE" b="1" dirty="0"/>
              <a:t>zu nutzen</a:t>
            </a:r>
          </a:p>
          <a:p>
            <a:endParaRPr lang="de-DE" dirty="0"/>
          </a:p>
          <a:p>
            <a:endParaRPr lang="de-DE" dirty="0"/>
          </a:p>
          <a:p>
            <a:endParaRPr lang="de-DE" dirty="0"/>
          </a:p>
        </p:txBody>
      </p:sp>
      <p:sp>
        <p:nvSpPr>
          <p:cNvPr id="4" name="Datumsplatzhalter 3">
            <a:extLst>
              <a:ext uri="{FF2B5EF4-FFF2-40B4-BE49-F238E27FC236}">
                <a16:creationId xmlns:a16="http://schemas.microsoft.com/office/drawing/2014/main" id="{44D02F62-B698-5A8B-FAC8-37F3120A607B}"/>
              </a:ext>
            </a:extLst>
          </p:cNvPr>
          <p:cNvSpPr>
            <a:spLocks noGrp="1"/>
          </p:cNvSpPr>
          <p:nvPr>
            <p:ph type="dt" sz="half" idx="10"/>
          </p:nvPr>
        </p:nvSpPr>
        <p:spPr/>
        <p:txBody>
          <a:bodyPr/>
          <a:lstStyle/>
          <a:p>
            <a:r>
              <a:rPr lang="de-DE"/>
              <a:t>23.10.2024</a:t>
            </a:r>
          </a:p>
        </p:txBody>
      </p:sp>
      <p:sp>
        <p:nvSpPr>
          <p:cNvPr id="8" name="Textplatzhalter 7">
            <a:extLst>
              <a:ext uri="{FF2B5EF4-FFF2-40B4-BE49-F238E27FC236}">
                <a16:creationId xmlns:a16="http://schemas.microsoft.com/office/drawing/2014/main" id="{5DC58261-E1DC-F4C4-C8BB-892E31C8F82C}"/>
              </a:ext>
            </a:extLst>
          </p:cNvPr>
          <p:cNvSpPr>
            <a:spLocks noGrp="1"/>
          </p:cNvSpPr>
          <p:nvPr>
            <p:ph type="body" sz="quarter" idx="13"/>
          </p:nvPr>
        </p:nvSpPr>
        <p:spPr/>
        <p:txBody>
          <a:bodyPr/>
          <a:lstStyle/>
          <a:p>
            <a:r>
              <a:rPr lang="de-DE"/>
              <a:t>Quelle: v. Hammerstein, ZNER 2006, S. 110</a:t>
            </a:r>
          </a:p>
          <a:p>
            <a:endParaRPr lang="de-DE"/>
          </a:p>
        </p:txBody>
      </p:sp>
      <p:sp>
        <p:nvSpPr>
          <p:cNvPr id="2" name="Fußzeilenplatzhalter 1">
            <a:extLst>
              <a:ext uri="{FF2B5EF4-FFF2-40B4-BE49-F238E27FC236}">
                <a16:creationId xmlns:a16="http://schemas.microsoft.com/office/drawing/2014/main" id="{F781E6DA-0401-5722-00DD-C7536C736E83}"/>
              </a:ext>
            </a:extLst>
          </p:cNvPr>
          <p:cNvSpPr>
            <a:spLocks noGrp="1"/>
          </p:cNvSpPr>
          <p:nvPr>
            <p:ph type="ftr" sz="quarter" idx="11"/>
          </p:nvPr>
        </p:nvSpPr>
        <p:spPr/>
        <p:txBody>
          <a:bodyPr/>
          <a:lstStyle/>
          <a:p>
            <a:r>
              <a:rPr lang="de-DE"/>
              <a:t>Verteilernetze als Flaschenhals</a:t>
            </a:r>
          </a:p>
        </p:txBody>
      </p:sp>
      <p:sp>
        <p:nvSpPr>
          <p:cNvPr id="3" name="Foliennummernplatzhalter 2">
            <a:extLst>
              <a:ext uri="{FF2B5EF4-FFF2-40B4-BE49-F238E27FC236}">
                <a16:creationId xmlns:a16="http://schemas.microsoft.com/office/drawing/2014/main" id="{FA2F34C0-5DBA-9219-92F0-44ECBD2A1401}"/>
              </a:ext>
            </a:extLst>
          </p:cNvPr>
          <p:cNvSpPr>
            <a:spLocks noGrp="1"/>
          </p:cNvSpPr>
          <p:nvPr>
            <p:ph type="sldNum" sz="quarter" idx="12"/>
          </p:nvPr>
        </p:nvSpPr>
        <p:spPr/>
        <p:txBody>
          <a:bodyPr/>
          <a:lstStyle/>
          <a:p>
            <a:fld id="{BB5D5A41-9DD1-F24E-9E26-15668BB14167}" type="slidenum">
              <a:rPr lang="de-DE" smtClean="0"/>
              <a:t>4</a:t>
            </a:fld>
            <a:endParaRPr lang="de-DE"/>
          </a:p>
        </p:txBody>
      </p:sp>
    </p:spTree>
    <p:extLst>
      <p:ext uri="{BB962C8B-B14F-4D97-AF65-F5344CB8AC3E}">
        <p14:creationId xmlns:p14="http://schemas.microsoft.com/office/powerpoint/2010/main" val="14740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8EA1-1F60-941C-206F-BD9D2A44EF0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CC5DC01-10BF-AA4F-954A-193793A4655F}"/>
              </a:ext>
            </a:extLst>
          </p:cNvPr>
          <p:cNvSpPr>
            <a:spLocks noGrp="1"/>
          </p:cNvSpPr>
          <p:nvPr>
            <p:ph type="ctrTitle"/>
          </p:nvPr>
        </p:nvSpPr>
        <p:spPr/>
        <p:txBody>
          <a:bodyPr/>
          <a:lstStyle/>
          <a:p>
            <a:r>
              <a:rPr lang="de-DE"/>
              <a:t>Der rechtliche Rahmen</a:t>
            </a:r>
          </a:p>
        </p:txBody>
      </p:sp>
      <p:sp>
        <p:nvSpPr>
          <p:cNvPr id="3" name="Untertitel 2">
            <a:extLst>
              <a:ext uri="{FF2B5EF4-FFF2-40B4-BE49-F238E27FC236}">
                <a16:creationId xmlns:a16="http://schemas.microsoft.com/office/drawing/2014/main" id="{70906036-39AC-E772-50BA-1C2C4CC4ECDC}"/>
              </a:ext>
            </a:extLst>
          </p:cNvPr>
          <p:cNvSpPr>
            <a:spLocks noGrp="1"/>
          </p:cNvSpPr>
          <p:nvPr>
            <p:ph type="subTitle" idx="1"/>
          </p:nvPr>
        </p:nvSpPr>
        <p:spPr/>
        <p:txBody>
          <a:bodyPr/>
          <a:lstStyle/>
          <a:p>
            <a:endParaRPr lang="de-DE" dirty="0"/>
          </a:p>
        </p:txBody>
      </p:sp>
      <p:sp>
        <p:nvSpPr>
          <p:cNvPr id="5" name="Datumsplatzhalter 4">
            <a:extLst>
              <a:ext uri="{FF2B5EF4-FFF2-40B4-BE49-F238E27FC236}">
                <a16:creationId xmlns:a16="http://schemas.microsoft.com/office/drawing/2014/main" id="{329A2841-EAC3-25C4-A171-AD7485ADFCE0}"/>
              </a:ext>
            </a:extLst>
          </p:cNvPr>
          <p:cNvSpPr>
            <a:spLocks noGrp="1"/>
          </p:cNvSpPr>
          <p:nvPr>
            <p:ph type="dt" sz="half" idx="10"/>
          </p:nvPr>
        </p:nvSpPr>
        <p:spPr/>
        <p:txBody>
          <a:bodyPr/>
          <a:lstStyle/>
          <a:p>
            <a:r>
              <a:rPr lang="de-DE"/>
              <a:t>23.10.2024</a:t>
            </a:r>
          </a:p>
        </p:txBody>
      </p:sp>
      <p:pic>
        <p:nvPicPr>
          <p:cNvPr id="11" name="Grafik 10" descr="Ein Bild, das Outdoorobjekt, Windmühle enthält.&#10;&#10;Automatisch generierte Beschreibung">
            <a:extLst>
              <a:ext uri="{FF2B5EF4-FFF2-40B4-BE49-F238E27FC236}">
                <a16:creationId xmlns:a16="http://schemas.microsoft.com/office/drawing/2014/main" id="{42B0D12F-1D5A-C8B3-76D7-CDEACFE653D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53196" y="728770"/>
            <a:ext cx="5202321" cy="3119557"/>
          </a:xfrm>
          <a:prstGeom prst="rect">
            <a:avLst/>
          </a:prstGeom>
        </p:spPr>
      </p:pic>
      <p:sp>
        <p:nvSpPr>
          <p:cNvPr id="4" name="Fußzeilenplatzhalter 3">
            <a:extLst>
              <a:ext uri="{FF2B5EF4-FFF2-40B4-BE49-F238E27FC236}">
                <a16:creationId xmlns:a16="http://schemas.microsoft.com/office/drawing/2014/main" id="{2854804E-D7A6-9C6B-B386-585D81938243}"/>
              </a:ext>
            </a:extLst>
          </p:cNvPr>
          <p:cNvSpPr>
            <a:spLocks noGrp="1"/>
          </p:cNvSpPr>
          <p:nvPr>
            <p:ph type="ftr" sz="quarter" idx="11"/>
          </p:nvPr>
        </p:nvSpPr>
        <p:spPr/>
        <p:txBody>
          <a:bodyPr/>
          <a:lstStyle/>
          <a:p>
            <a:r>
              <a:rPr lang="de-DE"/>
              <a:t>Verteilernetze als Flaschenhals</a:t>
            </a:r>
          </a:p>
        </p:txBody>
      </p:sp>
      <p:sp>
        <p:nvSpPr>
          <p:cNvPr id="6" name="Foliennummernplatzhalter 5">
            <a:extLst>
              <a:ext uri="{FF2B5EF4-FFF2-40B4-BE49-F238E27FC236}">
                <a16:creationId xmlns:a16="http://schemas.microsoft.com/office/drawing/2014/main" id="{01B76A62-9F0D-6F1C-08A3-57ED04C3F736}"/>
              </a:ext>
            </a:extLst>
          </p:cNvPr>
          <p:cNvSpPr>
            <a:spLocks noGrp="1"/>
          </p:cNvSpPr>
          <p:nvPr>
            <p:ph type="sldNum" sz="quarter" idx="12"/>
          </p:nvPr>
        </p:nvSpPr>
        <p:spPr/>
        <p:txBody>
          <a:bodyPr/>
          <a:lstStyle/>
          <a:p>
            <a:fld id="{BB5D5A41-9DD1-F24E-9E26-15668BB14167}" type="slidenum">
              <a:rPr lang="de-DE" smtClean="0"/>
              <a:t>5</a:t>
            </a:fld>
            <a:endParaRPr lang="de-DE"/>
          </a:p>
        </p:txBody>
      </p:sp>
    </p:spTree>
    <p:extLst>
      <p:ext uri="{BB962C8B-B14F-4D97-AF65-F5344CB8AC3E}">
        <p14:creationId xmlns:p14="http://schemas.microsoft.com/office/powerpoint/2010/main" val="3110659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E9CBEFF-7CB3-F800-0AC5-9562A7858300}"/>
              </a:ext>
            </a:extLst>
          </p:cNvPr>
          <p:cNvSpPr>
            <a:spLocks noGrp="1"/>
          </p:cNvSpPr>
          <p:nvPr>
            <p:ph type="title"/>
          </p:nvPr>
        </p:nvSpPr>
        <p:spPr/>
        <p:txBody>
          <a:bodyPr/>
          <a:lstStyle/>
          <a:p>
            <a:r>
              <a:rPr lang="de-DE"/>
              <a:t>Grundlegende Regelungsstruktur</a:t>
            </a:r>
          </a:p>
        </p:txBody>
      </p:sp>
      <p:sp>
        <p:nvSpPr>
          <p:cNvPr id="8" name="Inhaltsplatzhalter 7">
            <a:extLst>
              <a:ext uri="{FF2B5EF4-FFF2-40B4-BE49-F238E27FC236}">
                <a16:creationId xmlns:a16="http://schemas.microsoft.com/office/drawing/2014/main" id="{90F618AE-3D0D-5DF3-1FFA-30448D9542A6}"/>
              </a:ext>
            </a:extLst>
          </p:cNvPr>
          <p:cNvSpPr>
            <a:spLocks noGrp="1"/>
          </p:cNvSpPr>
          <p:nvPr>
            <p:ph idx="1"/>
          </p:nvPr>
        </p:nvSpPr>
        <p:spPr/>
        <p:txBody>
          <a:bodyPr/>
          <a:lstStyle/>
          <a:p>
            <a:r>
              <a:rPr lang="de-DE" b="1"/>
              <a:t>EnWG</a:t>
            </a:r>
            <a:r>
              <a:rPr lang="de-DE"/>
              <a:t>: „</a:t>
            </a:r>
            <a:r>
              <a:rPr lang="de-DE" b="1"/>
              <a:t>Grundgesetz</a:t>
            </a:r>
            <a:r>
              <a:rPr lang="de-DE"/>
              <a:t> des Energierechts“</a:t>
            </a:r>
          </a:p>
          <a:p>
            <a:r>
              <a:rPr lang="de-DE" b="1"/>
              <a:t>EEG</a:t>
            </a:r>
            <a:r>
              <a:rPr lang="de-DE"/>
              <a:t>: </a:t>
            </a:r>
            <a:r>
              <a:rPr lang="de-DE" b="1"/>
              <a:t>Spezialgesetz</a:t>
            </a:r>
            <a:r>
              <a:rPr lang="de-DE"/>
              <a:t> für die „Transformation zu einer nachhaltigen und treibhausgasneutralen Stromversorgung, die vollständig auf erneuerbaren Energien beruht“ (§ 1 Abs. 1 EEG 2023)</a:t>
            </a:r>
          </a:p>
          <a:p>
            <a:r>
              <a:rPr lang="de-DE"/>
              <a:t>EEG geht vor, soweit es speziellere Regelungen enthält, Grundregelungen aus dem EnWG gelten ansonsten jedoch fort</a:t>
            </a:r>
          </a:p>
          <a:p>
            <a:r>
              <a:rPr lang="de-DE"/>
              <a:t>Ergänzend: </a:t>
            </a:r>
          </a:p>
          <a:p>
            <a:pPr lvl="1"/>
            <a:r>
              <a:rPr lang="de-DE"/>
              <a:t>Verordnungen der Bundesregierung (z. B. NAV)</a:t>
            </a:r>
          </a:p>
          <a:p>
            <a:pPr lvl="1"/>
            <a:r>
              <a:rPr lang="de-DE"/>
              <a:t>Technische Anwendungsregelungen (TAR) der beauftragten Stelle (VDE)</a:t>
            </a:r>
          </a:p>
          <a:p>
            <a:pPr lvl="1"/>
            <a:r>
              <a:rPr lang="de-DE"/>
              <a:t>Technische Anschlussbedingungen (TAB) der Netzbetreiber</a:t>
            </a:r>
          </a:p>
        </p:txBody>
      </p:sp>
      <p:sp>
        <p:nvSpPr>
          <p:cNvPr id="4" name="Datumsplatzhalter 3">
            <a:extLst>
              <a:ext uri="{FF2B5EF4-FFF2-40B4-BE49-F238E27FC236}">
                <a16:creationId xmlns:a16="http://schemas.microsoft.com/office/drawing/2014/main" id="{0C41086D-A776-6EFD-307D-D69ECFCDE1D0}"/>
              </a:ext>
            </a:extLst>
          </p:cNvPr>
          <p:cNvSpPr>
            <a:spLocks noGrp="1"/>
          </p:cNvSpPr>
          <p:nvPr>
            <p:ph type="dt" sz="half" idx="10"/>
          </p:nvPr>
        </p:nvSpPr>
        <p:spPr/>
        <p:txBody>
          <a:bodyPr/>
          <a:lstStyle/>
          <a:p>
            <a:r>
              <a:rPr lang="de-DE"/>
              <a:t>23.10.2024</a:t>
            </a:r>
          </a:p>
        </p:txBody>
      </p:sp>
      <p:sp>
        <p:nvSpPr>
          <p:cNvPr id="9" name="Textplatzhalter 8">
            <a:extLst>
              <a:ext uri="{FF2B5EF4-FFF2-40B4-BE49-F238E27FC236}">
                <a16:creationId xmlns:a16="http://schemas.microsoft.com/office/drawing/2014/main" id="{ED440E1F-EE71-187D-1D65-AB338265D019}"/>
              </a:ext>
            </a:extLst>
          </p:cNvPr>
          <p:cNvSpPr>
            <a:spLocks noGrp="1"/>
          </p:cNvSpPr>
          <p:nvPr>
            <p:ph type="body" sz="quarter" idx="13"/>
          </p:nvPr>
        </p:nvSpPr>
        <p:spPr/>
        <p:txBody>
          <a:bodyPr/>
          <a:lstStyle/>
          <a:p>
            <a:endParaRPr lang="de-DE"/>
          </a:p>
        </p:txBody>
      </p:sp>
      <p:sp>
        <p:nvSpPr>
          <p:cNvPr id="2" name="Fußzeilenplatzhalter 1">
            <a:extLst>
              <a:ext uri="{FF2B5EF4-FFF2-40B4-BE49-F238E27FC236}">
                <a16:creationId xmlns:a16="http://schemas.microsoft.com/office/drawing/2014/main" id="{611EE935-6F0C-8E86-8CE6-799063925752}"/>
              </a:ext>
            </a:extLst>
          </p:cNvPr>
          <p:cNvSpPr>
            <a:spLocks noGrp="1"/>
          </p:cNvSpPr>
          <p:nvPr>
            <p:ph type="ftr" sz="quarter" idx="11"/>
          </p:nvPr>
        </p:nvSpPr>
        <p:spPr/>
        <p:txBody>
          <a:bodyPr/>
          <a:lstStyle/>
          <a:p>
            <a:r>
              <a:rPr lang="de-DE"/>
              <a:t>Verteilernetze als Flaschenhals</a:t>
            </a:r>
          </a:p>
        </p:txBody>
      </p:sp>
      <p:sp>
        <p:nvSpPr>
          <p:cNvPr id="3" name="Foliennummernplatzhalter 2">
            <a:extLst>
              <a:ext uri="{FF2B5EF4-FFF2-40B4-BE49-F238E27FC236}">
                <a16:creationId xmlns:a16="http://schemas.microsoft.com/office/drawing/2014/main" id="{CE2D7AED-915D-8D5A-FCD9-749EBB39B368}"/>
              </a:ext>
            </a:extLst>
          </p:cNvPr>
          <p:cNvSpPr>
            <a:spLocks noGrp="1"/>
          </p:cNvSpPr>
          <p:nvPr>
            <p:ph type="sldNum" sz="quarter" idx="12"/>
          </p:nvPr>
        </p:nvSpPr>
        <p:spPr/>
        <p:txBody>
          <a:bodyPr/>
          <a:lstStyle/>
          <a:p>
            <a:fld id="{BB5D5A41-9DD1-F24E-9E26-15668BB14167}" type="slidenum">
              <a:rPr lang="de-DE" smtClean="0"/>
              <a:t>6</a:t>
            </a:fld>
            <a:endParaRPr lang="de-DE"/>
          </a:p>
        </p:txBody>
      </p:sp>
    </p:spTree>
    <p:extLst>
      <p:ext uri="{BB962C8B-B14F-4D97-AF65-F5344CB8AC3E}">
        <p14:creationId xmlns:p14="http://schemas.microsoft.com/office/powerpoint/2010/main" val="2035081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CA9C1-C208-FBC4-D637-22376EEA46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15F8C7C-E1E6-0885-E79C-7468261718D0}"/>
              </a:ext>
            </a:extLst>
          </p:cNvPr>
          <p:cNvSpPr>
            <a:spLocks noGrp="1"/>
          </p:cNvSpPr>
          <p:nvPr>
            <p:ph type="ctrTitle"/>
          </p:nvPr>
        </p:nvSpPr>
        <p:spPr/>
        <p:txBody>
          <a:bodyPr/>
          <a:lstStyle/>
          <a:p>
            <a:r>
              <a:rPr lang="de-DE"/>
              <a:t>Grundregelungen im EnWG</a:t>
            </a:r>
          </a:p>
        </p:txBody>
      </p:sp>
      <p:sp>
        <p:nvSpPr>
          <p:cNvPr id="3" name="Untertitel 2">
            <a:extLst>
              <a:ext uri="{FF2B5EF4-FFF2-40B4-BE49-F238E27FC236}">
                <a16:creationId xmlns:a16="http://schemas.microsoft.com/office/drawing/2014/main" id="{61352542-1E78-3286-CB22-05CC24D20F78}"/>
              </a:ext>
            </a:extLst>
          </p:cNvPr>
          <p:cNvSpPr>
            <a:spLocks noGrp="1"/>
          </p:cNvSpPr>
          <p:nvPr>
            <p:ph type="subTitle" idx="1"/>
          </p:nvPr>
        </p:nvSpPr>
        <p:spPr/>
        <p:txBody>
          <a:bodyPr/>
          <a:lstStyle/>
          <a:p>
            <a:endParaRPr lang="de-DE"/>
          </a:p>
        </p:txBody>
      </p:sp>
      <p:sp>
        <p:nvSpPr>
          <p:cNvPr id="5" name="Datumsplatzhalter 4">
            <a:extLst>
              <a:ext uri="{FF2B5EF4-FFF2-40B4-BE49-F238E27FC236}">
                <a16:creationId xmlns:a16="http://schemas.microsoft.com/office/drawing/2014/main" id="{57EC975E-C86F-8F62-EC3F-5CCE42A97CCD}"/>
              </a:ext>
            </a:extLst>
          </p:cNvPr>
          <p:cNvSpPr>
            <a:spLocks noGrp="1"/>
          </p:cNvSpPr>
          <p:nvPr>
            <p:ph type="dt" sz="half" idx="10"/>
          </p:nvPr>
        </p:nvSpPr>
        <p:spPr/>
        <p:txBody>
          <a:bodyPr/>
          <a:lstStyle/>
          <a:p>
            <a:r>
              <a:rPr lang="de-DE"/>
              <a:t>23.10.2024</a:t>
            </a:r>
          </a:p>
        </p:txBody>
      </p:sp>
      <p:sp>
        <p:nvSpPr>
          <p:cNvPr id="4" name="Fußzeilenplatzhalter 3">
            <a:extLst>
              <a:ext uri="{FF2B5EF4-FFF2-40B4-BE49-F238E27FC236}">
                <a16:creationId xmlns:a16="http://schemas.microsoft.com/office/drawing/2014/main" id="{5D47E6F1-FCC6-1D7E-B0B6-0FA3691E6AD4}"/>
              </a:ext>
            </a:extLst>
          </p:cNvPr>
          <p:cNvSpPr>
            <a:spLocks noGrp="1"/>
          </p:cNvSpPr>
          <p:nvPr>
            <p:ph type="ftr" sz="quarter" idx="11"/>
          </p:nvPr>
        </p:nvSpPr>
        <p:spPr/>
        <p:txBody>
          <a:bodyPr/>
          <a:lstStyle/>
          <a:p>
            <a:r>
              <a:rPr lang="de-DE"/>
              <a:t>Verteilernetze als Flaschenhals</a:t>
            </a:r>
          </a:p>
        </p:txBody>
      </p:sp>
      <p:sp>
        <p:nvSpPr>
          <p:cNvPr id="6" name="Foliennummernplatzhalter 5">
            <a:extLst>
              <a:ext uri="{FF2B5EF4-FFF2-40B4-BE49-F238E27FC236}">
                <a16:creationId xmlns:a16="http://schemas.microsoft.com/office/drawing/2014/main" id="{06D1B338-D547-8ACD-7BD9-1F17C2A3D0A1}"/>
              </a:ext>
            </a:extLst>
          </p:cNvPr>
          <p:cNvSpPr>
            <a:spLocks noGrp="1"/>
          </p:cNvSpPr>
          <p:nvPr>
            <p:ph type="sldNum" sz="quarter" idx="12"/>
          </p:nvPr>
        </p:nvSpPr>
        <p:spPr/>
        <p:txBody>
          <a:bodyPr/>
          <a:lstStyle/>
          <a:p>
            <a:fld id="{BB5D5A41-9DD1-F24E-9E26-15668BB14167}" type="slidenum">
              <a:rPr lang="de-DE" smtClean="0"/>
              <a:t>7</a:t>
            </a:fld>
            <a:endParaRPr lang="de-DE"/>
          </a:p>
        </p:txBody>
      </p:sp>
    </p:spTree>
    <p:extLst>
      <p:ext uri="{BB962C8B-B14F-4D97-AF65-F5344CB8AC3E}">
        <p14:creationId xmlns:p14="http://schemas.microsoft.com/office/powerpoint/2010/main" val="2654393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1FB4E2-8D8E-9D32-A16D-A19DC3BB3C73}"/>
              </a:ext>
            </a:extLst>
          </p:cNvPr>
          <p:cNvSpPr>
            <a:spLocks noGrp="1"/>
          </p:cNvSpPr>
          <p:nvPr>
            <p:ph type="title"/>
          </p:nvPr>
        </p:nvSpPr>
        <p:spPr/>
        <p:txBody>
          <a:bodyPr/>
          <a:lstStyle/>
          <a:p>
            <a:r>
              <a:rPr lang="de-DE"/>
              <a:t> § 17 EnWG (Netzanschluss) und § 20 EnWG (Netzzugang)</a:t>
            </a:r>
          </a:p>
        </p:txBody>
      </p:sp>
      <p:sp>
        <p:nvSpPr>
          <p:cNvPr id="3" name="Inhaltsplatzhalter 2">
            <a:extLst>
              <a:ext uri="{FF2B5EF4-FFF2-40B4-BE49-F238E27FC236}">
                <a16:creationId xmlns:a16="http://schemas.microsoft.com/office/drawing/2014/main" id="{D48533EE-87B6-2F1F-FFC6-DF74C4E6276C}"/>
              </a:ext>
            </a:extLst>
          </p:cNvPr>
          <p:cNvSpPr>
            <a:spLocks noGrp="1"/>
          </p:cNvSpPr>
          <p:nvPr>
            <p:ph idx="1"/>
          </p:nvPr>
        </p:nvSpPr>
        <p:spPr/>
        <p:txBody>
          <a:bodyPr/>
          <a:lstStyle/>
          <a:p>
            <a:r>
              <a:rPr lang="de-DE" dirty="0"/>
              <a:t>Der </a:t>
            </a:r>
            <a:r>
              <a:rPr lang="de-DE" b="1" dirty="0"/>
              <a:t>Netzanschluss</a:t>
            </a:r>
            <a:r>
              <a:rPr lang="de-DE" dirty="0"/>
              <a:t> als solcher </a:t>
            </a:r>
            <a:r>
              <a:rPr lang="de-DE" b="1" dirty="0"/>
              <a:t>gewährt</a:t>
            </a:r>
            <a:r>
              <a:rPr lang="de-DE" dirty="0"/>
              <a:t> </a:t>
            </a:r>
            <a:r>
              <a:rPr lang="de-DE" b="1" dirty="0"/>
              <a:t>noch</a:t>
            </a:r>
            <a:r>
              <a:rPr lang="de-DE" dirty="0"/>
              <a:t> </a:t>
            </a:r>
            <a:r>
              <a:rPr lang="de-DE" b="1" dirty="0"/>
              <a:t>nicht das Recht auf Einspeisung </a:t>
            </a:r>
            <a:r>
              <a:rPr lang="de-DE" dirty="0"/>
              <a:t>von Elektrizität in das angeschlossene Netz</a:t>
            </a:r>
          </a:p>
          <a:p>
            <a:r>
              <a:rPr lang="de-DE" dirty="0"/>
              <a:t>Regelungen erfolgen </a:t>
            </a:r>
            <a:r>
              <a:rPr lang="de-DE" b="1" dirty="0"/>
              <a:t>separat</a:t>
            </a:r>
            <a:r>
              <a:rPr lang="de-DE" dirty="0"/>
              <a:t>, sind jedoch </a:t>
            </a:r>
            <a:r>
              <a:rPr lang="de-DE" b="1" dirty="0"/>
              <a:t>interdependent</a:t>
            </a:r>
          </a:p>
          <a:p>
            <a:r>
              <a:rPr lang="de-DE" b="1" dirty="0"/>
              <a:t>Voraussetzungen</a:t>
            </a:r>
            <a:r>
              <a:rPr lang="de-DE" dirty="0"/>
              <a:t> für die Verweigerung des Netzanschlusses </a:t>
            </a:r>
            <a:r>
              <a:rPr lang="de-DE" b="1" dirty="0"/>
              <a:t>unterscheiden</a:t>
            </a:r>
            <a:r>
              <a:rPr lang="de-DE" dirty="0"/>
              <a:t> </a:t>
            </a:r>
            <a:r>
              <a:rPr lang="de-DE" b="1" dirty="0"/>
              <a:t>sich</a:t>
            </a:r>
            <a:r>
              <a:rPr lang="de-DE" dirty="0"/>
              <a:t> von denen für die Verweigerung des Netzzugangs</a:t>
            </a:r>
          </a:p>
        </p:txBody>
      </p:sp>
      <p:sp>
        <p:nvSpPr>
          <p:cNvPr id="4" name="Datumsplatzhalter 3">
            <a:extLst>
              <a:ext uri="{FF2B5EF4-FFF2-40B4-BE49-F238E27FC236}">
                <a16:creationId xmlns:a16="http://schemas.microsoft.com/office/drawing/2014/main" id="{583C5400-FFCE-3E51-4F7B-74460E32498E}"/>
              </a:ext>
            </a:extLst>
          </p:cNvPr>
          <p:cNvSpPr>
            <a:spLocks noGrp="1"/>
          </p:cNvSpPr>
          <p:nvPr>
            <p:ph type="dt" sz="half" idx="10"/>
          </p:nvPr>
        </p:nvSpPr>
        <p:spPr/>
        <p:txBody>
          <a:bodyPr/>
          <a:lstStyle/>
          <a:p>
            <a:r>
              <a:rPr lang="de-DE"/>
              <a:t>23.10.2024</a:t>
            </a:r>
          </a:p>
        </p:txBody>
      </p:sp>
      <p:sp>
        <p:nvSpPr>
          <p:cNvPr id="5" name="Textplatzhalter 4">
            <a:extLst>
              <a:ext uri="{FF2B5EF4-FFF2-40B4-BE49-F238E27FC236}">
                <a16:creationId xmlns:a16="http://schemas.microsoft.com/office/drawing/2014/main" id="{CB9D73E7-07B4-BD88-00E7-4EB9B1E23A82}"/>
              </a:ext>
            </a:extLst>
          </p:cNvPr>
          <p:cNvSpPr>
            <a:spLocks noGrp="1"/>
          </p:cNvSpPr>
          <p:nvPr>
            <p:ph type="body" sz="quarter" idx="13"/>
          </p:nvPr>
        </p:nvSpPr>
        <p:spPr/>
        <p:txBody>
          <a:bodyPr/>
          <a:lstStyle/>
          <a:p>
            <a:endParaRPr lang="de-DE"/>
          </a:p>
        </p:txBody>
      </p:sp>
      <p:sp>
        <p:nvSpPr>
          <p:cNvPr id="6" name="Fußzeilenplatzhalter 5">
            <a:extLst>
              <a:ext uri="{FF2B5EF4-FFF2-40B4-BE49-F238E27FC236}">
                <a16:creationId xmlns:a16="http://schemas.microsoft.com/office/drawing/2014/main" id="{B75FA816-5042-C595-61BE-7F8713C8BFB1}"/>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4399B792-64E3-AB60-7CAD-5337EC19E51C}"/>
              </a:ext>
            </a:extLst>
          </p:cNvPr>
          <p:cNvSpPr>
            <a:spLocks noGrp="1"/>
          </p:cNvSpPr>
          <p:nvPr>
            <p:ph type="sldNum" sz="quarter" idx="12"/>
          </p:nvPr>
        </p:nvSpPr>
        <p:spPr/>
        <p:txBody>
          <a:bodyPr/>
          <a:lstStyle/>
          <a:p>
            <a:fld id="{BB5D5A41-9DD1-F24E-9E26-15668BB14167}" type="slidenum">
              <a:rPr lang="de-DE" smtClean="0"/>
              <a:t>8</a:t>
            </a:fld>
            <a:endParaRPr lang="de-DE"/>
          </a:p>
        </p:txBody>
      </p:sp>
    </p:spTree>
    <p:extLst>
      <p:ext uri="{BB962C8B-B14F-4D97-AF65-F5344CB8AC3E}">
        <p14:creationId xmlns:p14="http://schemas.microsoft.com/office/powerpoint/2010/main" val="426552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825F6-D098-BE46-8004-207A0E149B17}"/>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74B68A23-AD46-6AF3-E419-FD0360A38DDB}"/>
              </a:ext>
            </a:extLst>
          </p:cNvPr>
          <p:cNvSpPr>
            <a:spLocks noGrp="1"/>
          </p:cNvSpPr>
          <p:nvPr>
            <p:ph type="title"/>
          </p:nvPr>
        </p:nvSpPr>
        <p:spPr/>
        <p:txBody>
          <a:bodyPr/>
          <a:lstStyle/>
          <a:p>
            <a:r>
              <a:rPr lang="de-DE" dirty="0"/>
              <a:t>Verweigerungsgründe</a:t>
            </a:r>
          </a:p>
        </p:txBody>
      </p:sp>
      <p:sp>
        <p:nvSpPr>
          <p:cNvPr id="7" name="Textplatzhalter 6">
            <a:extLst>
              <a:ext uri="{FF2B5EF4-FFF2-40B4-BE49-F238E27FC236}">
                <a16:creationId xmlns:a16="http://schemas.microsoft.com/office/drawing/2014/main" id="{2C35245B-9B4B-E4F3-13E2-89F31ADC2391}"/>
              </a:ext>
            </a:extLst>
          </p:cNvPr>
          <p:cNvSpPr>
            <a:spLocks noGrp="1"/>
          </p:cNvSpPr>
          <p:nvPr>
            <p:ph type="body" idx="1"/>
          </p:nvPr>
        </p:nvSpPr>
        <p:spPr/>
        <p:txBody>
          <a:bodyPr/>
          <a:lstStyle/>
          <a:p>
            <a:r>
              <a:rPr lang="de-DE"/>
              <a:t>Netzanschluss </a:t>
            </a:r>
            <a:br>
              <a:rPr lang="de-DE"/>
            </a:br>
            <a:r>
              <a:rPr lang="de-DE"/>
              <a:t>(§ 17 Abs. 2 EnWG)	</a:t>
            </a:r>
          </a:p>
        </p:txBody>
      </p:sp>
      <p:sp>
        <p:nvSpPr>
          <p:cNvPr id="8" name="Inhaltsplatzhalter 7">
            <a:extLst>
              <a:ext uri="{FF2B5EF4-FFF2-40B4-BE49-F238E27FC236}">
                <a16:creationId xmlns:a16="http://schemas.microsoft.com/office/drawing/2014/main" id="{E9CB5827-DB77-16C9-949F-8E89A4FF8947}"/>
              </a:ext>
            </a:extLst>
          </p:cNvPr>
          <p:cNvSpPr>
            <a:spLocks noGrp="1"/>
          </p:cNvSpPr>
          <p:nvPr>
            <p:ph sz="half" idx="2"/>
          </p:nvPr>
        </p:nvSpPr>
        <p:spPr/>
        <p:txBody>
          <a:bodyPr/>
          <a:lstStyle/>
          <a:p>
            <a:endParaRPr lang="de-DE" sz="1600" dirty="0"/>
          </a:p>
          <a:p>
            <a:r>
              <a:rPr lang="de-DE" sz="1600" dirty="0"/>
              <a:t>Unzumutbarkeit oder Unmöglichkeit </a:t>
            </a:r>
          </a:p>
          <a:p>
            <a:r>
              <a:rPr lang="de-DE" sz="1600" dirty="0"/>
              <a:t>aus </a:t>
            </a:r>
            <a:r>
              <a:rPr lang="de-DE" sz="1600" b="1" dirty="0"/>
              <a:t>betriebsbedingten</a:t>
            </a:r>
            <a:r>
              <a:rPr lang="de-DE" sz="1600" dirty="0"/>
              <a:t>, </a:t>
            </a:r>
            <a:r>
              <a:rPr lang="de-DE" sz="1600" b="1" dirty="0"/>
              <a:t>technischen</a:t>
            </a:r>
            <a:r>
              <a:rPr lang="de-DE" sz="1600" dirty="0"/>
              <a:t> oder </a:t>
            </a:r>
            <a:r>
              <a:rPr lang="de-DE" sz="1600" b="1" dirty="0"/>
              <a:t>wirtschaftlichen</a:t>
            </a:r>
            <a:r>
              <a:rPr lang="de-DE" sz="1600" dirty="0"/>
              <a:t> Gründen</a:t>
            </a:r>
          </a:p>
          <a:p>
            <a:r>
              <a:rPr lang="de-DE" sz="1600" dirty="0"/>
              <a:t>unter Berücksichtigung der Ziele des § 1 EnWG</a:t>
            </a:r>
          </a:p>
          <a:p>
            <a:endParaRPr lang="de-DE" sz="1600" dirty="0"/>
          </a:p>
        </p:txBody>
      </p:sp>
      <p:sp>
        <p:nvSpPr>
          <p:cNvPr id="9" name="Textplatzhalter 8">
            <a:extLst>
              <a:ext uri="{FF2B5EF4-FFF2-40B4-BE49-F238E27FC236}">
                <a16:creationId xmlns:a16="http://schemas.microsoft.com/office/drawing/2014/main" id="{DA132D4B-45D6-AF23-F1BC-F781763E0BA9}"/>
              </a:ext>
            </a:extLst>
          </p:cNvPr>
          <p:cNvSpPr>
            <a:spLocks noGrp="1"/>
          </p:cNvSpPr>
          <p:nvPr>
            <p:ph type="body" sz="quarter" idx="3"/>
          </p:nvPr>
        </p:nvSpPr>
        <p:spPr/>
        <p:txBody>
          <a:bodyPr/>
          <a:lstStyle/>
          <a:p>
            <a:r>
              <a:rPr lang="de-DE"/>
              <a:t>Netzzugang</a:t>
            </a:r>
            <a:br>
              <a:rPr lang="de-DE"/>
            </a:br>
            <a:r>
              <a:rPr lang="de-DE"/>
              <a:t>(§ 20 Abs. 2 EnWG)</a:t>
            </a:r>
          </a:p>
        </p:txBody>
      </p:sp>
      <p:sp>
        <p:nvSpPr>
          <p:cNvPr id="10" name="Inhaltsplatzhalter 9">
            <a:extLst>
              <a:ext uri="{FF2B5EF4-FFF2-40B4-BE49-F238E27FC236}">
                <a16:creationId xmlns:a16="http://schemas.microsoft.com/office/drawing/2014/main" id="{0F172F6F-01CF-D599-5DB2-79590B936EF9}"/>
              </a:ext>
            </a:extLst>
          </p:cNvPr>
          <p:cNvSpPr>
            <a:spLocks noGrp="1"/>
          </p:cNvSpPr>
          <p:nvPr>
            <p:ph sz="quarter" idx="4"/>
          </p:nvPr>
        </p:nvSpPr>
        <p:spPr/>
        <p:txBody>
          <a:bodyPr/>
          <a:lstStyle/>
          <a:p>
            <a:endParaRPr lang="de-DE" sz="1600" dirty="0"/>
          </a:p>
          <a:p>
            <a:r>
              <a:rPr lang="de-DE" sz="1600" dirty="0"/>
              <a:t>Unzumutbarkeit oder Unmöglichkeit </a:t>
            </a:r>
          </a:p>
          <a:p>
            <a:r>
              <a:rPr lang="de-DE" sz="1600" dirty="0"/>
              <a:t>aus </a:t>
            </a:r>
            <a:r>
              <a:rPr lang="de-DE" sz="1600" b="1" dirty="0"/>
              <a:t>betriebsbedingten</a:t>
            </a:r>
            <a:r>
              <a:rPr lang="de-DE" sz="1600" dirty="0"/>
              <a:t> oder </a:t>
            </a:r>
            <a:r>
              <a:rPr lang="de-DE" sz="1600" b="1" dirty="0"/>
              <a:t>sonstigen</a:t>
            </a:r>
            <a:r>
              <a:rPr lang="de-DE" sz="1600" dirty="0"/>
              <a:t> </a:t>
            </a:r>
            <a:r>
              <a:rPr lang="de-DE" sz="1600" b="1" dirty="0"/>
              <a:t>Gründen</a:t>
            </a:r>
            <a:r>
              <a:rPr lang="de-DE" sz="1600" dirty="0"/>
              <a:t> </a:t>
            </a:r>
          </a:p>
          <a:p>
            <a:r>
              <a:rPr lang="de-DE" sz="1600" dirty="0"/>
              <a:t>unter Berücksichtigung der Ziele des § 1 EnWG</a:t>
            </a:r>
          </a:p>
        </p:txBody>
      </p:sp>
      <p:sp>
        <p:nvSpPr>
          <p:cNvPr id="4" name="Datumsplatzhalter 3">
            <a:extLst>
              <a:ext uri="{FF2B5EF4-FFF2-40B4-BE49-F238E27FC236}">
                <a16:creationId xmlns:a16="http://schemas.microsoft.com/office/drawing/2014/main" id="{303A125B-AE8C-4042-5E84-23E13C1A4CF4}"/>
              </a:ext>
            </a:extLst>
          </p:cNvPr>
          <p:cNvSpPr>
            <a:spLocks noGrp="1"/>
          </p:cNvSpPr>
          <p:nvPr>
            <p:ph type="dt" sz="half" idx="10"/>
          </p:nvPr>
        </p:nvSpPr>
        <p:spPr/>
        <p:txBody>
          <a:bodyPr/>
          <a:lstStyle/>
          <a:p>
            <a:r>
              <a:rPr lang="de-DE"/>
              <a:t>23.10.2024</a:t>
            </a:r>
          </a:p>
        </p:txBody>
      </p:sp>
      <p:sp>
        <p:nvSpPr>
          <p:cNvPr id="2" name="Fußzeilenplatzhalter 1">
            <a:extLst>
              <a:ext uri="{FF2B5EF4-FFF2-40B4-BE49-F238E27FC236}">
                <a16:creationId xmlns:a16="http://schemas.microsoft.com/office/drawing/2014/main" id="{D05E8A50-BE4E-63A8-8E19-89842BB29C4D}"/>
              </a:ext>
            </a:extLst>
          </p:cNvPr>
          <p:cNvSpPr>
            <a:spLocks noGrp="1"/>
          </p:cNvSpPr>
          <p:nvPr>
            <p:ph type="ftr" sz="quarter" idx="11"/>
          </p:nvPr>
        </p:nvSpPr>
        <p:spPr/>
        <p:txBody>
          <a:bodyPr/>
          <a:lstStyle/>
          <a:p>
            <a:r>
              <a:rPr lang="de-DE"/>
              <a:t>Verteilernetze als Flaschenhals</a:t>
            </a:r>
          </a:p>
        </p:txBody>
      </p:sp>
      <p:sp>
        <p:nvSpPr>
          <p:cNvPr id="3" name="Foliennummernplatzhalter 2">
            <a:extLst>
              <a:ext uri="{FF2B5EF4-FFF2-40B4-BE49-F238E27FC236}">
                <a16:creationId xmlns:a16="http://schemas.microsoft.com/office/drawing/2014/main" id="{67E16FEF-0E5D-64BC-F3CD-9FF921FF46A9}"/>
              </a:ext>
            </a:extLst>
          </p:cNvPr>
          <p:cNvSpPr>
            <a:spLocks noGrp="1"/>
          </p:cNvSpPr>
          <p:nvPr>
            <p:ph type="sldNum" sz="quarter" idx="12"/>
          </p:nvPr>
        </p:nvSpPr>
        <p:spPr/>
        <p:txBody>
          <a:bodyPr/>
          <a:lstStyle/>
          <a:p>
            <a:fld id="{BB5D5A41-9DD1-F24E-9E26-15668BB14167}" type="slidenum">
              <a:rPr lang="de-DE" smtClean="0"/>
              <a:t>9</a:t>
            </a:fld>
            <a:endParaRPr lang="de-DE"/>
          </a:p>
        </p:txBody>
      </p:sp>
    </p:spTree>
    <p:extLst>
      <p:ext uri="{BB962C8B-B14F-4D97-AF65-F5344CB8AC3E}">
        <p14:creationId xmlns:p14="http://schemas.microsoft.com/office/powerpoint/2010/main" val="604841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FF08F422-7730-E981-25A4-061AD3E2343A}"/>
              </a:ext>
            </a:extLst>
          </p:cNvPr>
          <p:cNvSpPr>
            <a:spLocks noGrp="1"/>
          </p:cNvSpPr>
          <p:nvPr>
            <p:ph type="title"/>
          </p:nvPr>
        </p:nvSpPr>
        <p:spPr/>
        <p:txBody>
          <a:bodyPr/>
          <a:lstStyle/>
          <a:p>
            <a:r>
              <a:rPr lang="de-DE"/>
              <a:t>Voraussetzungen für eine Verweigerung aufgrund eines „Kapazitätsmangels“</a:t>
            </a:r>
          </a:p>
        </p:txBody>
      </p:sp>
      <p:sp>
        <p:nvSpPr>
          <p:cNvPr id="7" name="Textplatzhalter 6">
            <a:extLst>
              <a:ext uri="{FF2B5EF4-FFF2-40B4-BE49-F238E27FC236}">
                <a16:creationId xmlns:a16="http://schemas.microsoft.com/office/drawing/2014/main" id="{43A5F953-13DA-8C13-99D7-152980FD124E}"/>
              </a:ext>
            </a:extLst>
          </p:cNvPr>
          <p:cNvSpPr>
            <a:spLocks noGrp="1"/>
          </p:cNvSpPr>
          <p:nvPr>
            <p:ph type="body" idx="1"/>
          </p:nvPr>
        </p:nvSpPr>
        <p:spPr/>
        <p:txBody>
          <a:bodyPr/>
          <a:lstStyle/>
          <a:p>
            <a:r>
              <a:rPr lang="de-DE"/>
              <a:t>Netzanschluss </a:t>
            </a:r>
            <a:br>
              <a:rPr lang="de-DE"/>
            </a:br>
            <a:r>
              <a:rPr lang="de-DE"/>
              <a:t>(§ 17 Abs. 2 S. 3 EnWG)	</a:t>
            </a:r>
          </a:p>
        </p:txBody>
      </p:sp>
      <p:sp>
        <p:nvSpPr>
          <p:cNvPr id="8" name="Inhaltsplatzhalter 7">
            <a:extLst>
              <a:ext uri="{FF2B5EF4-FFF2-40B4-BE49-F238E27FC236}">
                <a16:creationId xmlns:a16="http://schemas.microsoft.com/office/drawing/2014/main" id="{1B165DF5-6D25-1CF0-082C-8D4F95480B88}"/>
              </a:ext>
            </a:extLst>
          </p:cNvPr>
          <p:cNvSpPr>
            <a:spLocks noGrp="1"/>
          </p:cNvSpPr>
          <p:nvPr>
            <p:ph sz="half" idx="2"/>
          </p:nvPr>
        </p:nvSpPr>
        <p:spPr/>
        <p:txBody>
          <a:bodyPr/>
          <a:lstStyle/>
          <a:p>
            <a:r>
              <a:rPr lang="de-DE" sz="1600" dirty="0" err="1"/>
              <a:t>Grds</a:t>
            </a:r>
            <a:r>
              <a:rPr lang="de-DE" sz="1600" dirty="0"/>
              <a:t>. nur </a:t>
            </a:r>
            <a:r>
              <a:rPr lang="de-DE" sz="1600" b="1" dirty="0"/>
              <a:t>Kapazität am Anschlusspunkt</a:t>
            </a:r>
          </a:p>
          <a:p>
            <a:pPr lvl="1"/>
            <a:r>
              <a:rPr lang="de-DE" sz="1400" dirty="0"/>
              <a:t>z.B. wenn die Netzkurzschlussleistung nicht ausreicht</a:t>
            </a:r>
          </a:p>
          <a:p>
            <a:r>
              <a:rPr lang="de-DE" sz="1600" dirty="0"/>
              <a:t>Wenn Kapazitätsengpässe zur Aufnahme und Übertragung des erzeugten Stroms nur </a:t>
            </a:r>
            <a:r>
              <a:rPr lang="de-DE" sz="1600" b="1" dirty="0"/>
              <a:t>temporär</a:t>
            </a:r>
            <a:r>
              <a:rPr lang="de-DE" sz="1600" dirty="0"/>
              <a:t> </a:t>
            </a:r>
            <a:r>
              <a:rPr lang="de-DE" sz="1600" b="1" dirty="0"/>
              <a:t>in</a:t>
            </a:r>
            <a:r>
              <a:rPr lang="de-DE" sz="1600" dirty="0"/>
              <a:t> </a:t>
            </a:r>
            <a:r>
              <a:rPr lang="de-DE" sz="1600" b="1" dirty="0"/>
              <a:t>Spitzenzeiten</a:t>
            </a:r>
            <a:r>
              <a:rPr lang="de-DE" sz="1600" dirty="0"/>
              <a:t> auftreten, ist es grundsätzlich eine Frage des </a:t>
            </a:r>
            <a:r>
              <a:rPr lang="de-DE" sz="1600" b="1" dirty="0"/>
              <a:t>Netzzugangs</a:t>
            </a:r>
          </a:p>
        </p:txBody>
      </p:sp>
      <p:sp>
        <p:nvSpPr>
          <p:cNvPr id="9" name="Textplatzhalter 8">
            <a:extLst>
              <a:ext uri="{FF2B5EF4-FFF2-40B4-BE49-F238E27FC236}">
                <a16:creationId xmlns:a16="http://schemas.microsoft.com/office/drawing/2014/main" id="{6C55ACF0-0BAC-90D2-B36D-8C422675D7B8}"/>
              </a:ext>
            </a:extLst>
          </p:cNvPr>
          <p:cNvSpPr>
            <a:spLocks noGrp="1"/>
          </p:cNvSpPr>
          <p:nvPr>
            <p:ph type="body" sz="quarter" idx="3"/>
          </p:nvPr>
        </p:nvSpPr>
        <p:spPr/>
        <p:txBody>
          <a:bodyPr/>
          <a:lstStyle/>
          <a:p>
            <a:r>
              <a:rPr lang="de-DE"/>
              <a:t>Netzzugang</a:t>
            </a:r>
            <a:br>
              <a:rPr lang="de-DE"/>
            </a:br>
            <a:r>
              <a:rPr lang="de-DE"/>
              <a:t>(§ 20 Abs. 2 S. 3 EnWG)</a:t>
            </a:r>
          </a:p>
        </p:txBody>
      </p:sp>
      <p:sp>
        <p:nvSpPr>
          <p:cNvPr id="10" name="Inhaltsplatzhalter 9">
            <a:extLst>
              <a:ext uri="{FF2B5EF4-FFF2-40B4-BE49-F238E27FC236}">
                <a16:creationId xmlns:a16="http://schemas.microsoft.com/office/drawing/2014/main" id="{EEAD7507-146C-4031-8C3D-4E83D3BE44C3}"/>
              </a:ext>
            </a:extLst>
          </p:cNvPr>
          <p:cNvSpPr>
            <a:spLocks noGrp="1"/>
          </p:cNvSpPr>
          <p:nvPr>
            <p:ph sz="quarter" idx="4"/>
          </p:nvPr>
        </p:nvSpPr>
        <p:spPr/>
        <p:txBody>
          <a:bodyPr/>
          <a:lstStyle/>
          <a:p>
            <a:r>
              <a:rPr lang="de-DE" sz="1600" b="1" dirty="0"/>
              <a:t>Kapazität im Netz</a:t>
            </a:r>
          </a:p>
          <a:p>
            <a:r>
              <a:rPr lang="de-DE" sz="1600" dirty="0"/>
              <a:t>Verfügbare Leitungskapazitäten müssen diskriminierungsfrei bewirtschaftet werden</a:t>
            </a:r>
          </a:p>
          <a:p>
            <a:endParaRPr lang="de-DE" sz="1600" dirty="0"/>
          </a:p>
        </p:txBody>
      </p:sp>
      <p:sp>
        <p:nvSpPr>
          <p:cNvPr id="4" name="Datumsplatzhalter 3">
            <a:extLst>
              <a:ext uri="{FF2B5EF4-FFF2-40B4-BE49-F238E27FC236}">
                <a16:creationId xmlns:a16="http://schemas.microsoft.com/office/drawing/2014/main" id="{A36475F4-17B7-80FC-8578-C3D5287F8ACB}"/>
              </a:ext>
            </a:extLst>
          </p:cNvPr>
          <p:cNvSpPr>
            <a:spLocks noGrp="1"/>
          </p:cNvSpPr>
          <p:nvPr>
            <p:ph type="dt" sz="half" idx="10"/>
          </p:nvPr>
        </p:nvSpPr>
        <p:spPr/>
        <p:txBody>
          <a:bodyPr/>
          <a:lstStyle/>
          <a:p>
            <a:r>
              <a:rPr lang="de-DE"/>
              <a:t>23.10.2024</a:t>
            </a:r>
          </a:p>
        </p:txBody>
      </p:sp>
      <p:sp>
        <p:nvSpPr>
          <p:cNvPr id="2" name="Fußzeilenplatzhalter 1">
            <a:extLst>
              <a:ext uri="{FF2B5EF4-FFF2-40B4-BE49-F238E27FC236}">
                <a16:creationId xmlns:a16="http://schemas.microsoft.com/office/drawing/2014/main" id="{D1616BF7-7449-0CD1-139C-88A089CA4D97}"/>
              </a:ext>
            </a:extLst>
          </p:cNvPr>
          <p:cNvSpPr>
            <a:spLocks noGrp="1"/>
          </p:cNvSpPr>
          <p:nvPr>
            <p:ph type="ftr" sz="quarter" idx="11"/>
          </p:nvPr>
        </p:nvSpPr>
        <p:spPr/>
        <p:txBody>
          <a:bodyPr/>
          <a:lstStyle/>
          <a:p>
            <a:r>
              <a:rPr lang="de-DE"/>
              <a:t>Verteilernetze als Flaschenhals</a:t>
            </a:r>
          </a:p>
        </p:txBody>
      </p:sp>
      <p:sp>
        <p:nvSpPr>
          <p:cNvPr id="3" name="Foliennummernplatzhalter 2">
            <a:extLst>
              <a:ext uri="{FF2B5EF4-FFF2-40B4-BE49-F238E27FC236}">
                <a16:creationId xmlns:a16="http://schemas.microsoft.com/office/drawing/2014/main" id="{472C9947-A502-7CBC-A270-054D66BC3BEC}"/>
              </a:ext>
            </a:extLst>
          </p:cNvPr>
          <p:cNvSpPr>
            <a:spLocks noGrp="1"/>
          </p:cNvSpPr>
          <p:nvPr>
            <p:ph type="sldNum" sz="quarter" idx="12"/>
          </p:nvPr>
        </p:nvSpPr>
        <p:spPr/>
        <p:txBody>
          <a:bodyPr/>
          <a:lstStyle/>
          <a:p>
            <a:fld id="{BB5D5A41-9DD1-F24E-9E26-15668BB14167}" type="slidenum">
              <a:rPr lang="de-DE" smtClean="0"/>
              <a:t>10</a:t>
            </a:fld>
            <a:endParaRPr lang="de-DE"/>
          </a:p>
        </p:txBody>
      </p:sp>
    </p:spTree>
    <p:extLst>
      <p:ext uri="{BB962C8B-B14F-4D97-AF65-F5344CB8AC3E}">
        <p14:creationId xmlns:p14="http://schemas.microsoft.com/office/powerpoint/2010/main" val="2740395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AB16F30-2026-CDF0-2FBB-5EA019119B21}"/>
              </a:ext>
            </a:extLst>
          </p:cNvPr>
          <p:cNvSpPr>
            <a:spLocks noGrp="1"/>
          </p:cNvSpPr>
          <p:nvPr>
            <p:ph type="title"/>
          </p:nvPr>
        </p:nvSpPr>
        <p:spPr/>
        <p:txBody>
          <a:bodyPr/>
          <a:lstStyle/>
          <a:p>
            <a:r>
              <a:rPr lang="de-DE"/>
              <a:t>Zwischenfazit</a:t>
            </a:r>
          </a:p>
        </p:txBody>
      </p:sp>
      <p:sp>
        <p:nvSpPr>
          <p:cNvPr id="9" name="Inhaltsplatzhalter 8">
            <a:extLst>
              <a:ext uri="{FF2B5EF4-FFF2-40B4-BE49-F238E27FC236}">
                <a16:creationId xmlns:a16="http://schemas.microsoft.com/office/drawing/2014/main" id="{F0D30C1F-C842-143C-32B7-0FF4AE657E7E}"/>
              </a:ext>
            </a:extLst>
          </p:cNvPr>
          <p:cNvSpPr>
            <a:spLocks noGrp="1"/>
          </p:cNvSpPr>
          <p:nvPr>
            <p:ph idx="1"/>
          </p:nvPr>
        </p:nvSpPr>
        <p:spPr/>
        <p:txBody>
          <a:bodyPr/>
          <a:lstStyle/>
          <a:p>
            <a:r>
              <a:rPr lang="de-DE" sz="1800" dirty="0"/>
              <a:t>Verweigerungsgründe in ihrer </a:t>
            </a:r>
            <a:r>
              <a:rPr lang="de-DE" sz="1800" b="1" dirty="0"/>
              <a:t>Grundkonzeption ähnlich </a:t>
            </a:r>
            <a:r>
              <a:rPr lang="de-DE" sz="1800" dirty="0"/>
              <a:t>ausgestaltet</a:t>
            </a:r>
          </a:p>
          <a:p>
            <a:pPr lvl="1"/>
            <a:r>
              <a:rPr lang="de-DE" sz="1600" dirty="0"/>
              <a:t>Unzumutbarkeit/Unmöglichkeit aus technischen/wirtschaftlichen Gründen</a:t>
            </a:r>
          </a:p>
          <a:p>
            <a:r>
              <a:rPr lang="de-DE" sz="1800" dirty="0"/>
              <a:t>Bei Verweigerung/Einschränkung aus </a:t>
            </a:r>
            <a:r>
              <a:rPr lang="de-DE" sz="1800" b="1" dirty="0"/>
              <a:t>Kapazitätsgründen</a:t>
            </a:r>
            <a:r>
              <a:rPr lang="de-DE" sz="1800" dirty="0"/>
              <a:t> sollte </a:t>
            </a:r>
            <a:r>
              <a:rPr lang="de-DE" sz="1800" b="1" dirty="0"/>
              <a:t>differenziert</a:t>
            </a:r>
            <a:r>
              <a:rPr lang="de-DE" sz="1800" dirty="0"/>
              <a:t> werden</a:t>
            </a:r>
          </a:p>
          <a:p>
            <a:pPr lvl="1"/>
            <a:r>
              <a:rPr lang="de-DE" sz="1600" dirty="0"/>
              <a:t>Beim </a:t>
            </a:r>
            <a:r>
              <a:rPr lang="de-DE" sz="1600" b="1" dirty="0"/>
              <a:t>Netzanschluss</a:t>
            </a:r>
            <a:r>
              <a:rPr lang="de-DE" sz="1600" dirty="0"/>
              <a:t> kommt es grundsätzlich auf die Kapazität am Netzanschlusspunkt an nicht auf die Kapazität im Netz</a:t>
            </a:r>
          </a:p>
          <a:p>
            <a:pPr lvl="1"/>
            <a:r>
              <a:rPr lang="de-DE" sz="1600" dirty="0"/>
              <a:t>Ablehnung aufgrund von mangelnden Netzkapazitäten wären demnach eigentlich nur möglich, wenn der Anschluss objektiv sinnlos wäre, weil zu keinem Zeitpunkt eine tatsächliche Nutzung des Anschlusses (Einspeisung) möglich wäre - also eigentlich nie!?</a:t>
            </a:r>
          </a:p>
          <a:p>
            <a:pPr lvl="1"/>
            <a:r>
              <a:rPr lang="de-DE" sz="1600" dirty="0"/>
              <a:t>Der </a:t>
            </a:r>
            <a:r>
              <a:rPr lang="de-DE" sz="1600" b="1" dirty="0"/>
              <a:t>Netzzugang</a:t>
            </a:r>
            <a:r>
              <a:rPr lang="de-DE" sz="1600" dirty="0"/>
              <a:t> kann aus Kapazitätsgründen verweigert/eingeschränkt werden, wenn nicht diskriminierend und begründet</a:t>
            </a:r>
          </a:p>
          <a:p>
            <a:pPr lvl="1"/>
            <a:r>
              <a:rPr lang="de-DE" sz="1600" dirty="0"/>
              <a:t>also regelmäßig bei akuten Engpässen (Insbesondere Redispatch nach § 13a EnWG)</a:t>
            </a:r>
          </a:p>
          <a:p>
            <a:pPr lvl="1"/>
            <a:endParaRPr lang="de-DE" sz="1600" dirty="0"/>
          </a:p>
        </p:txBody>
      </p:sp>
      <p:sp>
        <p:nvSpPr>
          <p:cNvPr id="7" name="Datumsplatzhalter 6">
            <a:extLst>
              <a:ext uri="{FF2B5EF4-FFF2-40B4-BE49-F238E27FC236}">
                <a16:creationId xmlns:a16="http://schemas.microsoft.com/office/drawing/2014/main" id="{1FD99E91-D536-9497-38FF-6711F1761A78}"/>
              </a:ext>
            </a:extLst>
          </p:cNvPr>
          <p:cNvSpPr>
            <a:spLocks noGrp="1"/>
          </p:cNvSpPr>
          <p:nvPr>
            <p:ph type="dt" sz="half" idx="10"/>
          </p:nvPr>
        </p:nvSpPr>
        <p:spPr/>
        <p:txBody>
          <a:bodyPr/>
          <a:lstStyle/>
          <a:p>
            <a:r>
              <a:rPr lang="de-DE"/>
              <a:t>23.10.2024</a:t>
            </a:r>
          </a:p>
        </p:txBody>
      </p:sp>
      <p:sp>
        <p:nvSpPr>
          <p:cNvPr id="10" name="Textplatzhalter 9">
            <a:extLst>
              <a:ext uri="{FF2B5EF4-FFF2-40B4-BE49-F238E27FC236}">
                <a16:creationId xmlns:a16="http://schemas.microsoft.com/office/drawing/2014/main" id="{541E6215-B6BF-5FC9-1BD0-3CF02DE9036C}"/>
              </a:ext>
            </a:extLst>
          </p:cNvPr>
          <p:cNvSpPr>
            <a:spLocks noGrp="1"/>
          </p:cNvSpPr>
          <p:nvPr>
            <p:ph type="body" sz="quarter" idx="13"/>
          </p:nvPr>
        </p:nvSpPr>
        <p:spPr/>
        <p:txBody>
          <a:bodyPr/>
          <a:lstStyle/>
          <a:p>
            <a:endParaRPr lang="de-DE"/>
          </a:p>
        </p:txBody>
      </p:sp>
      <p:sp>
        <p:nvSpPr>
          <p:cNvPr id="2" name="Fußzeilenplatzhalter 1">
            <a:extLst>
              <a:ext uri="{FF2B5EF4-FFF2-40B4-BE49-F238E27FC236}">
                <a16:creationId xmlns:a16="http://schemas.microsoft.com/office/drawing/2014/main" id="{D3313748-6507-379B-7B87-86C3D8BCBB33}"/>
              </a:ext>
            </a:extLst>
          </p:cNvPr>
          <p:cNvSpPr>
            <a:spLocks noGrp="1"/>
          </p:cNvSpPr>
          <p:nvPr>
            <p:ph type="ftr" sz="quarter" idx="11"/>
          </p:nvPr>
        </p:nvSpPr>
        <p:spPr/>
        <p:txBody>
          <a:bodyPr/>
          <a:lstStyle/>
          <a:p>
            <a:r>
              <a:rPr lang="de-DE"/>
              <a:t>Verteilernetze als Flaschenhals</a:t>
            </a:r>
          </a:p>
        </p:txBody>
      </p:sp>
      <p:sp>
        <p:nvSpPr>
          <p:cNvPr id="3" name="Foliennummernplatzhalter 2">
            <a:extLst>
              <a:ext uri="{FF2B5EF4-FFF2-40B4-BE49-F238E27FC236}">
                <a16:creationId xmlns:a16="http://schemas.microsoft.com/office/drawing/2014/main" id="{92F135DE-DABF-2CF6-C22A-AE88F14DC59F}"/>
              </a:ext>
            </a:extLst>
          </p:cNvPr>
          <p:cNvSpPr>
            <a:spLocks noGrp="1"/>
          </p:cNvSpPr>
          <p:nvPr>
            <p:ph type="sldNum" sz="quarter" idx="12"/>
          </p:nvPr>
        </p:nvSpPr>
        <p:spPr/>
        <p:txBody>
          <a:bodyPr/>
          <a:lstStyle/>
          <a:p>
            <a:fld id="{BB5D5A41-9DD1-F24E-9E26-15668BB14167}" type="slidenum">
              <a:rPr lang="de-DE" smtClean="0"/>
              <a:t>11</a:t>
            </a:fld>
            <a:endParaRPr lang="de-DE"/>
          </a:p>
        </p:txBody>
      </p:sp>
    </p:spTree>
    <p:extLst>
      <p:ext uri="{BB962C8B-B14F-4D97-AF65-F5344CB8AC3E}">
        <p14:creationId xmlns:p14="http://schemas.microsoft.com/office/powerpoint/2010/main" val="3407962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4D849-109F-C1CB-2A62-4364F02BF81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E288BD6-699A-CF03-063A-0A413864BF20}"/>
              </a:ext>
            </a:extLst>
          </p:cNvPr>
          <p:cNvSpPr>
            <a:spLocks noGrp="1"/>
          </p:cNvSpPr>
          <p:nvPr>
            <p:ph type="ctrTitle"/>
          </p:nvPr>
        </p:nvSpPr>
        <p:spPr/>
        <p:txBody>
          <a:bodyPr/>
          <a:lstStyle/>
          <a:p>
            <a:r>
              <a:rPr lang="de-DE"/>
              <a:t>Spezialregelungen im EEG</a:t>
            </a:r>
          </a:p>
        </p:txBody>
      </p:sp>
      <p:sp>
        <p:nvSpPr>
          <p:cNvPr id="3" name="Untertitel 2">
            <a:extLst>
              <a:ext uri="{FF2B5EF4-FFF2-40B4-BE49-F238E27FC236}">
                <a16:creationId xmlns:a16="http://schemas.microsoft.com/office/drawing/2014/main" id="{20277340-E676-0B77-C52D-63FCEECE9617}"/>
              </a:ext>
            </a:extLst>
          </p:cNvPr>
          <p:cNvSpPr>
            <a:spLocks noGrp="1"/>
          </p:cNvSpPr>
          <p:nvPr>
            <p:ph type="subTitle" idx="1"/>
          </p:nvPr>
        </p:nvSpPr>
        <p:spPr/>
        <p:txBody>
          <a:bodyPr/>
          <a:lstStyle/>
          <a:p>
            <a:r>
              <a:rPr lang="de-DE"/>
              <a:t>Nur für EE-Anlagen</a:t>
            </a:r>
          </a:p>
        </p:txBody>
      </p:sp>
      <p:sp>
        <p:nvSpPr>
          <p:cNvPr id="5" name="Datumsplatzhalter 4">
            <a:extLst>
              <a:ext uri="{FF2B5EF4-FFF2-40B4-BE49-F238E27FC236}">
                <a16:creationId xmlns:a16="http://schemas.microsoft.com/office/drawing/2014/main" id="{89A71CED-A41C-8090-DD0F-412890077A7F}"/>
              </a:ext>
            </a:extLst>
          </p:cNvPr>
          <p:cNvSpPr>
            <a:spLocks noGrp="1"/>
          </p:cNvSpPr>
          <p:nvPr>
            <p:ph type="dt" sz="half" idx="10"/>
          </p:nvPr>
        </p:nvSpPr>
        <p:spPr/>
        <p:txBody>
          <a:bodyPr/>
          <a:lstStyle/>
          <a:p>
            <a:r>
              <a:rPr lang="de-DE"/>
              <a:t>23.10.2024</a:t>
            </a:r>
          </a:p>
        </p:txBody>
      </p:sp>
      <p:sp>
        <p:nvSpPr>
          <p:cNvPr id="4" name="Fußzeilenplatzhalter 3">
            <a:extLst>
              <a:ext uri="{FF2B5EF4-FFF2-40B4-BE49-F238E27FC236}">
                <a16:creationId xmlns:a16="http://schemas.microsoft.com/office/drawing/2014/main" id="{185AF342-730C-24DD-EF28-174EE1106504}"/>
              </a:ext>
            </a:extLst>
          </p:cNvPr>
          <p:cNvSpPr>
            <a:spLocks noGrp="1"/>
          </p:cNvSpPr>
          <p:nvPr>
            <p:ph type="ftr" sz="quarter" idx="11"/>
          </p:nvPr>
        </p:nvSpPr>
        <p:spPr/>
        <p:txBody>
          <a:bodyPr/>
          <a:lstStyle/>
          <a:p>
            <a:r>
              <a:rPr lang="de-DE"/>
              <a:t>Verteilernetze als Flaschenhals</a:t>
            </a:r>
          </a:p>
        </p:txBody>
      </p:sp>
      <p:sp>
        <p:nvSpPr>
          <p:cNvPr id="6" name="Foliennummernplatzhalter 5">
            <a:extLst>
              <a:ext uri="{FF2B5EF4-FFF2-40B4-BE49-F238E27FC236}">
                <a16:creationId xmlns:a16="http://schemas.microsoft.com/office/drawing/2014/main" id="{EE3FAEE0-597D-91FD-9B28-06E9850C51A7}"/>
              </a:ext>
            </a:extLst>
          </p:cNvPr>
          <p:cNvSpPr>
            <a:spLocks noGrp="1"/>
          </p:cNvSpPr>
          <p:nvPr>
            <p:ph type="sldNum" sz="quarter" idx="12"/>
          </p:nvPr>
        </p:nvSpPr>
        <p:spPr/>
        <p:txBody>
          <a:bodyPr/>
          <a:lstStyle/>
          <a:p>
            <a:fld id="{BB5D5A41-9DD1-F24E-9E26-15668BB14167}" type="slidenum">
              <a:rPr lang="de-DE" smtClean="0"/>
              <a:t>12</a:t>
            </a:fld>
            <a:endParaRPr lang="de-DE"/>
          </a:p>
        </p:txBody>
      </p:sp>
    </p:spTree>
    <p:extLst>
      <p:ext uri="{BB962C8B-B14F-4D97-AF65-F5344CB8AC3E}">
        <p14:creationId xmlns:p14="http://schemas.microsoft.com/office/powerpoint/2010/main" val="1131791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2A7147-AC13-715A-B06A-E29714D185A5}"/>
              </a:ext>
            </a:extLst>
          </p:cNvPr>
          <p:cNvSpPr>
            <a:spLocks noGrp="1"/>
          </p:cNvSpPr>
          <p:nvPr>
            <p:ph type="title"/>
          </p:nvPr>
        </p:nvSpPr>
        <p:spPr/>
        <p:txBody>
          <a:bodyPr/>
          <a:lstStyle/>
          <a:p>
            <a:r>
              <a:rPr lang="de-DE"/>
              <a:t>Netzanschluss (§ 8 EEG 2023)</a:t>
            </a:r>
          </a:p>
        </p:txBody>
      </p:sp>
      <p:sp>
        <p:nvSpPr>
          <p:cNvPr id="3" name="Inhaltsplatzhalter 2">
            <a:extLst>
              <a:ext uri="{FF2B5EF4-FFF2-40B4-BE49-F238E27FC236}">
                <a16:creationId xmlns:a16="http://schemas.microsoft.com/office/drawing/2014/main" id="{A0304D82-071A-A6C9-1739-44E3AE3408D5}"/>
              </a:ext>
            </a:extLst>
          </p:cNvPr>
          <p:cNvSpPr>
            <a:spLocks noGrp="1"/>
          </p:cNvSpPr>
          <p:nvPr>
            <p:ph idx="1"/>
          </p:nvPr>
        </p:nvSpPr>
        <p:spPr/>
        <p:txBody>
          <a:bodyPr/>
          <a:lstStyle/>
          <a:p>
            <a:r>
              <a:rPr lang="de-DE" dirty="0"/>
              <a:t>Sonderregelung für EE-Anlagen</a:t>
            </a:r>
          </a:p>
          <a:p>
            <a:r>
              <a:rPr lang="de-DE" dirty="0"/>
              <a:t>§ 8 EEG 2023 sieht keine (eigenen) Verweigerungsgründe vor</a:t>
            </a:r>
          </a:p>
          <a:p>
            <a:r>
              <a:rPr lang="de-DE" dirty="0"/>
              <a:t>„Netzbetreiber müssen Anlagen zur Erzeugung von Strom aus erneuerbaren Energien […] unverzüglich […] an ihr Netz anschließen“ (Abs. 1 S. 1)</a:t>
            </a:r>
          </a:p>
          <a:p>
            <a:pPr lvl="1"/>
            <a:r>
              <a:rPr lang="de-DE" dirty="0"/>
              <a:t>+ ergänzende Vorgaben zur Auswahl des Netzanschlusspunktes</a:t>
            </a:r>
          </a:p>
          <a:p>
            <a:pPr lvl="1"/>
            <a:r>
              <a:rPr lang="de-DE" dirty="0"/>
              <a:t>diese adressieren jedoch das „wo“ und nicht das „ob“</a:t>
            </a:r>
          </a:p>
          <a:p>
            <a:r>
              <a:rPr lang="de-DE" b="1" dirty="0"/>
              <a:t>„Die Pflicht zum Netzanschluss besteht auch dann, wenn die Abnahme des Stroms erst durch die Optimierung, die Verstärkung oder den Ausbau des Netzes nach § 12 EEG möglich wird.“ </a:t>
            </a:r>
            <a:r>
              <a:rPr lang="de-DE" dirty="0"/>
              <a:t>(Abs. 4)</a:t>
            </a:r>
          </a:p>
        </p:txBody>
      </p:sp>
      <p:sp>
        <p:nvSpPr>
          <p:cNvPr id="4" name="Datumsplatzhalter 3">
            <a:extLst>
              <a:ext uri="{FF2B5EF4-FFF2-40B4-BE49-F238E27FC236}">
                <a16:creationId xmlns:a16="http://schemas.microsoft.com/office/drawing/2014/main" id="{0FFE3EB0-4F2C-2540-6754-61261D4DCCC8}"/>
              </a:ext>
            </a:extLst>
          </p:cNvPr>
          <p:cNvSpPr>
            <a:spLocks noGrp="1"/>
          </p:cNvSpPr>
          <p:nvPr>
            <p:ph type="dt" sz="half" idx="10"/>
          </p:nvPr>
        </p:nvSpPr>
        <p:spPr/>
        <p:txBody>
          <a:bodyPr/>
          <a:lstStyle/>
          <a:p>
            <a:r>
              <a:rPr lang="de-DE"/>
              <a:t>23.10.2024</a:t>
            </a:r>
          </a:p>
        </p:txBody>
      </p:sp>
      <p:sp>
        <p:nvSpPr>
          <p:cNvPr id="5" name="Textplatzhalter 4">
            <a:extLst>
              <a:ext uri="{FF2B5EF4-FFF2-40B4-BE49-F238E27FC236}">
                <a16:creationId xmlns:a16="http://schemas.microsoft.com/office/drawing/2014/main" id="{35E7E6B5-1551-4FD6-79B0-530BD3984895}"/>
              </a:ext>
            </a:extLst>
          </p:cNvPr>
          <p:cNvSpPr>
            <a:spLocks noGrp="1"/>
          </p:cNvSpPr>
          <p:nvPr>
            <p:ph type="body" sz="quarter" idx="13"/>
          </p:nvPr>
        </p:nvSpPr>
        <p:spPr/>
        <p:txBody>
          <a:bodyPr/>
          <a:lstStyle/>
          <a:p>
            <a:endParaRPr lang="de-DE"/>
          </a:p>
        </p:txBody>
      </p:sp>
      <p:sp>
        <p:nvSpPr>
          <p:cNvPr id="6" name="Fußzeilenplatzhalter 5">
            <a:extLst>
              <a:ext uri="{FF2B5EF4-FFF2-40B4-BE49-F238E27FC236}">
                <a16:creationId xmlns:a16="http://schemas.microsoft.com/office/drawing/2014/main" id="{0542DD52-C31B-6491-5C9E-1993F59EF690}"/>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CDB60554-2C4B-026E-D8F8-3182ADFFD8D8}"/>
              </a:ext>
            </a:extLst>
          </p:cNvPr>
          <p:cNvSpPr>
            <a:spLocks noGrp="1"/>
          </p:cNvSpPr>
          <p:nvPr>
            <p:ph type="sldNum" sz="quarter" idx="12"/>
          </p:nvPr>
        </p:nvSpPr>
        <p:spPr/>
        <p:txBody>
          <a:bodyPr/>
          <a:lstStyle/>
          <a:p>
            <a:fld id="{BB5D5A41-9DD1-F24E-9E26-15668BB14167}" type="slidenum">
              <a:rPr lang="de-DE" smtClean="0"/>
              <a:t>13</a:t>
            </a:fld>
            <a:endParaRPr lang="de-DE"/>
          </a:p>
        </p:txBody>
      </p:sp>
    </p:spTree>
    <p:extLst>
      <p:ext uri="{BB962C8B-B14F-4D97-AF65-F5344CB8AC3E}">
        <p14:creationId xmlns:p14="http://schemas.microsoft.com/office/powerpoint/2010/main" val="3741853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23F30-14D9-4A64-589E-5B2AD5921935}"/>
              </a:ext>
            </a:extLst>
          </p:cNvPr>
          <p:cNvSpPr>
            <a:spLocks noGrp="1"/>
          </p:cNvSpPr>
          <p:nvPr>
            <p:ph type="title"/>
          </p:nvPr>
        </p:nvSpPr>
        <p:spPr/>
        <p:txBody>
          <a:bodyPr/>
          <a:lstStyle/>
          <a:p>
            <a:r>
              <a:rPr lang="de-DE" dirty="0"/>
              <a:t>Verweigerungsgründe bei EE-Anlagen</a:t>
            </a:r>
          </a:p>
        </p:txBody>
      </p:sp>
      <p:sp>
        <p:nvSpPr>
          <p:cNvPr id="3" name="Inhaltsplatzhalter 2">
            <a:extLst>
              <a:ext uri="{FF2B5EF4-FFF2-40B4-BE49-F238E27FC236}">
                <a16:creationId xmlns:a16="http://schemas.microsoft.com/office/drawing/2014/main" id="{D8DE42DB-F3BA-DEA0-6E9A-F0375790D50B}"/>
              </a:ext>
            </a:extLst>
          </p:cNvPr>
          <p:cNvSpPr>
            <a:spLocks noGrp="1"/>
          </p:cNvSpPr>
          <p:nvPr>
            <p:ph idx="1"/>
          </p:nvPr>
        </p:nvSpPr>
        <p:spPr/>
        <p:txBody>
          <a:bodyPr/>
          <a:lstStyle/>
          <a:p>
            <a:r>
              <a:rPr lang="de-DE" dirty="0"/>
              <a:t>Die Ablehnung eines Netzanschlusses ist bei EE-Anlagen im EEG nicht vorgesehen</a:t>
            </a:r>
          </a:p>
          <a:p>
            <a:r>
              <a:rPr lang="de-DE" dirty="0"/>
              <a:t>Nicht eindeutig ob Verweigerungsgrund der technischen und wirtschaftlichen Unzumutbarkeit/Unmöglichkeit aus § 17 EnWG weiter gilt</a:t>
            </a:r>
          </a:p>
          <a:p>
            <a:pPr lvl="1"/>
            <a:r>
              <a:rPr lang="de-DE" dirty="0"/>
              <a:t>Technische Gründe wohl nur in absoluten Ausnahmesituationen denkbar</a:t>
            </a:r>
          </a:p>
          <a:p>
            <a:pPr lvl="1"/>
            <a:r>
              <a:rPr lang="de-DE" dirty="0"/>
              <a:t>Wirtschaftliche Gründe:</a:t>
            </a:r>
          </a:p>
          <a:p>
            <a:pPr lvl="2"/>
            <a:r>
              <a:rPr lang="de-DE" dirty="0"/>
              <a:t>Netzanschlusskosten trägt der Anlagenbetreiber, daher wirtschaftliche Unzumutbarkeit auf Seiten des Netzbetreibers nahezu ausgeschlossen</a:t>
            </a:r>
          </a:p>
          <a:p>
            <a:pPr lvl="2"/>
            <a:r>
              <a:rPr lang="de-DE" dirty="0"/>
              <a:t>Gretchenfrage:  Ablehnung aufgrund von unzumutbaren Netzausbaukosten</a:t>
            </a:r>
          </a:p>
          <a:p>
            <a:pPr lvl="3"/>
            <a:r>
              <a:rPr lang="de-DE" dirty="0"/>
              <a:t>Wird (nach Sinn und Zweck) eigentlich erst beim Netzzugang virulent</a:t>
            </a:r>
          </a:p>
          <a:p>
            <a:pPr lvl="3"/>
            <a:r>
              <a:rPr lang="de-DE" dirty="0"/>
              <a:t>Wirkt sich aber bereits auf die Auswahl des NVP aus</a:t>
            </a:r>
          </a:p>
          <a:p>
            <a:pPr lvl="1"/>
            <a:endParaRPr lang="de-DE" dirty="0"/>
          </a:p>
          <a:p>
            <a:endParaRPr lang="de-DE" dirty="0"/>
          </a:p>
          <a:p>
            <a:endParaRPr lang="de-DE" dirty="0"/>
          </a:p>
        </p:txBody>
      </p:sp>
      <p:sp>
        <p:nvSpPr>
          <p:cNvPr id="4" name="Datumsplatzhalter 3">
            <a:extLst>
              <a:ext uri="{FF2B5EF4-FFF2-40B4-BE49-F238E27FC236}">
                <a16:creationId xmlns:a16="http://schemas.microsoft.com/office/drawing/2014/main" id="{493B0875-A7DA-331C-D4E9-F94F6156EA20}"/>
              </a:ext>
            </a:extLst>
          </p:cNvPr>
          <p:cNvSpPr>
            <a:spLocks noGrp="1"/>
          </p:cNvSpPr>
          <p:nvPr>
            <p:ph type="dt" sz="half" idx="10"/>
          </p:nvPr>
        </p:nvSpPr>
        <p:spPr/>
        <p:txBody>
          <a:bodyPr/>
          <a:lstStyle/>
          <a:p>
            <a:r>
              <a:rPr lang="de-DE"/>
              <a:t>23.10.2024</a:t>
            </a:r>
          </a:p>
        </p:txBody>
      </p:sp>
      <p:sp>
        <p:nvSpPr>
          <p:cNvPr id="5" name="Textplatzhalter 4">
            <a:extLst>
              <a:ext uri="{FF2B5EF4-FFF2-40B4-BE49-F238E27FC236}">
                <a16:creationId xmlns:a16="http://schemas.microsoft.com/office/drawing/2014/main" id="{0A883661-D1FE-CFD4-AA76-04DC10F78FF3}"/>
              </a:ext>
            </a:extLst>
          </p:cNvPr>
          <p:cNvSpPr>
            <a:spLocks noGrp="1"/>
          </p:cNvSpPr>
          <p:nvPr>
            <p:ph type="body" sz="quarter" idx="13"/>
          </p:nvPr>
        </p:nvSpPr>
        <p:spPr/>
        <p:txBody>
          <a:bodyPr/>
          <a:lstStyle/>
          <a:p>
            <a:endParaRPr lang="de-DE"/>
          </a:p>
        </p:txBody>
      </p:sp>
      <p:sp>
        <p:nvSpPr>
          <p:cNvPr id="6" name="Fußzeilenplatzhalter 5">
            <a:extLst>
              <a:ext uri="{FF2B5EF4-FFF2-40B4-BE49-F238E27FC236}">
                <a16:creationId xmlns:a16="http://schemas.microsoft.com/office/drawing/2014/main" id="{94B4DB6B-087D-F282-15CE-C3A7D1A17A2C}"/>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9B69D2CA-9DEE-0D5B-8E72-427AEDB8301E}"/>
              </a:ext>
            </a:extLst>
          </p:cNvPr>
          <p:cNvSpPr>
            <a:spLocks noGrp="1"/>
          </p:cNvSpPr>
          <p:nvPr>
            <p:ph type="sldNum" sz="quarter" idx="12"/>
          </p:nvPr>
        </p:nvSpPr>
        <p:spPr/>
        <p:txBody>
          <a:bodyPr/>
          <a:lstStyle/>
          <a:p>
            <a:fld id="{BB5D5A41-9DD1-F24E-9E26-15668BB14167}" type="slidenum">
              <a:rPr lang="de-DE" smtClean="0"/>
              <a:t>14</a:t>
            </a:fld>
            <a:endParaRPr lang="de-DE"/>
          </a:p>
        </p:txBody>
      </p:sp>
    </p:spTree>
    <p:extLst>
      <p:ext uri="{BB962C8B-B14F-4D97-AF65-F5344CB8AC3E}">
        <p14:creationId xmlns:p14="http://schemas.microsoft.com/office/powerpoint/2010/main" val="388503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637E9-38CF-E7C4-6300-226B523427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6BB8F3-1FC2-0328-ED6A-8826017009AC}"/>
              </a:ext>
            </a:extLst>
          </p:cNvPr>
          <p:cNvSpPr>
            <a:spLocks noGrp="1"/>
          </p:cNvSpPr>
          <p:nvPr>
            <p:ph type="title"/>
          </p:nvPr>
        </p:nvSpPr>
        <p:spPr/>
        <p:txBody>
          <a:bodyPr/>
          <a:lstStyle/>
          <a:p>
            <a:r>
              <a:rPr lang="de-DE"/>
              <a:t>Zwischenfazit</a:t>
            </a:r>
          </a:p>
        </p:txBody>
      </p:sp>
      <p:sp>
        <p:nvSpPr>
          <p:cNvPr id="3" name="Inhaltsplatzhalter 2">
            <a:extLst>
              <a:ext uri="{FF2B5EF4-FFF2-40B4-BE49-F238E27FC236}">
                <a16:creationId xmlns:a16="http://schemas.microsoft.com/office/drawing/2014/main" id="{B398F918-921F-E5F8-A3DC-B3DB1F037309}"/>
              </a:ext>
            </a:extLst>
          </p:cNvPr>
          <p:cNvSpPr>
            <a:spLocks noGrp="1"/>
          </p:cNvSpPr>
          <p:nvPr>
            <p:ph idx="1"/>
          </p:nvPr>
        </p:nvSpPr>
        <p:spPr/>
        <p:txBody>
          <a:bodyPr/>
          <a:lstStyle/>
          <a:p>
            <a:r>
              <a:rPr lang="de-DE" dirty="0"/>
              <a:t>Es geht folglich in der Regel „nur“ um die </a:t>
            </a:r>
            <a:r>
              <a:rPr lang="de-DE" b="1" dirty="0"/>
              <a:t>Frage</a:t>
            </a:r>
            <a:r>
              <a:rPr lang="de-DE" dirty="0"/>
              <a:t>, </a:t>
            </a:r>
            <a:r>
              <a:rPr lang="de-DE" b="1" i="1" dirty="0"/>
              <a:t>wo</a:t>
            </a:r>
            <a:r>
              <a:rPr lang="de-DE" dirty="0"/>
              <a:t> und </a:t>
            </a:r>
            <a:r>
              <a:rPr lang="de-DE" b="1" dirty="0"/>
              <a:t>wann</a:t>
            </a:r>
            <a:r>
              <a:rPr lang="de-DE" dirty="0"/>
              <a:t> angeschlossen wird und </a:t>
            </a:r>
            <a:r>
              <a:rPr lang="de-DE" b="1" dirty="0"/>
              <a:t>nicht</a:t>
            </a:r>
            <a:r>
              <a:rPr lang="de-DE" dirty="0"/>
              <a:t>, </a:t>
            </a:r>
            <a:r>
              <a:rPr lang="de-DE" b="1" i="1" dirty="0"/>
              <a:t>ob</a:t>
            </a:r>
            <a:r>
              <a:rPr lang="de-DE" dirty="0"/>
              <a:t>.</a:t>
            </a:r>
          </a:p>
          <a:p>
            <a:endParaRPr lang="de-DE" dirty="0"/>
          </a:p>
          <a:p>
            <a:endParaRPr lang="de-DE" dirty="0"/>
          </a:p>
        </p:txBody>
      </p:sp>
      <p:sp>
        <p:nvSpPr>
          <p:cNvPr id="4" name="Datumsplatzhalter 3">
            <a:extLst>
              <a:ext uri="{FF2B5EF4-FFF2-40B4-BE49-F238E27FC236}">
                <a16:creationId xmlns:a16="http://schemas.microsoft.com/office/drawing/2014/main" id="{0414EC70-E44C-8FF9-6848-FE4624EED0F7}"/>
              </a:ext>
            </a:extLst>
          </p:cNvPr>
          <p:cNvSpPr>
            <a:spLocks noGrp="1"/>
          </p:cNvSpPr>
          <p:nvPr>
            <p:ph type="dt" sz="half" idx="10"/>
          </p:nvPr>
        </p:nvSpPr>
        <p:spPr/>
        <p:txBody>
          <a:bodyPr/>
          <a:lstStyle/>
          <a:p>
            <a:r>
              <a:rPr lang="de-DE"/>
              <a:t>23.10.2024</a:t>
            </a:r>
          </a:p>
        </p:txBody>
      </p:sp>
      <p:sp>
        <p:nvSpPr>
          <p:cNvPr id="5" name="Textplatzhalter 4">
            <a:extLst>
              <a:ext uri="{FF2B5EF4-FFF2-40B4-BE49-F238E27FC236}">
                <a16:creationId xmlns:a16="http://schemas.microsoft.com/office/drawing/2014/main" id="{518D4E77-9223-16C1-8085-92D1573906B5}"/>
              </a:ext>
            </a:extLst>
          </p:cNvPr>
          <p:cNvSpPr>
            <a:spLocks noGrp="1"/>
          </p:cNvSpPr>
          <p:nvPr>
            <p:ph type="body" sz="quarter" idx="13"/>
          </p:nvPr>
        </p:nvSpPr>
        <p:spPr/>
        <p:txBody>
          <a:bodyPr/>
          <a:lstStyle/>
          <a:p>
            <a:endParaRPr lang="de-DE"/>
          </a:p>
        </p:txBody>
      </p:sp>
      <p:sp>
        <p:nvSpPr>
          <p:cNvPr id="6" name="Fußzeilenplatzhalter 5">
            <a:extLst>
              <a:ext uri="{FF2B5EF4-FFF2-40B4-BE49-F238E27FC236}">
                <a16:creationId xmlns:a16="http://schemas.microsoft.com/office/drawing/2014/main" id="{8A8BDE77-C33B-22C6-5223-EDF5F4EDE7EC}"/>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5915B3FC-907C-A113-1A8D-2E168269AF93}"/>
              </a:ext>
            </a:extLst>
          </p:cNvPr>
          <p:cNvSpPr>
            <a:spLocks noGrp="1"/>
          </p:cNvSpPr>
          <p:nvPr>
            <p:ph type="sldNum" sz="quarter" idx="12"/>
          </p:nvPr>
        </p:nvSpPr>
        <p:spPr/>
        <p:txBody>
          <a:bodyPr/>
          <a:lstStyle/>
          <a:p>
            <a:fld id="{BB5D5A41-9DD1-F24E-9E26-15668BB14167}" type="slidenum">
              <a:rPr lang="de-DE" smtClean="0"/>
              <a:t>15</a:t>
            </a:fld>
            <a:endParaRPr lang="de-DE"/>
          </a:p>
        </p:txBody>
      </p:sp>
    </p:spTree>
    <p:extLst>
      <p:ext uri="{BB962C8B-B14F-4D97-AF65-F5344CB8AC3E}">
        <p14:creationId xmlns:p14="http://schemas.microsoft.com/office/powerpoint/2010/main" val="627727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10E622-18B0-4D03-A915-E0EE60D70F3D}"/>
              </a:ext>
            </a:extLst>
          </p:cNvPr>
          <p:cNvSpPr>
            <a:spLocks noGrp="1"/>
          </p:cNvSpPr>
          <p:nvPr>
            <p:ph type="title"/>
          </p:nvPr>
        </p:nvSpPr>
        <p:spPr/>
        <p:txBody>
          <a:bodyPr/>
          <a:lstStyle/>
          <a:p>
            <a:r>
              <a:rPr lang="de-DE"/>
              <a:t>Das „wo“ des Anschlusses</a:t>
            </a:r>
            <a:br>
              <a:rPr lang="de-DE"/>
            </a:br>
            <a:endParaRPr lang="de-DE"/>
          </a:p>
        </p:txBody>
      </p:sp>
      <p:sp>
        <p:nvSpPr>
          <p:cNvPr id="3" name="Inhaltsplatzhalter 2">
            <a:extLst>
              <a:ext uri="{FF2B5EF4-FFF2-40B4-BE49-F238E27FC236}">
                <a16:creationId xmlns:a16="http://schemas.microsoft.com/office/drawing/2014/main" id="{8BAFA211-3047-7610-6268-BAFC5E6F2935}"/>
              </a:ext>
            </a:extLst>
          </p:cNvPr>
          <p:cNvSpPr>
            <a:spLocks noGrp="1"/>
          </p:cNvSpPr>
          <p:nvPr>
            <p:ph idx="1"/>
          </p:nvPr>
        </p:nvSpPr>
        <p:spPr/>
        <p:txBody>
          <a:bodyPr/>
          <a:lstStyle/>
          <a:p>
            <a:r>
              <a:rPr lang="de-DE" dirty="0"/>
              <a:t>Ermittlung des Netzverknüpfungspunktes (NVP) nach § 8 EEG 2023</a:t>
            </a:r>
          </a:p>
          <a:p>
            <a:r>
              <a:rPr lang="de-DE" dirty="0"/>
              <a:t>Gesetzlicher NVP (§ 8 Abs. 1 S. 1 EEG 2023):</a:t>
            </a:r>
          </a:p>
          <a:p>
            <a:pPr lvl="1"/>
            <a:r>
              <a:rPr lang="de-DE" dirty="0"/>
              <a:t>Geeignete Spannungsebene</a:t>
            </a:r>
          </a:p>
          <a:p>
            <a:pPr lvl="1"/>
            <a:r>
              <a:rPr lang="de-DE" dirty="0"/>
              <a:t>Kürzeste Entfernung zum Standort der Anlage</a:t>
            </a:r>
          </a:p>
          <a:p>
            <a:pPr lvl="1"/>
            <a:r>
              <a:rPr lang="de-DE" b="1" dirty="0"/>
              <a:t>Technisch und wirtschaftlich günstigster NVP </a:t>
            </a:r>
          </a:p>
          <a:p>
            <a:pPr lvl="2"/>
            <a:r>
              <a:rPr lang="de-DE" dirty="0"/>
              <a:t>Gesamtkostenbetrachtung, aber ohne Folgekosten (z.B. Redispatch)</a:t>
            </a:r>
          </a:p>
          <a:p>
            <a:pPr lvl="1"/>
            <a:endParaRPr lang="de-DE" dirty="0"/>
          </a:p>
          <a:p>
            <a:pPr lvl="1"/>
            <a:r>
              <a:rPr lang="de-DE" dirty="0"/>
              <a:t>Wahlrecht (Abs. 2): Anlagenbetreiber darf einen anderen NVP wählen,  wenn die resultierenden Mehrkosten (des Netzbetreibers) unerheblich sind.</a:t>
            </a:r>
          </a:p>
          <a:p>
            <a:pPr lvl="1"/>
            <a:r>
              <a:rPr lang="de-DE" dirty="0"/>
              <a:t>Aber: Letztentscheidungsrecht des Netzbetreibers (Abs. 3), der dann aber ggf. Mehrkosten des Anlagenbetreibers tragen muss</a:t>
            </a:r>
          </a:p>
          <a:p>
            <a:pPr lvl="1"/>
            <a:endParaRPr lang="de-DE" dirty="0"/>
          </a:p>
        </p:txBody>
      </p:sp>
      <p:sp>
        <p:nvSpPr>
          <p:cNvPr id="4" name="Datumsplatzhalter 3">
            <a:extLst>
              <a:ext uri="{FF2B5EF4-FFF2-40B4-BE49-F238E27FC236}">
                <a16:creationId xmlns:a16="http://schemas.microsoft.com/office/drawing/2014/main" id="{2A5BC3C4-A60D-4AFD-5C7C-1ED5525E17F1}"/>
              </a:ext>
            </a:extLst>
          </p:cNvPr>
          <p:cNvSpPr>
            <a:spLocks noGrp="1"/>
          </p:cNvSpPr>
          <p:nvPr>
            <p:ph type="dt" sz="half" idx="10"/>
          </p:nvPr>
        </p:nvSpPr>
        <p:spPr/>
        <p:txBody>
          <a:bodyPr/>
          <a:lstStyle/>
          <a:p>
            <a:r>
              <a:rPr lang="de-DE"/>
              <a:t>23.10.2024</a:t>
            </a:r>
          </a:p>
        </p:txBody>
      </p:sp>
      <p:sp>
        <p:nvSpPr>
          <p:cNvPr id="5" name="Textplatzhalter 4">
            <a:extLst>
              <a:ext uri="{FF2B5EF4-FFF2-40B4-BE49-F238E27FC236}">
                <a16:creationId xmlns:a16="http://schemas.microsoft.com/office/drawing/2014/main" id="{CE7DEB81-D4EA-6804-BB8B-BA516D769242}"/>
              </a:ext>
            </a:extLst>
          </p:cNvPr>
          <p:cNvSpPr>
            <a:spLocks noGrp="1"/>
          </p:cNvSpPr>
          <p:nvPr>
            <p:ph type="body" sz="quarter" idx="13"/>
          </p:nvPr>
        </p:nvSpPr>
        <p:spPr/>
        <p:txBody>
          <a:bodyPr/>
          <a:lstStyle/>
          <a:p>
            <a:endParaRPr lang="de-DE"/>
          </a:p>
        </p:txBody>
      </p:sp>
      <p:sp>
        <p:nvSpPr>
          <p:cNvPr id="6" name="Fußzeilenplatzhalter 5">
            <a:extLst>
              <a:ext uri="{FF2B5EF4-FFF2-40B4-BE49-F238E27FC236}">
                <a16:creationId xmlns:a16="http://schemas.microsoft.com/office/drawing/2014/main" id="{73294DAB-CEB2-D114-D1EA-C357990A021B}"/>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81B1B9C5-F2FD-5E28-0B2C-322361343454}"/>
              </a:ext>
            </a:extLst>
          </p:cNvPr>
          <p:cNvSpPr>
            <a:spLocks noGrp="1"/>
          </p:cNvSpPr>
          <p:nvPr>
            <p:ph type="sldNum" sz="quarter" idx="12"/>
          </p:nvPr>
        </p:nvSpPr>
        <p:spPr/>
        <p:txBody>
          <a:bodyPr/>
          <a:lstStyle/>
          <a:p>
            <a:fld id="{BB5D5A41-9DD1-F24E-9E26-15668BB14167}" type="slidenum">
              <a:rPr lang="de-DE" smtClean="0"/>
              <a:t>16</a:t>
            </a:fld>
            <a:endParaRPr lang="de-DE"/>
          </a:p>
        </p:txBody>
      </p:sp>
    </p:spTree>
    <p:extLst>
      <p:ext uri="{BB962C8B-B14F-4D97-AF65-F5344CB8AC3E}">
        <p14:creationId xmlns:p14="http://schemas.microsoft.com/office/powerpoint/2010/main" val="1790644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7AA9E-BF0C-7D1E-1E7E-6D516DDB66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BDC73B-25E4-588E-1CB7-9618D65BAE75}"/>
              </a:ext>
            </a:extLst>
          </p:cNvPr>
          <p:cNvSpPr>
            <a:spLocks noGrp="1"/>
          </p:cNvSpPr>
          <p:nvPr>
            <p:ph type="title"/>
          </p:nvPr>
        </p:nvSpPr>
        <p:spPr/>
        <p:txBody>
          <a:bodyPr/>
          <a:lstStyle/>
          <a:p>
            <a:r>
              <a:rPr lang="de-DE"/>
              <a:t>Das „wann“ des Anschlusses</a:t>
            </a:r>
          </a:p>
        </p:txBody>
      </p:sp>
      <p:sp>
        <p:nvSpPr>
          <p:cNvPr id="3" name="Inhaltsplatzhalter 2">
            <a:extLst>
              <a:ext uri="{FF2B5EF4-FFF2-40B4-BE49-F238E27FC236}">
                <a16:creationId xmlns:a16="http://schemas.microsoft.com/office/drawing/2014/main" id="{EFBACDF9-FA63-3B05-913F-9E77051F20F0}"/>
              </a:ext>
            </a:extLst>
          </p:cNvPr>
          <p:cNvSpPr>
            <a:spLocks noGrp="1"/>
          </p:cNvSpPr>
          <p:nvPr>
            <p:ph idx="1"/>
          </p:nvPr>
        </p:nvSpPr>
        <p:spPr/>
        <p:txBody>
          <a:bodyPr/>
          <a:lstStyle/>
          <a:p>
            <a:r>
              <a:rPr lang="de-DE" b="1" dirty="0"/>
              <a:t>Unverzüglich</a:t>
            </a:r>
            <a:r>
              <a:rPr lang="de-DE" dirty="0"/>
              <a:t> = ohne schuldhaftes Zögern</a:t>
            </a:r>
          </a:p>
          <a:p>
            <a:r>
              <a:rPr lang="de-DE" dirty="0"/>
              <a:t>Insbes. </a:t>
            </a:r>
            <a:r>
              <a:rPr lang="de-DE" b="1" dirty="0"/>
              <a:t>Nicht</a:t>
            </a:r>
            <a:r>
              <a:rPr lang="de-DE" dirty="0"/>
              <a:t> </a:t>
            </a:r>
            <a:r>
              <a:rPr lang="de-DE" b="1" dirty="0"/>
              <a:t>erst</a:t>
            </a:r>
            <a:r>
              <a:rPr lang="de-DE" dirty="0"/>
              <a:t> </a:t>
            </a:r>
            <a:r>
              <a:rPr lang="de-DE" b="1" dirty="0"/>
              <a:t>wenn</a:t>
            </a:r>
            <a:r>
              <a:rPr lang="de-DE" dirty="0"/>
              <a:t> ggf. notwendiger </a:t>
            </a:r>
            <a:r>
              <a:rPr lang="de-DE" b="1" dirty="0"/>
              <a:t>Netzausbau</a:t>
            </a:r>
            <a:r>
              <a:rPr lang="de-DE" dirty="0"/>
              <a:t> </a:t>
            </a:r>
            <a:r>
              <a:rPr lang="de-DE" b="1" dirty="0"/>
              <a:t>erfolgt</a:t>
            </a:r>
            <a:r>
              <a:rPr lang="de-DE" dirty="0"/>
              <a:t> </a:t>
            </a:r>
            <a:r>
              <a:rPr lang="de-DE" b="1" dirty="0"/>
              <a:t>ist </a:t>
            </a:r>
            <a:r>
              <a:rPr lang="de-DE" dirty="0"/>
              <a:t>(§ 8 Abs. 4 EEG 2023)</a:t>
            </a:r>
          </a:p>
          <a:p>
            <a:pPr lvl="1"/>
            <a:r>
              <a:rPr lang="de-DE" dirty="0"/>
              <a:t>Folge können erhebliche und langfristige Einschränkungen des Netzzugangs sein, die aber teilweise entschädigt werden (müssen) - Redispatch</a:t>
            </a:r>
          </a:p>
          <a:p>
            <a:pPr lvl="1"/>
            <a:r>
              <a:rPr lang="de-DE" dirty="0"/>
              <a:t>„Dulde und liquidiere“</a:t>
            </a:r>
          </a:p>
          <a:p>
            <a:pPr marL="0" indent="0">
              <a:buNone/>
            </a:pPr>
            <a:endParaRPr lang="de-DE" b="1" dirty="0"/>
          </a:p>
          <a:p>
            <a:r>
              <a:rPr lang="de-DE" dirty="0"/>
              <a:t>Hinweis: Die Einhaltung der Netzanschlussregeln für EE-Anlagen unterfällt der EEG-Aufsicht der Bundesnetzagentur (§ 85 Abs. 1 Nr. 3 </a:t>
            </a:r>
            <a:r>
              <a:rPr lang="de-DE" dirty="0" err="1"/>
              <a:t>lit</a:t>
            </a:r>
            <a:r>
              <a:rPr lang="de-DE" dirty="0"/>
              <a:t>. a EEG)</a:t>
            </a:r>
          </a:p>
          <a:p>
            <a:endParaRPr lang="de-DE" b="1" dirty="0"/>
          </a:p>
        </p:txBody>
      </p:sp>
      <p:sp>
        <p:nvSpPr>
          <p:cNvPr id="4" name="Datumsplatzhalter 3">
            <a:extLst>
              <a:ext uri="{FF2B5EF4-FFF2-40B4-BE49-F238E27FC236}">
                <a16:creationId xmlns:a16="http://schemas.microsoft.com/office/drawing/2014/main" id="{E92AE738-5372-BE8A-9531-CD7FBA799C7C}"/>
              </a:ext>
            </a:extLst>
          </p:cNvPr>
          <p:cNvSpPr>
            <a:spLocks noGrp="1"/>
          </p:cNvSpPr>
          <p:nvPr>
            <p:ph type="dt" sz="half" idx="10"/>
          </p:nvPr>
        </p:nvSpPr>
        <p:spPr/>
        <p:txBody>
          <a:bodyPr/>
          <a:lstStyle/>
          <a:p>
            <a:r>
              <a:rPr lang="de-DE"/>
              <a:t>23.10.2024</a:t>
            </a:r>
          </a:p>
        </p:txBody>
      </p:sp>
      <p:sp>
        <p:nvSpPr>
          <p:cNvPr id="5" name="Textplatzhalter 4">
            <a:extLst>
              <a:ext uri="{FF2B5EF4-FFF2-40B4-BE49-F238E27FC236}">
                <a16:creationId xmlns:a16="http://schemas.microsoft.com/office/drawing/2014/main" id="{CD90BC09-7475-2BB4-900B-4AFA760E9B33}"/>
              </a:ext>
            </a:extLst>
          </p:cNvPr>
          <p:cNvSpPr>
            <a:spLocks noGrp="1"/>
          </p:cNvSpPr>
          <p:nvPr>
            <p:ph type="body" sz="quarter" idx="13"/>
          </p:nvPr>
        </p:nvSpPr>
        <p:spPr/>
        <p:txBody>
          <a:bodyPr/>
          <a:lstStyle/>
          <a:p>
            <a:endParaRPr lang="de-DE"/>
          </a:p>
        </p:txBody>
      </p:sp>
      <p:sp>
        <p:nvSpPr>
          <p:cNvPr id="6" name="Fußzeilenplatzhalter 5">
            <a:extLst>
              <a:ext uri="{FF2B5EF4-FFF2-40B4-BE49-F238E27FC236}">
                <a16:creationId xmlns:a16="http://schemas.microsoft.com/office/drawing/2014/main" id="{7A059C85-0687-B2F8-56BD-A6EE94579184}"/>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B7153801-1581-621B-DD95-B3C5F89D4C55}"/>
              </a:ext>
            </a:extLst>
          </p:cNvPr>
          <p:cNvSpPr>
            <a:spLocks noGrp="1"/>
          </p:cNvSpPr>
          <p:nvPr>
            <p:ph type="sldNum" sz="quarter" idx="12"/>
          </p:nvPr>
        </p:nvSpPr>
        <p:spPr/>
        <p:txBody>
          <a:bodyPr/>
          <a:lstStyle/>
          <a:p>
            <a:fld id="{BB5D5A41-9DD1-F24E-9E26-15668BB14167}" type="slidenum">
              <a:rPr lang="de-DE" smtClean="0"/>
              <a:t>17</a:t>
            </a:fld>
            <a:endParaRPr lang="de-DE"/>
          </a:p>
        </p:txBody>
      </p:sp>
    </p:spTree>
    <p:extLst>
      <p:ext uri="{BB962C8B-B14F-4D97-AF65-F5344CB8AC3E}">
        <p14:creationId xmlns:p14="http://schemas.microsoft.com/office/powerpoint/2010/main" val="119476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10B0A-BD51-D5F9-513E-662547F498D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9FF7CF6-37E0-C9F0-A565-9D93DB483FDD}"/>
              </a:ext>
            </a:extLst>
          </p:cNvPr>
          <p:cNvSpPr>
            <a:spLocks noGrp="1"/>
          </p:cNvSpPr>
          <p:nvPr>
            <p:ph type="ctrTitle"/>
          </p:nvPr>
        </p:nvSpPr>
        <p:spPr/>
        <p:txBody>
          <a:bodyPr/>
          <a:lstStyle/>
          <a:p>
            <a:r>
              <a:rPr lang="de-DE"/>
              <a:t>Aktuelle Entwicklungen</a:t>
            </a:r>
          </a:p>
        </p:txBody>
      </p:sp>
      <p:sp>
        <p:nvSpPr>
          <p:cNvPr id="3" name="Untertitel 2">
            <a:extLst>
              <a:ext uri="{FF2B5EF4-FFF2-40B4-BE49-F238E27FC236}">
                <a16:creationId xmlns:a16="http://schemas.microsoft.com/office/drawing/2014/main" id="{AC466EC7-2C5F-16EF-1428-A7EDA1A5A1C5}"/>
              </a:ext>
            </a:extLst>
          </p:cNvPr>
          <p:cNvSpPr>
            <a:spLocks noGrp="1"/>
          </p:cNvSpPr>
          <p:nvPr>
            <p:ph type="subTitle" idx="1"/>
          </p:nvPr>
        </p:nvSpPr>
        <p:spPr/>
        <p:txBody>
          <a:bodyPr/>
          <a:lstStyle/>
          <a:p>
            <a:r>
              <a:rPr lang="de-DE"/>
              <a:t>Im Rechtrahmen zu Netzanschlüssen</a:t>
            </a:r>
          </a:p>
        </p:txBody>
      </p:sp>
      <p:sp>
        <p:nvSpPr>
          <p:cNvPr id="5" name="Datumsplatzhalter 4">
            <a:extLst>
              <a:ext uri="{FF2B5EF4-FFF2-40B4-BE49-F238E27FC236}">
                <a16:creationId xmlns:a16="http://schemas.microsoft.com/office/drawing/2014/main" id="{3F1F71D2-CC08-C291-4311-DBA1F81740EB}"/>
              </a:ext>
            </a:extLst>
          </p:cNvPr>
          <p:cNvSpPr>
            <a:spLocks noGrp="1"/>
          </p:cNvSpPr>
          <p:nvPr>
            <p:ph type="dt" sz="half" idx="10"/>
          </p:nvPr>
        </p:nvSpPr>
        <p:spPr/>
        <p:txBody>
          <a:bodyPr/>
          <a:lstStyle/>
          <a:p>
            <a:r>
              <a:rPr lang="de-DE"/>
              <a:t>23.10.2024</a:t>
            </a:r>
          </a:p>
        </p:txBody>
      </p:sp>
      <p:sp>
        <p:nvSpPr>
          <p:cNvPr id="4" name="Fußzeilenplatzhalter 3">
            <a:extLst>
              <a:ext uri="{FF2B5EF4-FFF2-40B4-BE49-F238E27FC236}">
                <a16:creationId xmlns:a16="http://schemas.microsoft.com/office/drawing/2014/main" id="{7873BF9E-5860-A7C5-815A-E6E13957802D}"/>
              </a:ext>
            </a:extLst>
          </p:cNvPr>
          <p:cNvSpPr>
            <a:spLocks noGrp="1"/>
          </p:cNvSpPr>
          <p:nvPr>
            <p:ph type="ftr" sz="quarter" idx="11"/>
          </p:nvPr>
        </p:nvSpPr>
        <p:spPr/>
        <p:txBody>
          <a:bodyPr/>
          <a:lstStyle/>
          <a:p>
            <a:r>
              <a:rPr lang="de-DE"/>
              <a:t>Verteilernetze als Flaschenhals</a:t>
            </a:r>
          </a:p>
        </p:txBody>
      </p:sp>
      <p:sp>
        <p:nvSpPr>
          <p:cNvPr id="6" name="Foliennummernplatzhalter 5">
            <a:extLst>
              <a:ext uri="{FF2B5EF4-FFF2-40B4-BE49-F238E27FC236}">
                <a16:creationId xmlns:a16="http://schemas.microsoft.com/office/drawing/2014/main" id="{7B207399-F712-E0F9-4121-7461C3AF9175}"/>
              </a:ext>
            </a:extLst>
          </p:cNvPr>
          <p:cNvSpPr>
            <a:spLocks noGrp="1"/>
          </p:cNvSpPr>
          <p:nvPr>
            <p:ph type="sldNum" sz="quarter" idx="12"/>
          </p:nvPr>
        </p:nvSpPr>
        <p:spPr/>
        <p:txBody>
          <a:bodyPr/>
          <a:lstStyle/>
          <a:p>
            <a:fld id="{BB5D5A41-9DD1-F24E-9E26-15668BB14167}" type="slidenum">
              <a:rPr lang="de-DE" smtClean="0"/>
              <a:t>18</a:t>
            </a:fld>
            <a:endParaRPr lang="de-DE"/>
          </a:p>
        </p:txBody>
      </p:sp>
    </p:spTree>
    <p:extLst>
      <p:ext uri="{BB962C8B-B14F-4D97-AF65-F5344CB8AC3E}">
        <p14:creationId xmlns:p14="http://schemas.microsoft.com/office/powerpoint/2010/main" val="45084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C859CB75-8666-4343-A989-2155058684EA}"/>
              </a:ext>
            </a:extLst>
          </p:cNvPr>
          <p:cNvSpPr>
            <a:spLocks noGrp="1"/>
          </p:cNvSpPr>
          <p:nvPr>
            <p:ph type="title"/>
          </p:nvPr>
        </p:nvSpPr>
        <p:spPr/>
        <p:txBody>
          <a:bodyPr/>
          <a:lstStyle/>
          <a:p>
            <a:r>
              <a:rPr lang="de-DE"/>
              <a:t>EnWG (und EEG)-Novelle – Gesetzesentwurf vom 27.08.2024</a:t>
            </a:r>
          </a:p>
        </p:txBody>
      </p:sp>
      <p:sp>
        <p:nvSpPr>
          <p:cNvPr id="6" name="Inhaltsplatzhalter 5">
            <a:extLst>
              <a:ext uri="{FF2B5EF4-FFF2-40B4-BE49-F238E27FC236}">
                <a16:creationId xmlns:a16="http://schemas.microsoft.com/office/drawing/2014/main" id="{019B9A2A-E171-715D-D3CA-4D9884CB717F}"/>
              </a:ext>
            </a:extLst>
          </p:cNvPr>
          <p:cNvSpPr>
            <a:spLocks noGrp="1"/>
          </p:cNvSpPr>
          <p:nvPr>
            <p:ph idx="1"/>
          </p:nvPr>
        </p:nvSpPr>
        <p:spPr/>
        <p:txBody>
          <a:bodyPr/>
          <a:lstStyle/>
          <a:p>
            <a:r>
              <a:rPr lang="de-DE" sz="1800"/>
              <a:t>Keine grundlegenden Änderungen</a:t>
            </a:r>
          </a:p>
          <a:p>
            <a:r>
              <a:rPr lang="de-DE" sz="1800" b="1"/>
              <a:t>Netzanschlussverfahren</a:t>
            </a:r>
            <a:r>
              <a:rPr lang="de-DE" sz="1800"/>
              <a:t>: § 8 Abs. 8 EEG-E (weitgehend analog zu Änderungen in § 17 EnWG-E)</a:t>
            </a:r>
          </a:p>
          <a:p>
            <a:pPr lvl="1"/>
            <a:r>
              <a:rPr lang="de-DE" sz="1600"/>
              <a:t>NB muss Transparenz über den Ablauf eines Netzanschlussbegehrens schaffen (Website)</a:t>
            </a:r>
          </a:p>
          <a:p>
            <a:pPr lvl="1"/>
            <a:r>
              <a:rPr lang="de-DE" sz="1600"/>
              <a:t>Eingangsbestätigung in Schriftform</a:t>
            </a:r>
          </a:p>
          <a:p>
            <a:pPr lvl="1"/>
            <a:r>
              <a:rPr lang="de-DE" sz="1600"/>
              <a:t>Verbindliche Fristen für die Bearbeitung des Netzanschlussbegehrens</a:t>
            </a:r>
          </a:p>
          <a:p>
            <a:pPr lvl="1"/>
            <a:r>
              <a:rPr lang="de-DE" sz="1600"/>
              <a:t>Gemeinsames Anschlussverfahren für </a:t>
            </a:r>
            <a:r>
              <a:rPr lang="de-DE" sz="1600" err="1"/>
              <a:t>PV+Heimspeicher</a:t>
            </a:r>
            <a:r>
              <a:rPr lang="de-DE" sz="1600"/>
              <a:t> (§ 8 Abs. 11 EEG-E)</a:t>
            </a:r>
          </a:p>
          <a:p>
            <a:r>
              <a:rPr lang="de-DE" sz="1800"/>
              <a:t>Unverbindliche </a:t>
            </a:r>
            <a:r>
              <a:rPr lang="de-DE" sz="1800" b="1"/>
              <a:t>Netzanschlussauskunft</a:t>
            </a:r>
            <a:r>
              <a:rPr lang="de-DE" sz="1800"/>
              <a:t> (§ 17a EnWG-E)</a:t>
            </a:r>
          </a:p>
          <a:p>
            <a:r>
              <a:rPr lang="de-DE" sz="1800" b="1"/>
              <a:t>Kapazitätsreservierungen</a:t>
            </a:r>
            <a:r>
              <a:rPr lang="de-DE" sz="1800"/>
              <a:t> (§ 8a EEG-E)</a:t>
            </a:r>
          </a:p>
          <a:p>
            <a:pPr lvl="1"/>
            <a:r>
              <a:rPr lang="de-DE" sz="1600"/>
              <a:t>Einführung eines verpflichtenden (ab 135 kW installierter Leistung) und einheitlichen Mechanismus zur Reservierung von Netzanschlusskapazitäten</a:t>
            </a:r>
            <a:endParaRPr lang="de-DE"/>
          </a:p>
          <a:p>
            <a:pPr lvl="1"/>
            <a:endParaRPr lang="de-DE" sz="1600"/>
          </a:p>
        </p:txBody>
      </p:sp>
      <p:sp>
        <p:nvSpPr>
          <p:cNvPr id="4" name="Datumsplatzhalter 3">
            <a:extLst>
              <a:ext uri="{FF2B5EF4-FFF2-40B4-BE49-F238E27FC236}">
                <a16:creationId xmlns:a16="http://schemas.microsoft.com/office/drawing/2014/main" id="{186CA76A-A771-FEDB-42CE-4A88E0CD6750}"/>
              </a:ext>
            </a:extLst>
          </p:cNvPr>
          <p:cNvSpPr>
            <a:spLocks noGrp="1"/>
          </p:cNvSpPr>
          <p:nvPr>
            <p:ph type="dt" sz="half" idx="10"/>
          </p:nvPr>
        </p:nvSpPr>
        <p:spPr/>
        <p:txBody>
          <a:bodyPr/>
          <a:lstStyle/>
          <a:p>
            <a:r>
              <a:rPr lang="de-DE"/>
              <a:t>23.10.2024</a:t>
            </a:r>
          </a:p>
        </p:txBody>
      </p:sp>
      <p:sp>
        <p:nvSpPr>
          <p:cNvPr id="7" name="Textplatzhalter 6">
            <a:extLst>
              <a:ext uri="{FF2B5EF4-FFF2-40B4-BE49-F238E27FC236}">
                <a16:creationId xmlns:a16="http://schemas.microsoft.com/office/drawing/2014/main" id="{F0A60427-8937-E28D-B62E-93062A93D977}"/>
              </a:ext>
            </a:extLst>
          </p:cNvPr>
          <p:cNvSpPr>
            <a:spLocks noGrp="1"/>
          </p:cNvSpPr>
          <p:nvPr>
            <p:ph type="body" sz="quarter" idx="13"/>
          </p:nvPr>
        </p:nvSpPr>
        <p:spPr/>
        <p:txBody>
          <a:bodyPr/>
          <a:lstStyle/>
          <a:p>
            <a:endParaRPr lang="de-DE"/>
          </a:p>
        </p:txBody>
      </p:sp>
      <p:sp>
        <p:nvSpPr>
          <p:cNvPr id="2" name="Fußzeilenplatzhalter 1">
            <a:extLst>
              <a:ext uri="{FF2B5EF4-FFF2-40B4-BE49-F238E27FC236}">
                <a16:creationId xmlns:a16="http://schemas.microsoft.com/office/drawing/2014/main" id="{DCF7D712-B54A-4925-12D8-497C0F6D8429}"/>
              </a:ext>
            </a:extLst>
          </p:cNvPr>
          <p:cNvSpPr>
            <a:spLocks noGrp="1"/>
          </p:cNvSpPr>
          <p:nvPr>
            <p:ph type="ftr" sz="quarter" idx="11"/>
          </p:nvPr>
        </p:nvSpPr>
        <p:spPr/>
        <p:txBody>
          <a:bodyPr/>
          <a:lstStyle/>
          <a:p>
            <a:r>
              <a:rPr lang="de-DE"/>
              <a:t>Verteilernetze als Flaschenhals</a:t>
            </a:r>
          </a:p>
        </p:txBody>
      </p:sp>
      <p:sp>
        <p:nvSpPr>
          <p:cNvPr id="3" name="Foliennummernplatzhalter 2">
            <a:extLst>
              <a:ext uri="{FF2B5EF4-FFF2-40B4-BE49-F238E27FC236}">
                <a16:creationId xmlns:a16="http://schemas.microsoft.com/office/drawing/2014/main" id="{4710F2A0-9FAE-37CF-7D65-CA537E46C54D}"/>
              </a:ext>
            </a:extLst>
          </p:cNvPr>
          <p:cNvSpPr>
            <a:spLocks noGrp="1"/>
          </p:cNvSpPr>
          <p:nvPr>
            <p:ph type="sldNum" sz="quarter" idx="12"/>
          </p:nvPr>
        </p:nvSpPr>
        <p:spPr/>
        <p:txBody>
          <a:bodyPr/>
          <a:lstStyle/>
          <a:p>
            <a:fld id="{BB5D5A41-9DD1-F24E-9E26-15668BB14167}" type="slidenum">
              <a:rPr lang="de-DE" smtClean="0"/>
              <a:t>19</a:t>
            </a:fld>
            <a:endParaRPr lang="de-DE"/>
          </a:p>
        </p:txBody>
      </p:sp>
    </p:spTree>
    <p:extLst>
      <p:ext uri="{BB962C8B-B14F-4D97-AF65-F5344CB8AC3E}">
        <p14:creationId xmlns:p14="http://schemas.microsoft.com/office/powerpoint/2010/main" val="3307685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81B096-0193-4894-BCF6-FF135101F8A9}"/>
              </a:ext>
            </a:extLst>
          </p:cNvPr>
          <p:cNvSpPr>
            <a:spLocks noGrp="1"/>
          </p:cNvSpPr>
          <p:nvPr>
            <p:ph type="ctrTitle"/>
          </p:nvPr>
        </p:nvSpPr>
        <p:spPr>
          <a:xfrm>
            <a:off x="836483" y="3674803"/>
            <a:ext cx="10519034" cy="2015941"/>
          </a:xfrm>
        </p:spPr>
        <p:txBody>
          <a:bodyPr/>
          <a:lstStyle/>
          <a:p>
            <a:r>
              <a:rPr lang="de-DE"/>
              <a:t>Fazit</a:t>
            </a:r>
          </a:p>
        </p:txBody>
      </p:sp>
      <p:sp>
        <p:nvSpPr>
          <p:cNvPr id="3" name="Untertitel 2">
            <a:extLst>
              <a:ext uri="{FF2B5EF4-FFF2-40B4-BE49-F238E27FC236}">
                <a16:creationId xmlns:a16="http://schemas.microsoft.com/office/drawing/2014/main" id="{0A112DD3-A663-4A41-B527-5A8191CBA6CA}"/>
              </a:ext>
            </a:extLst>
          </p:cNvPr>
          <p:cNvSpPr>
            <a:spLocks noGrp="1"/>
          </p:cNvSpPr>
          <p:nvPr>
            <p:ph type="subTitle" idx="1"/>
          </p:nvPr>
        </p:nvSpPr>
        <p:spPr/>
        <p:txBody>
          <a:bodyPr/>
          <a:lstStyle/>
          <a:p>
            <a:endParaRPr lang="de-DE" dirty="0"/>
          </a:p>
        </p:txBody>
      </p:sp>
      <p:sp>
        <p:nvSpPr>
          <p:cNvPr id="5" name="Datumsplatzhalter 4">
            <a:extLst>
              <a:ext uri="{FF2B5EF4-FFF2-40B4-BE49-F238E27FC236}">
                <a16:creationId xmlns:a16="http://schemas.microsoft.com/office/drawing/2014/main" id="{50282A48-56DC-4662-8939-0B16FE6B4F21}"/>
              </a:ext>
            </a:extLst>
          </p:cNvPr>
          <p:cNvSpPr>
            <a:spLocks noGrp="1"/>
          </p:cNvSpPr>
          <p:nvPr>
            <p:ph type="dt" sz="half" idx="10"/>
          </p:nvPr>
        </p:nvSpPr>
        <p:spPr/>
        <p:txBody>
          <a:bodyPr/>
          <a:lstStyle/>
          <a:p>
            <a:r>
              <a:rPr lang="de-DE"/>
              <a:t>23.10.2024</a:t>
            </a:r>
          </a:p>
        </p:txBody>
      </p:sp>
      <p:pic>
        <p:nvPicPr>
          <p:cNvPr id="11" name="Bildplatzhalter 10">
            <a:extLst>
              <a:ext uri="{FF2B5EF4-FFF2-40B4-BE49-F238E27FC236}">
                <a16:creationId xmlns:a16="http://schemas.microsoft.com/office/drawing/2014/main" id="{DEEB6DA6-6076-401E-998B-D13B80E4B304}"/>
              </a:ext>
            </a:extLst>
          </p:cNvPr>
          <p:cNvPicPr>
            <a:picLocks noGrp="1" noChangeAspect="1"/>
          </p:cNvPicPr>
          <p:nvPr>
            <p:ph type="pic" sz="quarter" idx="13"/>
          </p:nvPr>
        </p:nvPicPr>
        <p:blipFill rotWithShape="1">
          <a:blip r:embed="rId2"/>
          <a:srcRect t="2595" b="3233"/>
          <a:stretch/>
        </p:blipFill>
        <p:spPr>
          <a:xfrm>
            <a:off x="6154929" y="591255"/>
            <a:ext cx="5200588" cy="3539873"/>
          </a:xfrm>
        </p:spPr>
      </p:pic>
      <p:sp>
        <p:nvSpPr>
          <p:cNvPr id="4" name="Fußzeilenplatzhalter 3">
            <a:extLst>
              <a:ext uri="{FF2B5EF4-FFF2-40B4-BE49-F238E27FC236}">
                <a16:creationId xmlns:a16="http://schemas.microsoft.com/office/drawing/2014/main" id="{7FCAB22A-EF52-420E-6DD9-31998218F1D2}"/>
              </a:ext>
            </a:extLst>
          </p:cNvPr>
          <p:cNvSpPr>
            <a:spLocks noGrp="1"/>
          </p:cNvSpPr>
          <p:nvPr>
            <p:ph type="ftr" sz="quarter" idx="11"/>
          </p:nvPr>
        </p:nvSpPr>
        <p:spPr/>
        <p:txBody>
          <a:bodyPr/>
          <a:lstStyle/>
          <a:p>
            <a:r>
              <a:rPr lang="de-DE"/>
              <a:t>Verteilernetze als Flaschenhals</a:t>
            </a:r>
          </a:p>
        </p:txBody>
      </p:sp>
      <p:sp>
        <p:nvSpPr>
          <p:cNvPr id="6" name="Foliennummernplatzhalter 5">
            <a:extLst>
              <a:ext uri="{FF2B5EF4-FFF2-40B4-BE49-F238E27FC236}">
                <a16:creationId xmlns:a16="http://schemas.microsoft.com/office/drawing/2014/main" id="{22B5AD4E-198E-ED0D-6008-8E7DF27EB0F7}"/>
              </a:ext>
            </a:extLst>
          </p:cNvPr>
          <p:cNvSpPr>
            <a:spLocks noGrp="1"/>
          </p:cNvSpPr>
          <p:nvPr>
            <p:ph type="sldNum" sz="quarter" idx="12"/>
          </p:nvPr>
        </p:nvSpPr>
        <p:spPr/>
        <p:txBody>
          <a:bodyPr/>
          <a:lstStyle/>
          <a:p>
            <a:fld id="{BB5D5A41-9DD1-F24E-9E26-15668BB14167}" type="slidenum">
              <a:rPr lang="de-DE" smtClean="0"/>
              <a:t>20</a:t>
            </a:fld>
            <a:endParaRPr lang="de-DE"/>
          </a:p>
        </p:txBody>
      </p:sp>
    </p:spTree>
    <p:extLst>
      <p:ext uri="{BB962C8B-B14F-4D97-AF65-F5344CB8AC3E}">
        <p14:creationId xmlns:p14="http://schemas.microsoft.com/office/powerpoint/2010/main" val="1728533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C860810-D778-57A7-5909-99D2356E2E38}"/>
              </a:ext>
            </a:extLst>
          </p:cNvPr>
          <p:cNvSpPr>
            <a:spLocks noGrp="1"/>
          </p:cNvSpPr>
          <p:nvPr>
            <p:ph type="title"/>
          </p:nvPr>
        </p:nvSpPr>
        <p:spPr/>
        <p:txBody>
          <a:bodyPr/>
          <a:lstStyle/>
          <a:p>
            <a:r>
              <a:rPr lang="de-DE"/>
              <a:t>Fazit</a:t>
            </a:r>
          </a:p>
        </p:txBody>
      </p:sp>
      <p:sp>
        <p:nvSpPr>
          <p:cNvPr id="7" name="Inhaltsplatzhalter 6">
            <a:extLst>
              <a:ext uri="{FF2B5EF4-FFF2-40B4-BE49-F238E27FC236}">
                <a16:creationId xmlns:a16="http://schemas.microsoft.com/office/drawing/2014/main" id="{D02C1552-2CE7-BB29-DC37-BE840D8C8EBD}"/>
              </a:ext>
            </a:extLst>
          </p:cNvPr>
          <p:cNvSpPr>
            <a:spLocks noGrp="1"/>
          </p:cNvSpPr>
          <p:nvPr>
            <p:ph idx="1"/>
          </p:nvPr>
        </p:nvSpPr>
        <p:spPr/>
        <p:txBody>
          <a:bodyPr/>
          <a:lstStyle/>
          <a:p>
            <a:r>
              <a:rPr lang="de-DE" dirty="0"/>
              <a:t>Es ist stets zu unterscheiden zwischen </a:t>
            </a:r>
          </a:p>
          <a:p>
            <a:pPr lvl="1"/>
            <a:r>
              <a:rPr lang="de-DE" dirty="0"/>
              <a:t>Netzanschluss und –</a:t>
            </a:r>
            <a:r>
              <a:rPr lang="de-DE" dirty="0" err="1"/>
              <a:t>zugang</a:t>
            </a:r>
            <a:endParaRPr lang="de-DE" dirty="0"/>
          </a:p>
          <a:p>
            <a:pPr lvl="1"/>
            <a:r>
              <a:rPr lang="de-DE" dirty="0"/>
              <a:t>Erzeugungsanlagen allgemein (EnWG) und EE-Anlagen (+EEG)</a:t>
            </a:r>
          </a:p>
          <a:p>
            <a:r>
              <a:rPr lang="de-DE" dirty="0"/>
              <a:t>Etwaige Kapazitätsmängel im Netz sind – zumindest nach der Logik des Rechts – erst (und nur) auf der Ebene des Netzzugangs (also der Möglichkeit zur tatsächlichen Netznutzung) relevant</a:t>
            </a:r>
          </a:p>
          <a:p>
            <a:endParaRPr lang="de-DE" dirty="0"/>
          </a:p>
        </p:txBody>
      </p:sp>
      <p:sp>
        <p:nvSpPr>
          <p:cNvPr id="4" name="Datumsplatzhalter 3">
            <a:extLst>
              <a:ext uri="{FF2B5EF4-FFF2-40B4-BE49-F238E27FC236}">
                <a16:creationId xmlns:a16="http://schemas.microsoft.com/office/drawing/2014/main" id="{BB826CC2-3B2A-C2FC-9F1A-661A5F0F9129}"/>
              </a:ext>
            </a:extLst>
          </p:cNvPr>
          <p:cNvSpPr>
            <a:spLocks noGrp="1"/>
          </p:cNvSpPr>
          <p:nvPr>
            <p:ph type="dt" sz="half" idx="10"/>
          </p:nvPr>
        </p:nvSpPr>
        <p:spPr/>
        <p:txBody>
          <a:bodyPr/>
          <a:lstStyle/>
          <a:p>
            <a:r>
              <a:rPr lang="de-DE"/>
              <a:t>23.10.2024</a:t>
            </a:r>
          </a:p>
        </p:txBody>
      </p:sp>
      <p:sp>
        <p:nvSpPr>
          <p:cNvPr id="8" name="Textplatzhalter 7">
            <a:extLst>
              <a:ext uri="{FF2B5EF4-FFF2-40B4-BE49-F238E27FC236}">
                <a16:creationId xmlns:a16="http://schemas.microsoft.com/office/drawing/2014/main" id="{5FC0A26F-4B19-1BD9-52BC-BBC9251A50AA}"/>
              </a:ext>
            </a:extLst>
          </p:cNvPr>
          <p:cNvSpPr>
            <a:spLocks noGrp="1"/>
          </p:cNvSpPr>
          <p:nvPr>
            <p:ph type="body" sz="quarter" idx="13"/>
          </p:nvPr>
        </p:nvSpPr>
        <p:spPr/>
        <p:txBody>
          <a:bodyPr/>
          <a:lstStyle/>
          <a:p>
            <a:endParaRPr lang="de-DE" dirty="0"/>
          </a:p>
        </p:txBody>
      </p:sp>
      <p:sp>
        <p:nvSpPr>
          <p:cNvPr id="2" name="Fußzeilenplatzhalter 1">
            <a:extLst>
              <a:ext uri="{FF2B5EF4-FFF2-40B4-BE49-F238E27FC236}">
                <a16:creationId xmlns:a16="http://schemas.microsoft.com/office/drawing/2014/main" id="{8C434EFF-1541-F88F-E8E0-AA329909BB66}"/>
              </a:ext>
            </a:extLst>
          </p:cNvPr>
          <p:cNvSpPr>
            <a:spLocks noGrp="1"/>
          </p:cNvSpPr>
          <p:nvPr>
            <p:ph type="ftr" sz="quarter" idx="11"/>
          </p:nvPr>
        </p:nvSpPr>
        <p:spPr/>
        <p:txBody>
          <a:bodyPr/>
          <a:lstStyle/>
          <a:p>
            <a:r>
              <a:rPr lang="de-DE"/>
              <a:t>Verteilernetze als Flaschenhals</a:t>
            </a:r>
          </a:p>
        </p:txBody>
      </p:sp>
      <p:sp>
        <p:nvSpPr>
          <p:cNvPr id="3" name="Foliennummernplatzhalter 2">
            <a:extLst>
              <a:ext uri="{FF2B5EF4-FFF2-40B4-BE49-F238E27FC236}">
                <a16:creationId xmlns:a16="http://schemas.microsoft.com/office/drawing/2014/main" id="{F5BAC02C-AAF6-9812-CD40-8F57C1A8E540}"/>
              </a:ext>
            </a:extLst>
          </p:cNvPr>
          <p:cNvSpPr>
            <a:spLocks noGrp="1"/>
          </p:cNvSpPr>
          <p:nvPr>
            <p:ph type="sldNum" sz="quarter" idx="12"/>
          </p:nvPr>
        </p:nvSpPr>
        <p:spPr/>
        <p:txBody>
          <a:bodyPr/>
          <a:lstStyle/>
          <a:p>
            <a:fld id="{BB5D5A41-9DD1-F24E-9E26-15668BB14167}" type="slidenum">
              <a:rPr lang="de-DE" smtClean="0"/>
              <a:t>21</a:t>
            </a:fld>
            <a:endParaRPr lang="de-DE"/>
          </a:p>
        </p:txBody>
      </p:sp>
    </p:spTree>
    <p:extLst>
      <p:ext uri="{BB962C8B-B14F-4D97-AF65-F5344CB8AC3E}">
        <p14:creationId xmlns:p14="http://schemas.microsoft.com/office/powerpoint/2010/main" val="3333043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74A5E-97B6-535F-1472-FB18E8365E40}"/>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C1E77F75-40F0-269C-DFD4-F28BB441CE35}"/>
              </a:ext>
            </a:extLst>
          </p:cNvPr>
          <p:cNvSpPr>
            <a:spLocks noGrp="1"/>
          </p:cNvSpPr>
          <p:nvPr>
            <p:ph type="title"/>
          </p:nvPr>
        </p:nvSpPr>
        <p:spPr/>
        <p:txBody>
          <a:bodyPr/>
          <a:lstStyle/>
          <a:p>
            <a:r>
              <a:rPr lang="de-DE" dirty="0"/>
              <a:t>Antwort auf die Ausgangsfrage</a:t>
            </a:r>
          </a:p>
        </p:txBody>
      </p:sp>
      <p:sp>
        <p:nvSpPr>
          <p:cNvPr id="7" name="Inhaltsplatzhalter 6">
            <a:extLst>
              <a:ext uri="{FF2B5EF4-FFF2-40B4-BE49-F238E27FC236}">
                <a16:creationId xmlns:a16="http://schemas.microsoft.com/office/drawing/2014/main" id="{F3B009A5-8DB5-773E-1C9C-55734A13D1A5}"/>
              </a:ext>
            </a:extLst>
          </p:cNvPr>
          <p:cNvSpPr>
            <a:spLocks noGrp="1"/>
          </p:cNvSpPr>
          <p:nvPr>
            <p:ph idx="1"/>
          </p:nvPr>
        </p:nvSpPr>
        <p:spPr/>
        <p:txBody>
          <a:bodyPr/>
          <a:lstStyle/>
          <a:p>
            <a:pPr marL="0" indent="0">
              <a:buNone/>
            </a:pPr>
            <a:r>
              <a:rPr lang="de-DE" dirty="0"/>
              <a:t>Wann darf der Netzanschluss für eine EE-Anlage verweigert werden?</a:t>
            </a:r>
          </a:p>
          <a:p>
            <a:r>
              <a:rPr lang="de-DE" dirty="0"/>
              <a:t>Eigentlich fast nie</a:t>
            </a:r>
          </a:p>
          <a:p>
            <a:pPr lvl="1"/>
            <a:r>
              <a:rPr lang="de-DE" dirty="0"/>
              <a:t>sie sind stets und unverzüglich anzuschließen</a:t>
            </a:r>
          </a:p>
          <a:p>
            <a:pPr lvl="1"/>
            <a:r>
              <a:rPr lang="de-DE" dirty="0"/>
              <a:t>technische/wirtschaftliche Unmöglichkeit im Bezug auf den bloßen Netzanschluss ist nahezu ausgeschlossen</a:t>
            </a:r>
          </a:p>
          <a:p>
            <a:pPr lvl="1"/>
            <a:r>
              <a:rPr lang="de-DE" dirty="0"/>
              <a:t>Kapazitätsmangel im Netz/Netzausbau </a:t>
            </a:r>
          </a:p>
          <a:p>
            <a:pPr lvl="2"/>
            <a:r>
              <a:rPr lang="de-DE" dirty="0"/>
              <a:t>Betreffen </a:t>
            </a:r>
            <a:r>
              <a:rPr lang="de-DE" dirty="0" err="1"/>
              <a:t>grsd</a:t>
            </a:r>
            <a:r>
              <a:rPr lang="de-DE" dirty="0"/>
              <a:t>. erst den Netzzugang</a:t>
            </a:r>
          </a:p>
          <a:p>
            <a:pPr lvl="2"/>
            <a:r>
              <a:rPr lang="de-DE" dirty="0"/>
              <a:t>Verschieben den NVP aufgrund der Gesamtkostenbetrachtung</a:t>
            </a:r>
          </a:p>
          <a:p>
            <a:pPr lvl="2"/>
            <a:r>
              <a:rPr lang="de-DE" dirty="0"/>
              <a:t>Stehen aber dem Netzanschlussanspruch nicht grundsätzlich entgegen</a:t>
            </a:r>
          </a:p>
          <a:p>
            <a:r>
              <a:rPr lang="de-DE" dirty="0"/>
              <a:t>Nur das „wo“ ist kompliziert(er)</a:t>
            </a:r>
          </a:p>
          <a:p>
            <a:pPr lvl="1"/>
            <a:r>
              <a:rPr lang="de-DE" dirty="0"/>
              <a:t>Hier kommen „Überbau“, flexible Netzanschlussvereinbarungen etc. </a:t>
            </a:r>
            <a:r>
              <a:rPr lang="de-DE" dirty="0" err="1"/>
              <a:t>in‘s</a:t>
            </a:r>
            <a:r>
              <a:rPr lang="de-DE" dirty="0"/>
              <a:t> Spiel</a:t>
            </a:r>
          </a:p>
          <a:p>
            <a:endParaRPr lang="de-DE" dirty="0"/>
          </a:p>
        </p:txBody>
      </p:sp>
      <p:sp>
        <p:nvSpPr>
          <p:cNvPr id="4" name="Datumsplatzhalter 3">
            <a:extLst>
              <a:ext uri="{FF2B5EF4-FFF2-40B4-BE49-F238E27FC236}">
                <a16:creationId xmlns:a16="http://schemas.microsoft.com/office/drawing/2014/main" id="{EF895B8E-4A24-0460-E300-2EB80A552296}"/>
              </a:ext>
            </a:extLst>
          </p:cNvPr>
          <p:cNvSpPr>
            <a:spLocks noGrp="1"/>
          </p:cNvSpPr>
          <p:nvPr>
            <p:ph type="dt" sz="half" idx="10"/>
          </p:nvPr>
        </p:nvSpPr>
        <p:spPr/>
        <p:txBody>
          <a:bodyPr/>
          <a:lstStyle/>
          <a:p>
            <a:r>
              <a:rPr lang="de-DE" dirty="0"/>
              <a:t>23.10.2024</a:t>
            </a:r>
          </a:p>
        </p:txBody>
      </p:sp>
      <p:sp>
        <p:nvSpPr>
          <p:cNvPr id="8" name="Textplatzhalter 7">
            <a:extLst>
              <a:ext uri="{FF2B5EF4-FFF2-40B4-BE49-F238E27FC236}">
                <a16:creationId xmlns:a16="http://schemas.microsoft.com/office/drawing/2014/main" id="{01FB9541-C3FD-ABF0-2BCA-F9A0ED430ED8}"/>
              </a:ext>
            </a:extLst>
          </p:cNvPr>
          <p:cNvSpPr>
            <a:spLocks noGrp="1"/>
          </p:cNvSpPr>
          <p:nvPr>
            <p:ph type="body" sz="quarter" idx="13"/>
          </p:nvPr>
        </p:nvSpPr>
        <p:spPr/>
        <p:txBody>
          <a:bodyPr/>
          <a:lstStyle/>
          <a:p>
            <a:endParaRPr lang="de-DE" dirty="0"/>
          </a:p>
        </p:txBody>
      </p:sp>
      <p:sp>
        <p:nvSpPr>
          <p:cNvPr id="2" name="Fußzeilenplatzhalter 1">
            <a:extLst>
              <a:ext uri="{FF2B5EF4-FFF2-40B4-BE49-F238E27FC236}">
                <a16:creationId xmlns:a16="http://schemas.microsoft.com/office/drawing/2014/main" id="{20281AA9-55D2-5922-AD0E-7F50613E83B3}"/>
              </a:ext>
            </a:extLst>
          </p:cNvPr>
          <p:cNvSpPr>
            <a:spLocks noGrp="1"/>
          </p:cNvSpPr>
          <p:nvPr>
            <p:ph type="ftr" sz="quarter" idx="11"/>
          </p:nvPr>
        </p:nvSpPr>
        <p:spPr/>
        <p:txBody>
          <a:bodyPr/>
          <a:lstStyle/>
          <a:p>
            <a:r>
              <a:rPr lang="de-DE"/>
              <a:t>Verteilernetze als Flaschenhals</a:t>
            </a:r>
          </a:p>
        </p:txBody>
      </p:sp>
      <p:sp>
        <p:nvSpPr>
          <p:cNvPr id="3" name="Foliennummernplatzhalter 2">
            <a:extLst>
              <a:ext uri="{FF2B5EF4-FFF2-40B4-BE49-F238E27FC236}">
                <a16:creationId xmlns:a16="http://schemas.microsoft.com/office/drawing/2014/main" id="{952A58FF-703B-0CEF-75B3-40820D54BCAC}"/>
              </a:ext>
            </a:extLst>
          </p:cNvPr>
          <p:cNvSpPr>
            <a:spLocks noGrp="1"/>
          </p:cNvSpPr>
          <p:nvPr>
            <p:ph type="sldNum" sz="quarter" idx="12"/>
          </p:nvPr>
        </p:nvSpPr>
        <p:spPr/>
        <p:txBody>
          <a:bodyPr/>
          <a:lstStyle/>
          <a:p>
            <a:fld id="{BB5D5A41-9DD1-F24E-9E26-15668BB14167}" type="slidenum">
              <a:rPr lang="de-DE" smtClean="0"/>
              <a:t>22</a:t>
            </a:fld>
            <a:endParaRPr lang="de-DE"/>
          </a:p>
        </p:txBody>
      </p:sp>
    </p:spTree>
    <p:extLst>
      <p:ext uri="{BB962C8B-B14F-4D97-AF65-F5344CB8AC3E}">
        <p14:creationId xmlns:p14="http://schemas.microsoft.com/office/powerpoint/2010/main" val="3515623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03D429B-AC09-1643-A40D-E4134A772F87}"/>
              </a:ext>
            </a:extLst>
          </p:cNvPr>
          <p:cNvSpPr>
            <a:spLocks noGrp="1"/>
          </p:cNvSpPr>
          <p:nvPr>
            <p:ph type="body" sz="quarter" idx="10"/>
          </p:nvPr>
        </p:nvSpPr>
        <p:spPr/>
        <p:txBody>
          <a:bodyPr/>
          <a:lstStyle/>
          <a:p>
            <a:r>
              <a:rPr lang="de-DE"/>
              <a:t>Dr. Tobias Klarmann</a:t>
            </a:r>
          </a:p>
        </p:txBody>
      </p:sp>
      <p:sp>
        <p:nvSpPr>
          <p:cNvPr id="3" name="Textplatzhalter 2">
            <a:extLst>
              <a:ext uri="{FF2B5EF4-FFF2-40B4-BE49-F238E27FC236}">
                <a16:creationId xmlns:a16="http://schemas.microsoft.com/office/drawing/2014/main" id="{6F18E00D-2B51-1A49-A2A3-67C78EAEE60C}"/>
              </a:ext>
            </a:extLst>
          </p:cNvPr>
          <p:cNvSpPr>
            <a:spLocks noGrp="1"/>
          </p:cNvSpPr>
          <p:nvPr>
            <p:ph type="body" sz="quarter" idx="11"/>
          </p:nvPr>
        </p:nvSpPr>
        <p:spPr/>
        <p:txBody>
          <a:bodyPr/>
          <a:lstStyle/>
          <a:p>
            <a:pPr lvl="0"/>
            <a:r>
              <a:rPr lang="de-DE"/>
              <a:t>klarmann@stiftung-umweltenergierecht.de</a:t>
            </a:r>
          </a:p>
          <a:p>
            <a:pPr lvl="0"/>
            <a:r>
              <a:rPr lang="de-DE"/>
              <a:t>Tel:	+49-931-79 40 77-0</a:t>
            </a:r>
          </a:p>
          <a:p>
            <a:pPr lvl="0"/>
            <a:r>
              <a:rPr lang="de-DE"/>
              <a:t>Fax:	+49-931-79 40 77-29</a:t>
            </a:r>
          </a:p>
          <a:p>
            <a:pPr lvl="0"/>
            <a:r>
              <a:rPr lang="de-DE"/>
              <a:t>Twitter/X: @Stiftung_UER</a:t>
            </a:r>
          </a:p>
        </p:txBody>
      </p:sp>
      <p:pic>
        <p:nvPicPr>
          <p:cNvPr id="5" name="Grafik 4" descr="Ein Bild, das Text, Screenshot, Schrift, Visitenkarte enthält.&#10;&#10;Automatisch generierte Beschreibung">
            <a:extLst>
              <a:ext uri="{FF2B5EF4-FFF2-40B4-BE49-F238E27FC236}">
                <a16:creationId xmlns:a16="http://schemas.microsoft.com/office/drawing/2014/main" id="{2D3BE63F-1246-2375-B7F7-1234AB5C60DA}"/>
              </a:ext>
            </a:extLst>
          </p:cNvPr>
          <p:cNvPicPr>
            <a:picLocks noChangeAspect="1"/>
          </p:cNvPicPr>
          <p:nvPr/>
        </p:nvPicPr>
        <p:blipFill>
          <a:blip r:embed="rId2"/>
          <a:stretch>
            <a:fillRect/>
          </a:stretch>
        </p:blipFill>
        <p:spPr>
          <a:xfrm>
            <a:off x="9126907" y="4719357"/>
            <a:ext cx="1787154" cy="1480373"/>
          </a:xfrm>
          <a:prstGeom prst="rect">
            <a:avLst/>
          </a:prstGeom>
        </p:spPr>
      </p:pic>
    </p:spTree>
    <p:extLst>
      <p:ext uri="{BB962C8B-B14F-4D97-AF65-F5344CB8AC3E}">
        <p14:creationId xmlns:p14="http://schemas.microsoft.com/office/powerpoint/2010/main" val="3640399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50D93C9-C038-7E1E-B5A8-A3173D7824EB}"/>
              </a:ext>
            </a:extLst>
          </p:cNvPr>
          <p:cNvPicPr>
            <a:picLocks noChangeAspect="1"/>
          </p:cNvPicPr>
          <p:nvPr/>
        </p:nvPicPr>
        <p:blipFill>
          <a:blip r:embed="rId2"/>
          <a:stretch>
            <a:fillRect/>
          </a:stretch>
        </p:blipFill>
        <p:spPr>
          <a:xfrm>
            <a:off x="2684477" y="641619"/>
            <a:ext cx="6823046" cy="2707220"/>
          </a:xfrm>
          <a:prstGeom prst="rect">
            <a:avLst/>
          </a:prstGeom>
        </p:spPr>
      </p:pic>
      <p:sp>
        <p:nvSpPr>
          <p:cNvPr id="5" name="Datumsplatzhalter 4">
            <a:extLst>
              <a:ext uri="{FF2B5EF4-FFF2-40B4-BE49-F238E27FC236}">
                <a16:creationId xmlns:a16="http://schemas.microsoft.com/office/drawing/2014/main" id="{3E283E4A-19AD-ED44-8D39-AC74567933BB}"/>
              </a:ext>
            </a:extLst>
          </p:cNvPr>
          <p:cNvSpPr>
            <a:spLocks noGrp="1"/>
          </p:cNvSpPr>
          <p:nvPr>
            <p:ph type="dt" sz="half" idx="10"/>
          </p:nvPr>
        </p:nvSpPr>
        <p:spPr/>
        <p:txBody>
          <a:bodyPr/>
          <a:lstStyle/>
          <a:p>
            <a:r>
              <a:rPr lang="de-DE"/>
              <a:t>23.10.2024</a:t>
            </a:r>
          </a:p>
        </p:txBody>
      </p:sp>
      <p:sp>
        <p:nvSpPr>
          <p:cNvPr id="8" name="Textfeld 7">
            <a:extLst>
              <a:ext uri="{FF2B5EF4-FFF2-40B4-BE49-F238E27FC236}">
                <a16:creationId xmlns:a16="http://schemas.microsoft.com/office/drawing/2014/main" id="{D52A5D70-D00C-4568-8D30-4DCE8CCDF0F8}"/>
              </a:ext>
            </a:extLst>
          </p:cNvPr>
          <p:cNvSpPr txBox="1"/>
          <p:nvPr/>
        </p:nvSpPr>
        <p:spPr>
          <a:xfrm>
            <a:off x="4197626" y="3770968"/>
            <a:ext cx="7659756" cy="2445413"/>
          </a:xfrm>
          <a:prstGeom prst="rect">
            <a:avLst/>
          </a:prstGeom>
          <a:noFill/>
        </p:spPr>
        <p:txBody>
          <a:bodyPr wrap="square">
            <a:spAutoFit/>
          </a:bodyPr>
          <a:lstStyle/>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a:ln>
                  <a:noFill/>
                </a:ln>
                <a:solidFill>
                  <a:schemeClr val="bg1"/>
                </a:solidFill>
                <a:effectLst/>
                <a:uLnTx/>
                <a:uFillTx/>
                <a:latin typeface="Montserrat" pitchFamily="2" charset="77"/>
                <a:ea typeface="+mn-ea"/>
                <a:cs typeface="+mn-cs"/>
              </a:rPr>
              <a:t>Gemeinnütziges, spezialisiertes Forschungsinstitut</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a:ln>
                  <a:noFill/>
                </a:ln>
                <a:solidFill>
                  <a:schemeClr val="bg1"/>
                </a:solidFill>
                <a:effectLst/>
                <a:uLnTx/>
                <a:uFillTx/>
                <a:latin typeface="Montserrat" pitchFamily="2" charset="77"/>
                <a:ea typeface="+mn-ea"/>
                <a:cs typeface="+mn-cs"/>
              </a:rPr>
              <a:t>Leitfrage: Wie muss sich der Rechtsrahmen verändern, damit die energie- und klimapolitischen Ziele erreicht werden?</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a:ln>
                  <a:noFill/>
                </a:ln>
                <a:solidFill>
                  <a:schemeClr val="bg1"/>
                </a:solidFill>
                <a:effectLst/>
                <a:uLnTx/>
                <a:uFillTx/>
                <a:latin typeface="Montserrat" pitchFamily="2" charset="77"/>
                <a:ea typeface="+mn-ea"/>
                <a:cs typeface="+mn-cs"/>
              </a:rPr>
              <a:t>Interdisziplinäre Forschungspartner, enger Austausch mit der Praxis</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a:ln>
                  <a:noFill/>
                </a:ln>
                <a:solidFill>
                  <a:schemeClr val="bg1"/>
                </a:solidFill>
                <a:effectLst/>
                <a:uLnTx/>
                <a:uFillTx/>
                <a:latin typeface="Montserrat" pitchFamily="2" charset="77"/>
                <a:ea typeface="+mn-ea"/>
                <a:cs typeface="+mn-cs"/>
              </a:rPr>
              <a:t>Beratung in Gesetzgebungsprozessen</a:t>
            </a:r>
          </a:p>
        </p:txBody>
      </p:sp>
      <p:sp>
        <p:nvSpPr>
          <p:cNvPr id="9" name="Titel 1">
            <a:extLst>
              <a:ext uri="{FF2B5EF4-FFF2-40B4-BE49-F238E27FC236}">
                <a16:creationId xmlns:a16="http://schemas.microsoft.com/office/drawing/2014/main" id="{56033905-6A0C-4980-B009-AA768A314908}"/>
              </a:ext>
            </a:extLst>
          </p:cNvPr>
          <p:cNvSpPr txBox="1">
            <a:spLocks/>
          </p:cNvSpPr>
          <p:nvPr/>
        </p:nvSpPr>
        <p:spPr>
          <a:xfrm>
            <a:off x="554991" y="4385041"/>
            <a:ext cx="3717813" cy="121726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i="0" kern="1200">
                <a:solidFill>
                  <a:schemeClr val="bg1"/>
                </a:solidFill>
                <a:latin typeface="Montserrat" pitchFamily="2" charset="77"/>
                <a:ea typeface="+mj-ea"/>
                <a:cs typeface="+mj-cs"/>
              </a:defRPr>
            </a:lvl1pPr>
          </a:lstStyle>
          <a:p>
            <a:r>
              <a:rPr lang="de-DE" sz="2800"/>
              <a:t>Zukunftswerkstatt für das Recht der Energiewende</a:t>
            </a:r>
          </a:p>
        </p:txBody>
      </p:sp>
      <p:sp>
        <p:nvSpPr>
          <p:cNvPr id="10" name="Textfeld 9">
            <a:extLst>
              <a:ext uri="{FF2B5EF4-FFF2-40B4-BE49-F238E27FC236}">
                <a16:creationId xmlns:a16="http://schemas.microsoft.com/office/drawing/2014/main" id="{7897210E-F5E7-414D-A2C6-E68741F65DA5}"/>
              </a:ext>
            </a:extLst>
          </p:cNvPr>
          <p:cNvSpPr txBox="1"/>
          <p:nvPr/>
        </p:nvSpPr>
        <p:spPr>
          <a:xfrm>
            <a:off x="2335980" y="3156357"/>
            <a:ext cx="1199626" cy="200055"/>
          </a:xfrm>
          <a:prstGeom prst="rect">
            <a:avLst/>
          </a:prstGeom>
          <a:noFill/>
        </p:spPr>
        <p:txBody>
          <a:bodyPr wrap="square" rtlCol="0">
            <a:spAutoFit/>
          </a:bodyPr>
          <a:lstStyle/>
          <a:p>
            <a:pPr algn="r"/>
            <a:r>
              <a:rPr lang="de-DE" sz="700">
                <a:solidFill>
                  <a:schemeClr val="bg1"/>
                </a:solidFill>
              </a:rPr>
              <a:t>© Manuel Reger</a:t>
            </a:r>
          </a:p>
        </p:txBody>
      </p:sp>
      <p:sp>
        <p:nvSpPr>
          <p:cNvPr id="2" name="Fußzeilenplatzhalter 1">
            <a:extLst>
              <a:ext uri="{FF2B5EF4-FFF2-40B4-BE49-F238E27FC236}">
                <a16:creationId xmlns:a16="http://schemas.microsoft.com/office/drawing/2014/main" id="{5B2D1713-63CA-A7B0-229D-84D862BDD1DF}"/>
              </a:ext>
            </a:extLst>
          </p:cNvPr>
          <p:cNvSpPr>
            <a:spLocks noGrp="1"/>
          </p:cNvSpPr>
          <p:nvPr>
            <p:ph type="ftr" sz="quarter" idx="11"/>
          </p:nvPr>
        </p:nvSpPr>
        <p:spPr/>
        <p:txBody>
          <a:bodyPr/>
          <a:lstStyle/>
          <a:p>
            <a:r>
              <a:rPr lang="de-DE"/>
              <a:t>Verteilernetze als Flaschenhals</a:t>
            </a:r>
          </a:p>
        </p:txBody>
      </p:sp>
      <p:sp>
        <p:nvSpPr>
          <p:cNvPr id="3" name="Foliennummernplatzhalter 2">
            <a:extLst>
              <a:ext uri="{FF2B5EF4-FFF2-40B4-BE49-F238E27FC236}">
                <a16:creationId xmlns:a16="http://schemas.microsoft.com/office/drawing/2014/main" id="{26DC9BE5-86A0-B982-E149-6F1979820D9F}"/>
              </a:ext>
            </a:extLst>
          </p:cNvPr>
          <p:cNvSpPr>
            <a:spLocks noGrp="1"/>
          </p:cNvSpPr>
          <p:nvPr>
            <p:ph type="sldNum" sz="quarter" idx="12"/>
          </p:nvPr>
        </p:nvSpPr>
        <p:spPr/>
        <p:txBody>
          <a:bodyPr/>
          <a:lstStyle/>
          <a:p>
            <a:fld id="{BB5D5A41-9DD1-F24E-9E26-15668BB14167}" type="slidenum">
              <a:rPr lang="de-DE" smtClean="0"/>
              <a:t>24</a:t>
            </a:fld>
            <a:endParaRPr lang="de-DE"/>
          </a:p>
        </p:txBody>
      </p:sp>
    </p:spTree>
    <p:extLst>
      <p:ext uri="{BB962C8B-B14F-4D97-AF65-F5344CB8AC3E}">
        <p14:creationId xmlns:p14="http://schemas.microsoft.com/office/powerpoint/2010/main" val="3731012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A047D06-AF6C-074B-9852-D540AD6A2DD3}"/>
              </a:ext>
            </a:extLst>
          </p:cNvPr>
          <p:cNvSpPr>
            <a:spLocks noGrp="1"/>
          </p:cNvSpPr>
          <p:nvPr>
            <p:ph type="dt" sz="half" idx="10"/>
          </p:nvPr>
        </p:nvSpPr>
        <p:spPr/>
        <p:txBody>
          <a:bodyPr/>
          <a:lstStyle/>
          <a:p>
            <a:r>
              <a:rPr lang="de-DE"/>
              <a:t>23.10.2024</a:t>
            </a:r>
          </a:p>
        </p:txBody>
      </p:sp>
      <p:sp>
        <p:nvSpPr>
          <p:cNvPr id="3" name="Fußzeilenplatzhalter 2">
            <a:extLst>
              <a:ext uri="{FF2B5EF4-FFF2-40B4-BE49-F238E27FC236}">
                <a16:creationId xmlns:a16="http://schemas.microsoft.com/office/drawing/2014/main" id="{B7CC7419-2759-0087-E1D5-D6D4A2F52300}"/>
              </a:ext>
            </a:extLst>
          </p:cNvPr>
          <p:cNvSpPr>
            <a:spLocks noGrp="1"/>
          </p:cNvSpPr>
          <p:nvPr>
            <p:ph type="ftr" sz="quarter" idx="11"/>
          </p:nvPr>
        </p:nvSpPr>
        <p:spPr/>
        <p:txBody>
          <a:bodyPr/>
          <a:lstStyle/>
          <a:p>
            <a:r>
              <a:rPr lang="de-DE"/>
              <a:t>Verteilernetze als Flaschenhals</a:t>
            </a:r>
          </a:p>
        </p:txBody>
      </p:sp>
      <p:sp>
        <p:nvSpPr>
          <p:cNvPr id="4" name="Foliennummernplatzhalter 3">
            <a:extLst>
              <a:ext uri="{FF2B5EF4-FFF2-40B4-BE49-F238E27FC236}">
                <a16:creationId xmlns:a16="http://schemas.microsoft.com/office/drawing/2014/main" id="{C98678CE-FEF4-44AF-E9D0-7E9D37EC27FC}"/>
              </a:ext>
            </a:extLst>
          </p:cNvPr>
          <p:cNvSpPr>
            <a:spLocks noGrp="1"/>
          </p:cNvSpPr>
          <p:nvPr>
            <p:ph type="sldNum" sz="quarter" idx="12"/>
          </p:nvPr>
        </p:nvSpPr>
        <p:spPr/>
        <p:txBody>
          <a:bodyPr/>
          <a:lstStyle/>
          <a:p>
            <a:fld id="{BB5D5A41-9DD1-F24E-9E26-15668BB14167}" type="slidenum">
              <a:rPr lang="de-DE" smtClean="0"/>
              <a:t>25</a:t>
            </a:fld>
            <a:endParaRPr lang="de-DE"/>
          </a:p>
        </p:txBody>
      </p:sp>
    </p:spTree>
    <p:extLst>
      <p:ext uri="{BB962C8B-B14F-4D97-AF65-F5344CB8AC3E}">
        <p14:creationId xmlns:p14="http://schemas.microsoft.com/office/powerpoint/2010/main" val="3915566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Menschliches Gesicht, Kleidung, Person, Text enthält.&#10;&#10;Automatisch generierte Beschreibung">
            <a:extLst>
              <a:ext uri="{FF2B5EF4-FFF2-40B4-BE49-F238E27FC236}">
                <a16:creationId xmlns:a16="http://schemas.microsoft.com/office/drawing/2014/main" id="{39F8DBE1-FF2A-8EA7-097A-30F0164BEA1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5805948"/>
          </a:xfrm>
          <a:prstGeom prst="rect">
            <a:avLst/>
          </a:prstGeom>
        </p:spPr>
      </p:pic>
      <p:sp>
        <p:nvSpPr>
          <p:cNvPr id="4" name="Textfeld 3">
            <a:extLst>
              <a:ext uri="{FF2B5EF4-FFF2-40B4-BE49-F238E27FC236}">
                <a16:creationId xmlns:a16="http://schemas.microsoft.com/office/drawing/2014/main" id="{EF95A0D8-72BD-D52E-A6E3-1E92A0E2C9BF}"/>
              </a:ext>
            </a:extLst>
          </p:cNvPr>
          <p:cNvSpPr txBox="1"/>
          <p:nvPr/>
        </p:nvSpPr>
        <p:spPr>
          <a:xfrm>
            <a:off x="0" y="5058945"/>
            <a:ext cx="12192000" cy="1819248"/>
          </a:xfrm>
          <a:prstGeom prst="rect">
            <a:avLst/>
          </a:prstGeom>
          <a:solidFill>
            <a:srgbClr val="002758"/>
          </a:solidFill>
        </p:spPr>
        <p:txBody>
          <a:bodyPr wrap="square" rtlCol="0">
            <a:spAutoFit/>
          </a:bodyPr>
          <a:lstStyle/>
          <a:p>
            <a:endParaRPr lang="de-DE"/>
          </a:p>
        </p:txBody>
      </p:sp>
      <p:pic>
        <p:nvPicPr>
          <p:cNvPr id="6" name="Grafik 5" descr="Ein Bild, das Muster, Quadrat, Symmetrie, Design enthält.&#10;&#10;Automatisch generierte Beschreibung">
            <a:extLst>
              <a:ext uri="{FF2B5EF4-FFF2-40B4-BE49-F238E27FC236}">
                <a16:creationId xmlns:a16="http://schemas.microsoft.com/office/drawing/2014/main" id="{C490B9BC-5278-B062-4C02-63D87F3783E6}"/>
              </a:ext>
            </a:extLst>
          </p:cNvPr>
          <p:cNvPicPr>
            <a:picLocks noChangeAspect="1"/>
          </p:cNvPicPr>
          <p:nvPr/>
        </p:nvPicPr>
        <p:blipFill>
          <a:blip r:embed="rId4"/>
          <a:stretch>
            <a:fillRect/>
          </a:stretch>
        </p:blipFill>
        <p:spPr>
          <a:xfrm>
            <a:off x="10485120" y="5390978"/>
            <a:ext cx="1184910" cy="1184910"/>
          </a:xfrm>
          <a:prstGeom prst="rect">
            <a:avLst/>
          </a:prstGeom>
        </p:spPr>
      </p:pic>
      <p:sp>
        <p:nvSpPr>
          <p:cNvPr id="8" name="Textfeld 7">
            <a:extLst>
              <a:ext uri="{FF2B5EF4-FFF2-40B4-BE49-F238E27FC236}">
                <a16:creationId xmlns:a16="http://schemas.microsoft.com/office/drawing/2014/main" id="{806EDBAE-B043-87AD-45FA-EF19DF01A6A2}"/>
              </a:ext>
            </a:extLst>
          </p:cNvPr>
          <p:cNvSpPr txBox="1"/>
          <p:nvPr/>
        </p:nvSpPr>
        <p:spPr>
          <a:xfrm>
            <a:off x="-524840" y="5270162"/>
            <a:ext cx="10485120" cy="1376402"/>
          </a:xfrm>
          <a:prstGeom prst="rect">
            <a:avLst/>
          </a:prstGeom>
          <a:noFill/>
        </p:spPr>
        <p:txBody>
          <a:bodyPr wrap="square">
            <a:spAutoFit/>
          </a:bodyPr>
          <a:lstStyle/>
          <a:p>
            <a:pPr lvl="2">
              <a:lnSpc>
                <a:spcPct val="120000"/>
              </a:lnSpc>
              <a:spcBef>
                <a:spcPts val="1000"/>
              </a:spcBef>
              <a:buClr>
                <a:schemeClr val="bg1"/>
              </a:buClr>
              <a:defRPr/>
            </a:pPr>
            <a:r>
              <a:rPr kumimoji="0" lang="de-DE" b="1" i="0" u="none" strike="noStrike" kern="1200" cap="none" spc="0" normalizeH="0" baseline="0" noProof="0">
                <a:ln>
                  <a:noFill/>
                </a:ln>
                <a:solidFill>
                  <a:schemeClr val="bg1"/>
                </a:solidFill>
                <a:effectLst/>
                <a:uLnTx/>
                <a:uFillTx/>
                <a:latin typeface="Montserrat" pitchFamily="2" charset="77"/>
                <a:ea typeface="+mn-ea"/>
                <a:cs typeface="+mn-cs"/>
              </a:rPr>
              <a:t>Wir suchen kreative Köpfe für unser Team.</a:t>
            </a:r>
          </a:p>
          <a:p>
            <a:pPr lvl="2">
              <a:lnSpc>
                <a:spcPct val="120000"/>
              </a:lnSpc>
              <a:spcBef>
                <a:spcPts val="1000"/>
              </a:spcBef>
              <a:buClr>
                <a:schemeClr val="bg1"/>
              </a:buClr>
              <a:defRPr/>
            </a:pPr>
            <a:endParaRPr kumimoji="0" lang="de-DE" sz="1000" b="1" i="0" u="none" strike="noStrike" kern="1200" cap="none" spc="0" normalizeH="0" baseline="0" noProof="0">
              <a:ln>
                <a:noFill/>
              </a:ln>
              <a:solidFill>
                <a:schemeClr val="bg1"/>
              </a:solidFill>
              <a:effectLst/>
              <a:uLnTx/>
              <a:uFillTx/>
              <a:latin typeface="Montserrat" pitchFamily="2" charset="77"/>
              <a:ea typeface="+mn-ea"/>
              <a:cs typeface="+mn-cs"/>
            </a:endParaRPr>
          </a:p>
          <a:p>
            <a:pPr lvl="2">
              <a:lnSpc>
                <a:spcPct val="120000"/>
              </a:lnSpc>
              <a:buClr>
                <a:schemeClr val="bg1"/>
              </a:buClr>
              <a:defRPr/>
            </a:pPr>
            <a:r>
              <a:rPr lang="de-DE">
                <a:solidFill>
                  <a:schemeClr val="bg1"/>
                </a:solidFill>
                <a:latin typeface="Montserrat" pitchFamily="2" charset="77"/>
              </a:rPr>
              <a:t>Mehr Infos auf unserer Karriereseite: </a:t>
            </a:r>
          </a:p>
          <a:p>
            <a:pPr lvl="2">
              <a:lnSpc>
                <a:spcPct val="120000"/>
              </a:lnSpc>
              <a:buClr>
                <a:schemeClr val="bg1"/>
              </a:buClr>
              <a:defRPr/>
            </a:pPr>
            <a:r>
              <a:rPr lang="de-DE">
                <a:solidFill>
                  <a:schemeClr val="bg1"/>
                </a:solidFill>
                <a:latin typeface="Montserrat" pitchFamily="2" charset="77"/>
              </a:rPr>
              <a:t>www.stiftung-umweltenergierecht.de/karriere</a:t>
            </a:r>
            <a:endParaRPr lang="de-DE"/>
          </a:p>
        </p:txBody>
      </p:sp>
      <p:sp>
        <p:nvSpPr>
          <p:cNvPr id="3" name="Datumsplatzhalter 2">
            <a:extLst>
              <a:ext uri="{FF2B5EF4-FFF2-40B4-BE49-F238E27FC236}">
                <a16:creationId xmlns:a16="http://schemas.microsoft.com/office/drawing/2014/main" id="{80D96833-0801-DC1A-CC58-FC2642C29E0F}"/>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CAF7B038-2527-D96E-E605-94EC397B6A53}"/>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040243F8-3D76-DD66-7D19-2BE75A1FC83A}"/>
              </a:ext>
            </a:extLst>
          </p:cNvPr>
          <p:cNvSpPr>
            <a:spLocks noGrp="1"/>
          </p:cNvSpPr>
          <p:nvPr>
            <p:ph type="sldNum" sz="quarter" idx="12"/>
          </p:nvPr>
        </p:nvSpPr>
        <p:spPr/>
        <p:txBody>
          <a:bodyPr/>
          <a:lstStyle/>
          <a:p>
            <a:fld id="{3FC7044A-9581-448F-A798-C0F830A52AAB}" type="slidenum">
              <a:rPr lang="de-DE" smtClean="0"/>
              <a:t>26</a:t>
            </a:fld>
            <a:endParaRPr lang="de-DE"/>
          </a:p>
        </p:txBody>
      </p:sp>
    </p:spTree>
    <p:extLst>
      <p:ext uri="{BB962C8B-B14F-4D97-AF65-F5344CB8AC3E}">
        <p14:creationId xmlns:p14="http://schemas.microsoft.com/office/powerpoint/2010/main" val="211153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365E56D-34C7-5143-BA0B-C59301762A85}"/>
              </a:ext>
            </a:extLst>
          </p:cNvPr>
          <p:cNvSpPr>
            <a:spLocks noGrp="1"/>
          </p:cNvSpPr>
          <p:nvPr>
            <p:ph type="dt" sz="half" idx="10"/>
          </p:nvPr>
        </p:nvSpPr>
        <p:spPr/>
        <p:txBody>
          <a:bodyPr/>
          <a:lstStyle/>
          <a:p>
            <a:r>
              <a:rPr lang="de-DE"/>
              <a:t>23.10.2024</a:t>
            </a:r>
          </a:p>
        </p:txBody>
      </p:sp>
      <p:sp>
        <p:nvSpPr>
          <p:cNvPr id="3" name="Fußzeilenplatzhalter 2">
            <a:extLst>
              <a:ext uri="{FF2B5EF4-FFF2-40B4-BE49-F238E27FC236}">
                <a16:creationId xmlns:a16="http://schemas.microsoft.com/office/drawing/2014/main" id="{1E9F0314-D45C-8BEB-ECDD-4139BE12C7CE}"/>
              </a:ext>
            </a:extLst>
          </p:cNvPr>
          <p:cNvSpPr>
            <a:spLocks noGrp="1"/>
          </p:cNvSpPr>
          <p:nvPr>
            <p:ph type="ftr" sz="quarter" idx="11"/>
          </p:nvPr>
        </p:nvSpPr>
        <p:spPr/>
        <p:txBody>
          <a:bodyPr/>
          <a:lstStyle/>
          <a:p>
            <a:r>
              <a:rPr lang="de-DE"/>
              <a:t>Verteilernetze als Flaschenhals</a:t>
            </a:r>
          </a:p>
        </p:txBody>
      </p:sp>
      <p:sp>
        <p:nvSpPr>
          <p:cNvPr id="4" name="Foliennummernplatzhalter 3">
            <a:extLst>
              <a:ext uri="{FF2B5EF4-FFF2-40B4-BE49-F238E27FC236}">
                <a16:creationId xmlns:a16="http://schemas.microsoft.com/office/drawing/2014/main" id="{041EBACA-0912-7DF4-D608-DF641ABDA5DB}"/>
              </a:ext>
            </a:extLst>
          </p:cNvPr>
          <p:cNvSpPr>
            <a:spLocks noGrp="1"/>
          </p:cNvSpPr>
          <p:nvPr>
            <p:ph type="sldNum" sz="quarter" idx="12"/>
          </p:nvPr>
        </p:nvSpPr>
        <p:spPr/>
        <p:txBody>
          <a:bodyPr/>
          <a:lstStyle/>
          <a:p>
            <a:fld id="{BB5D5A41-9DD1-F24E-9E26-15668BB14167}" type="slidenum">
              <a:rPr lang="de-DE" smtClean="0"/>
              <a:pPr/>
              <a:t>27</a:t>
            </a:fld>
            <a:endParaRPr lang="de-DE"/>
          </a:p>
        </p:txBody>
      </p:sp>
    </p:spTree>
    <p:extLst>
      <p:ext uri="{BB962C8B-B14F-4D97-AF65-F5344CB8AC3E}">
        <p14:creationId xmlns:p14="http://schemas.microsoft.com/office/powerpoint/2010/main" val="2749652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687B9D-3A96-86F2-6FD0-08EC1F55975A}"/>
              </a:ext>
            </a:extLst>
          </p:cNvPr>
          <p:cNvSpPr>
            <a:spLocks noGrp="1"/>
          </p:cNvSpPr>
          <p:nvPr>
            <p:ph type="title"/>
          </p:nvPr>
        </p:nvSpPr>
        <p:spPr/>
        <p:txBody>
          <a:bodyPr/>
          <a:lstStyle/>
          <a:p>
            <a:r>
              <a:rPr lang="de-DE"/>
              <a:t>Flexible Netzanschlussverträge – worum geht es?</a:t>
            </a:r>
          </a:p>
        </p:txBody>
      </p:sp>
      <p:sp>
        <p:nvSpPr>
          <p:cNvPr id="3" name="Inhaltsplatzhalter 2">
            <a:extLst>
              <a:ext uri="{FF2B5EF4-FFF2-40B4-BE49-F238E27FC236}">
                <a16:creationId xmlns:a16="http://schemas.microsoft.com/office/drawing/2014/main" id="{C87962F5-22EE-008B-EB47-FC80964889BD}"/>
              </a:ext>
            </a:extLst>
          </p:cNvPr>
          <p:cNvSpPr>
            <a:spLocks noGrp="1"/>
          </p:cNvSpPr>
          <p:nvPr>
            <p:ph idx="1"/>
          </p:nvPr>
        </p:nvSpPr>
        <p:spPr>
          <a:xfrm>
            <a:off x="838199" y="1937218"/>
            <a:ext cx="10686691" cy="4552482"/>
          </a:xfrm>
        </p:spPr>
        <p:txBody>
          <a:bodyPr/>
          <a:lstStyle/>
          <a:p>
            <a:r>
              <a:rPr lang="de-DE" sz="1800"/>
              <a:t>Neu eingeführt mit Elektrizitätsbinnenmarktreform 2024</a:t>
            </a:r>
          </a:p>
          <a:p>
            <a:r>
              <a:rPr lang="de-DE" sz="1600"/>
              <a:t>„</a:t>
            </a:r>
            <a:r>
              <a:rPr lang="de-DE" sz="1600" i="1"/>
              <a:t>eine Reihe von </a:t>
            </a:r>
            <a:r>
              <a:rPr lang="de-DE" sz="1600" b="1" i="1"/>
              <a:t>vereinbarten Bedingungen </a:t>
            </a:r>
            <a:r>
              <a:rPr lang="de-DE" sz="1600" i="1"/>
              <a:t>für den Anschluss elektrischer Kapazitäten an das Netz, dies schließt Bedingungen ein, die der </a:t>
            </a:r>
            <a:r>
              <a:rPr lang="de-DE" sz="1600" b="1" i="1"/>
              <a:t>Begrenzung und Kontrolle der Einspeisung von Elektrizität in das Übertragungs- oder Verteilernetz </a:t>
            </a:r>
            <a:r>
              <a:rPr lang="de-DE" sz="1600" i="1"/>
              <a:t>und der Entnahme von Elektrizität aus diesen Netzen dienen</a:t>
            </a:r>
            <a:r>
              <a:rPr lang="de-DE" sz="1600"/>
              <a:t>“ (Definition in Art. 2 Nr. 24 EBM-RL)</a:t>
            </a:r>
          </a:p>
          <a:p>
            <a:r>
              <a:rPr lang="de-DE" sz="1800"/>
              <a:t>Art. 6a EBM-RL</a:t>
            </a:r>
          </a:p>
          <a:p>
            <a:pPr lvl="1"/>
            <a:r>
              <a:rPr lang="de-DE" sz="1600"/>
              <a:t>Rechtsrahmen soll von NRB (oder anderer zuständiger Behörde) geschaffen werden</a:t>
            </a:r>
          </a:p>
          <a:p>
            <a:pPr lvl="1"/>
            <a:r>
              <a:rPr lang="de-DE" sz="1600"/>
              <a:t>Nur in Gebieten, in denen begrenzte oder keine Netzkapazitäten für neue Anschlüsse verfügbar sind</a:t>
            </a:r>
          </a:p>
          <a:p>
            <a:pPr lvl="1"/>
            <a:r>
              <a:rPr lang="de-DE" sz="1600"/>
              <a:t>Dürfen den notwendigen Netzausbau in den entsprechenden Gebieten nicht verzögern</a:t>
            </a:r>
          </a:p>
          <a:p>
            <a:pPr lvl="1"/>
            <a:r>
              <a:rPr lang="de-DE" sz="1600"/>
              <a:t>Grundsätzlich: keine Dauerlösung (nach Netzausbau Umstellung auf feste Verträge)</a:t>
            </a:r>
          </a:p>
          <a:p>
            <a:pPr lvl="1"/>
            <a:r>
              <a:rPr lang="de-DE" sz="1600"/>
              <a:t>Aber: wenn Netzausbau nicht „die wirksamste Lösung ist“ auch als dauerhafte Lösung möglich</a:t>
            </a:r>
            <a:endParaRPr lang="de-DE" sz="1800"/>
          </a:p>
        </p:txBody>
      </p:sp>
      <p:sp>
        <p:nvSpPr>
          <p:cNvPr id="4" name="Datumsplatzhalter 3">
            <a:extLst>
              <a:ext uri="{FF2B5EF4-FFF2-40B4-BE49-F238E27FC236}">
                <a16:creationId xmlns:a16="http://schemas.microsoft.com/office/drawing/2014/main" id="{8DF2CB01-4FA8-4132-AFBA-7669BC0C73E6}"/>
              </a:ext>
            </a:extLst>
          </p:cNvPr>
          <p:cNvSpPr>
            <a:spLocks noGrp="1"/>
          </p:cNvSpPr>
          <p:nvPr>
            <p:ph type="dt" sz="half" idx="10"/>
          </p:nvPr>
        </p:nvSpPr>
        <p:spPr/>
        <p:txBody>
          <a:bodyPr/>
          <a:lstStyle/>
          <a:p>
            <a:r>
              <a:rPr lang="de-DE"/>
              <a:t>23.10.2024</a:t>
            </a:r>
          </a:p>
        </p:txBody>
      </p:sp>
      <p:sp>
        <p:nvSpPr>
          <p:cNvPr id="5" name="Textplatzhalter 4">
            <a:extLst>
              <a:ext uri="{FF2B5EF4-FFF2-40B4-BE49-F238E27FC236}">
                <a16:creationId xmlns:a16="http://schemas.microsoft.com/office/drawing/2014/main" id="{B7E70E76-3B1A-04D6-2296-B70358C6A024}"/>
              </a:ext>
            </a:extLst>
          </p:cNvPr>
          <p:cNvSpPr>
            <a:spLocks noGrp="1"/>
          </p:cNvSpPr>
          <p:nvPr>
            <p:ph type="body" sz="quarter" idx="13"/>
          </p:nvPr>
        </p:nvSpPr>
        <p:spPr/>
        <p:txBody>
          <a:bodyPr/>
          <a:lstStyle/>
          <a:p>
            <a:endParaRPr lang="de-DE"/>
          </a:p>
        </p:txBody>
      </p:sp>
      <p:sp>
        <p:nvSpPr>
          <p:cNvPr id="6" name="Fußzeilenplatzhalter 5">
            <a:extLst>
              <a:ext uri="{FF2B5EF4-FFF2-40B4-BE49-F238E27FC236}">
                <a16:creationId xmlns:a16="http://schemas.microsoft.com/office/drawing/2014/main" id="{ABAB0710-6CF0-0AFB-922C-413626C873B0}"/>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40078C59-7577-18A8-AB32-AC3AE121A12F}"/>
              </a:ext>
            </a:extLst>
          </p:cNvPr>
          <p:cNvSpPr>
            <a:spLocks noGrp="1"/>
          </p:cNvSpPr>
          <p:nvPr>
            <p:ph type="sldNum" sz="quarter" idx="12"/>
          </p:nvPr>
        </p:nvSpPr>
        <p:spPr/>
        <p:txBody>
          <a:bodyPr/>
          <a:lstStyle/>
          <a:p>
            <a:fld id="{BB5D5A41-9DD1-F24E-9E26-15668BB14167}" type="slidenum">
              <a:rPr lang="de-DE" smtClean="0"/>
              <a:t>28</a:t>
            </a:fld>
            <a:endParaRPr lang="de-DE"/>
          </a:p>
        </p:txBody>
      </p:sp>
    </p:spTree>
    <p:extLst>
      <p:ext uri="{BB962C8B-B14F-4D97-AF65-F5344CB8AC3E}">
        <p14:creationId xmlns:p14="http://schemas.microsoft.com/office/powerpoint/2010/main" val="1608234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51A81F8-FA5C-AE99-44BD-B98407CA6D9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17E4E8D-7437-0C1C-00DC-448AE62664E6}"/>
              </a:ext>
            </a:extLst>
          </p:cNvPr>
          <p:cNvSpPr>
            <a:spLocks noGrp="1"/>
          </p:cNvSpPr>
          <p:nvPr>
            <p:ph type="title"/>
          </p:nvPr>
        </p:nvSpPr>
        <p:spPr/>
        <p:txBody>
          <a:bodyPr/>
          <a:lstStyle/>
          <a:p>
            <a:r>
              <a:rPr lang="de-DE"/>
              <a:t>Flexible Netzanschlussverträge – erste Einordnung</a:t>
            </a:r>
          </a:p>
        </p:txBody>
      </p:sp>
      <p:sp>
        <p:nvSpPr>
          <p:cNvPr id="3" name="Inhaltsplatzhalter 2">
            <a:extLst>
              <a:ext uri="{FF2B5EF4-FFF2-40B4-BE49-F238E27FC236}">
                <a16:creationId xmlns:a16="http://schemas.microsoft.com/office/drawing/2014/main" id="{E599594A-82D0-B49F-F846-94D70043CE37}"/>
              </a:ext>
            </a:extLst>
          </p:cNvPr>
          <p:cNvSpPr>
            <a:spLocks noGrp="1"/>
          </p:cNvSpPr>
          <p:nvPr>
            <p:ph idx="1"/>
          </p:nvPr>
        </p:nvSpPr>
        <p:spPr>
          <a:xfrm>
            <a:off x="838199" y="1937218"/>
            <a:ext cx="10686691" cy="4552482"/>
          </a:xfrm>
        </p:spPr>
        <p:txBody>
          <a:bodyPr/>
          <a:lstStyle/>
          <a:p>
            <a:r>
              <a:rPr lang="de-DE" sz="1800" b="1" dirty="0"/>
              <a:t>Eigentlich „flexible Netz</a:t>
            </a:r>
            <a:r>
              <a:rPr lang="de-DE" sz="1800" b="1" u="sng" dirty="0"/>
              <a:t>nutzungs</a:t>
            </a:r>
            <a:r>
              <a:rPr lang="de-DE" sz="1800" b="1" dirty="0"/>
              <a:t>vereinbarung“</a:t>
            </a:r>
            <a:r>
              <a:rPr lang="de-DE" sz="1800" dirty="0"/>
              <a:t>, die (bereits) im Rahmen des Netzanschlussvertrags getroffen wird</a:t>
            </a:r>
          </a:p>
          <a:p>
            <a:endParaRPr lang="de-DE" sz="1800" dirty="0"/>
          </a:p>
          <a:p>
            <a:r>
              <a:rPr lang="de-DE" sz="1800" dirty="0"/>
              <a:t>Kann ggf. </a:t>
            </a:r>
            <a:r>
              <a:rPr lang="de-DE" sz="1800" b="1" dirty="0"/>
              <a:t>Wahl des NVP beeinflussen</a:t>
            </a:r>
            <a:r>
              <a:rPr lang="de-DE" sz="1800" dirty="0"/>
              <a:t>, da Entscheidungsparameter sich verschieben</a:t>
            </a:r>
            <a:endParaRPr lang="de-DE" sz="1600" dirty="0"/>
          </a:p>
          <a:p>
            <a:r>
              <a:rPr lang="de-DE" sz="1800" dirty="0"/>
              <a:t>(Rechtssichere) Wahl des richtigen NVP wird schwieriger, da komplexer</a:t>
            </a:r>
          </a:p>
          <a:p>
            <a:r>
              <a:rPr lang="de-DE" sz="1800" b="1" dirty="0"/>
              <a:t>Kompensation</a:t>
            </a:r>
            <a:r>
              <a:rPr lang="de-DE" sz="1800" dirty="0"/>
              <a:t> für Einschränkung des Netzzugangs noch zu klären, insbesondere wenn flexible Netzanschlussverträge dauerhaft zur Anwendung kommen sollen</a:t>
            </a:r>
          </a:p>
        </p:txBody>
      </p:sp>
      <p:sp>
        <p:nvSpPr>
          <p:cNvPr id="4" name="Datumsplatzhalter 3">
            <a:extLst>
              <a:ext uri="{FF2B5EF4-FFF2-40B4-BE49-F238E27FC236}">
                <a16:creationId xmlns:a16="http://schemas.microsoft.com/office/drawing/2014/main" id="{AE43C8FF-800C-8FB6-A88B-680AEB47BEAE}"/>
              </a:ext>
            </a:extLst>
          </p:cNvPr>
          <p:cNvSpPr>
            <a:spLocks noGrp="1"/>
          </p:cNvSpPr>
          <p:nvPr>
            <p:ph type="dt" sz="half" idx="10"/>
          </p:nvPr>
        </p:nvSpPr>
        <p:spPr/>
        <p:txBody>
          <a:bodyPr/>
          <a:lstStyle/>
          <a:p>
            <a:r>
              <a:rPr lang="de-DE"/>
              <a:t>23.10.2024</a:t>
            </a:r>
          </a:p>
        </p:txBody>
      </p:sp>
      <p:sp>
        <p:nvSpPr>
          <p:cNvPr id="5" name="Textplatzhalter 4">
            <a:extLst>
              <a:ext uri="{FF2B5EF4-FFF2-40B4-BE49-F238E27FC236}">
                <a16:creationId xmlns:a16="http://schemas.microsoft.com/office/drawing/2014/main" id="{8DF471AC-3E7C-12E7-75D0-5754A301EC09}"/>
              </a:ext>
            </a:extLst>
          </p:cNvPr>
          <p:cNvSpPr>
            <a:spLocks noGrp="1"/>
          </p:cNvSpPr>
          <p:nvPr>
            <p:ph type="body" sz="quarter" idx="13"/>
          </p:nvPr>
        </p:nvSpPr>
        <p:spPr/>
        <p:txBody>
          <a:bodyPr/>
          <a:lstStyle/>
          <a:p>
            <a:endParaRPr lang="de-DE"/>
          </a:p>
        </p:txBody>
      </p:sp>
      <p:sp>
        <p:nvSpPr>
          <p:cNvPr id="6" name="Fußzeilenplatzhalter 5">
            <a:extLst>
              <a:ext uri="{FF2B5EF4-FFF2-40B4-BE49-F238E27FC236}">
                <a16:creationId xmlns:a16="http://schemas.microsoft.com/office/drawing/2014/main" id="{8BCEDC5C-58CF-780D-E499-E187D4DB31A3}"/>
              </a:ext>
            </a:extLst>
          </p:cNvPr>
          <p:cNvSpPr>
            <a:spLocks noGrp="1"/>
          </p:cNvSpPr>
          <p:nvPr>
            <p:ph type="ftr" sz="quarter" idx="11"/>
          </p:nvPr>
        </p:nvSpPr>
        <p:spPr/>
        <p:txBody>
          <a:bodyPr/>
          <a:lstStyle/>
          <a:p>
            <a:r>
              <a:rPr lang="de-DE"/>
              <a:t>Verteilernetze als Flaschenhals</a:t>
            </a:r>
          </a:p>
        </p:txBody>
      </p:sp>
      <p:sp>
        <p:nvSpPr>
          <p:cNvPr id="7" name="Foliennummernplatzhalter 6">
            <a:extLst>
              <a:ext uri="{FF2B5EF4-FFF2-40B4-BE49-F238E27FC236}">
                <a16:creationId xmlns:a16="http://schemas.microsoft.com/office/drawing/2014/main" id="{420275AE-87B5-AC05-D674-354619AE81B3}"/>
              </a:ext>
            </a:extLst>
          </p:cNvPr>
          <p:cNvSpPr>
            <a:spLocks noGrp="1"/>
          </p:cNvSpPr>
          <p:nvPr>
            <p:ph type="sldNum" sz="quarter" idx="12"/>
          </p:nvPr>
        </p:nvSpPr>
        <p:spPr/>
        <p:txBody>
          <a:bodyPr/>
          <a:lstStyle/>
          <a:p>
            <a:fld id="{BB5D5A41-9DD1-F24E-9E26-15668BB14167}" type="slidenum">
              <a:rPr lang="de-DE" smtClean="0"/>
              <a:t>29</a:t>
            </a:fld>
            <a:endParaRPr lang="de-DE"/>
          </a:p>
        </p:txBody>
      </p:sp>
    </p:spTree>
    <p:extLst>
      <p:ext uri="{BB962C8B-B14F-4D97-AF65-F5344CB8AC3E}">
        <p14:creationId xmlns:p14="http://schemas.microsoft.com/office/powerpoint/2010/main" val="3148237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6E6C1E-C7CA-E98E-BD61-380F46B0D6C6}"/>
              </a:ext>
            </a:extLst>
          </p:cNvPr>
          <p:cNvSpPr>
            <a:spLocks noGrp="1"/>
          </p:cNvSpPr>
          <p:nvPr>
            <p:ph type="title"/>
          </p:nvPr>
        </p:nvSpPr>
        <p:spPr/>
        <p:txBody>
          <a:bodyPr/>
          <a:lstStyle/>
          <a:p>
            <a:r>
              <a:rPr lang="de-DE"/>
              <a:t>Exkurs: Netzausbaupflichten</a:t>
            </a:r>
          </a:p>
        </p:txBody>
      </p:sp>
      <p:sp>
        <p:nvSpPr>
          <p:cNvPr id="3" name="Inhaltsplatzhalter 2">
            <a:extLst>
              <a:ext uri="{FF2B5EF4-FFF2-40B4-BE49-F238E27FC236}">
                <a16:creationId xmlns:a16="http://schemas.microsoft.com/office/drawing/2014/main" id="{2B37FA3C-1F98-5E44-DA68-BB0E794CA256}"/>
              </a:ext>
            </a:extLst>
          </p:cNvPr>
          <p:cNvSpPr>
            <a:spLocks noGrp="1"/>
          </p:cNvSpPr>
          <p:nvPr>
            <p:ph idx="1"/>
          </p:nvPr>
        </p:nvSpPr>
        <p:spPr/>
        <p:txBody>
          <a:bodyPr/>
          <a:lstStyle/>
          <a:p>
            <a:r>
              <a:rPr lang="de-DE" sz="1800"/>
              <a:t>Anspruch des Anlagenbetreibers bzw. Pflicht des Netzbetreibers zur Erweiterung der Netzkapazität ergibt sich aus § 12 Abs. 1 S. 1 EEG 2023</a:t>
            </a:r>
          </a:p>
          <a:p>
            <a:r>
              <a:rPr lang="de-DE" sz="1800"/>
              <a:t>Der Anspruch auf Erweiterung der Netzkapazität steht jedoch unter dem Vorbehalt der wirtschaftlichen Zumutbarkeit (§ 12 Abs. 3 S. 1 EEG 2023)</a:t>
            </a:r>
          </a:p>
          <a:p>
            <a:r>
              <a:rPr lang="de-DE" sz="1800"/>
              <a:t>Ziel ist eine </a:t>
            </a:r>
            <a:r>
              <a:rPr lang="de-DE" sz="1800" b="1"/>
              <a:t>Minimierung der gesamtwirtschaftlichen Kosten </a:t>
            </a:r>
            <a:r>
              <a:rPr lang="de-DE" sz="1800"/>
              <a:t>(Kosten der Netzerweiterung sind mit dem Wert des einzuspeisenden Stroms abzuwägen)</a:t>
            </a:r>
          </a:p>
          <a:p>
            <a:r>
              <a:rPr lang="de-DE" sz="1800"/>
              <a:t>Problem/Frage: Wenn Netzausbau dauerhaft unzumutbar, weil gesamtwirtschaftlich nicht sinnvoll, besteht dann weiterhin/dauerhaft Entschädigungsanspruch für Redispatch nach 13a EnWG? Oder müssten die </a:t>
            </a:r>
            <a:r>
              <a:rPr lang="de-DE" sz="1800" b="1"/>
              <a:t>dauerhaften</a:t>
            </a:r>
            <a:r>
              <a:rPr lang="de-DE" sz="1800"/>
              <a:t> </a:t>
            </a:r>
            <a:r>
              <a:rPr lang="de-DE" sz="1800" b="1" err="1"/>
              <a:t>Redispatchkosten</a:t>
            </a:r>
            <a:r>
              <a:rPr lang="de-DE" sz="1800"/>
              <a:t> dann nicht auch bei den gesamtwirtschaftlichen Kosten berücksichtigt werden?</a:t>
            </a:r>
          </a:p>
          <a:p>
            <a:endParaRPr lang="de-DE" sz="1800"/>
          </a:p>
        </p:txBody>
      </p:sp>
      <p:sp>
        <p:nvSpPr>
          <p:cNvPr id="4" name="Datumsplatzhalter 3">
            <a:extLst>
              <a:ext uri="{FF2B5EF4-FFF2-40B4-BE49-F238E27FC236}">
                <a16:creationId xmlns:a16="http://schemas.microsoft.com/office/drawing/2014/main" id="{11A38672-99BE-321A-D7B7-F2BB510FEE64}"/>
              </a:ext>
            </a:extLst>
          </p:cNvPr>
          <p:cNvSpPr>
            <a:spLocks noGrp="1"/>
          </p:cNvSpPr>
          <p:nvPr>
            <p:ph type="dt" sz="half" idx="10"/>
          </p:nvPr>
        </p:nvSpPr>
        <p:spPr/>
        <p:txBody>
          <a:bodyPr/>
          <a:lstStyle/>
          <a:p>
            <a:r>
              <a:rPr lang="de-DE"/>
              <a:t>23.10.2024</a:t>
            </a:r>
          </a:p>
        </p:txBody>
      </p:sp>
      <p:sp>
        <p:nvSpPr>
          <p:cNvPr id="5" name="Fußzeilenplatzhalter 4">
            <a:extLst>
              <a:ext uri="{FF2B5EF4-FFF2-40B4-BE49-F238E27FC236}">
                <a16:creationId xmlns:a16="http://schemas.microsoft.com/office/drawing/2014/main" id="{E0C94C3A-346B-47F6-C0E9-A3803A10A181}"/>
              </a:ext>
            </a:extLst>
          </p:cNvPr>
          <p:cNvSpPr>
            <a:spLocks noGrp="1"/>
          </p:cNvSpPr>
          <p:nvPr>
            <p:ph type="ftr" sz="quarter" idx="11"/>
          </p:nvPr>
        </p:nvSpPr>
        <p:spPr/>
        <p:txBody>
          <a:bodyPr/>
          <a:lstStyle/>
          <a:p>
            <a:r>
              <a:rPr lang="de-DE"/>
              <a:t>Verteilernetze als Flaschenhals</a:t>
            </a:r>
          </a:p>
        </p:txBody>
      </p:sp>
      <p:sp>
        <p:nvSpPr>
          <p:cNvPr id="6" name="Foliennummernplatzhalter 5">
            <a:extLst>
              <a:ext uri="{FF2B5EF4-FFF2-40B4-BE49-F238E27FC236}">
                <a16:creationId xmlns:a16="http://schemas.microsoft.com/office/drawing/2014/main" id="{55EE8B43-55EF-5C00-91D2-60397577EA86}"/>
              </a:ext>
            </a:extLst>
          </p:cNvPr>
          <p:cNvSpPr>
            <a:spLocks noGrp="1"/>
          </p:cNvSpPr>
          <p:nvPr>
            <p:ph type="sldNum" sz="quarter" idx="12"/>
          </p:nvPr>
        </p:nvSpPr>
        <p:spPr/>
        <p:txBody>
          <a:bodyPr/>
          <a:lstStyle/>
          <a:p>
            <a:fld id="{BB5D5A41-9DD1-F24E-9E26-15668BB14167}" type="slidenum">
              <a:rPr lang="de-DE" smtClean="0"/>
              <a:t>30</a:t>
            </a:fld>
            <a:endParaRPr lang="de-DE"/>
          </a:p>
        </p:txBody>
      </p:sp>
      <p:sp>
        <p:nvSpPr>
          <p:cNvPr id="7" name="Textplatzhalter 6">
            <a:extLst>
              <a:ext uri="{FF2B5EF4-FFF2-40B4-BE49-F238E27FC236}">
                <a16:creationId xmlns:a16="http://schemas.microsoft.com/office/drawing/2014/main" id="{A2BBE8F7-A2F5-0DCD-1206-0DE9236D7ACE}"/>
              </a:ext>
            </a:extLst>
          </p:cNvPr>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4076190328"/>
      </p:ext>
    </p:extLst>
  </p:cSld>
  <p:clrMapOvr>
    <a:masterClrMapping/>
  </p:clrMapOvr>
</p:sld>
</file>

<file path=ppt/theme/theme1.xml><?xml version="1.0" encoding="utf-8"?>
<a:theme xmlns:a="http://schemas.openxmlformats.org/drawingml/2006/main" name="Office">
  <a:themeElements>
    <a:clrScheme name="SUER-bunt">
      <a:dk1>
        <a:srgbClr val="000000"/>
      </a:dk1>
      <a:lt1>
        <a:srgbClr val="FFFFFF"/>
      </a:lt1>
      <a:dk2>
        <a:srgbClr val="0095D6"/>
      </a:dk2>
      <a:lt2>
        <a:srgbClr val="FFFFFF"/>
      </a:lt2>
      <a:accent1>
        <a:srgbClr val="0095D6"/>
      </a:accent1>
      <a:accent2>
        <a:srgbClr val="002758"/>
      </a:accent2>
      <a:accent3>
        <a:srgbClr val="89BC24"/>
      </a:accent3>
      <a:accent4>
        <a:srgbClr val="458D3A"/>
      </a:accent4>
      <a:accent5>
        <a:srgbClr val="F6D34D"/>
      </a:accent5>
      <a:accent6>
        <a:srgbClr val="E96852"/>
      </a:accent6>
      <a:hlink>
        <a:srgbClr val="002758"/>
      </a:hlink>
      <a:folHlink>
        <a:srgbClr val="B5C3CC"/>
      </a:folHlink>
    </a:clrScheme>
    <a:fontScheme name="Benutzerdefiniert 2">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322-SUER-PPT-Vorlage" id="{BD7A489C-BFCC-9842-90DB-49B630EB9717}" vid="{FFA870F5-91EE-2C4C-AE49-014795863CC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AF12AC2B32BC248B728BA9CE8BE2259" ma:contentTypeVersion="6" ma:contentTypeDescription="Ein neues Dokument erstellen." ma:contentTypeScope="" ma:versionID="174a14a8847e341a1b9fda4f135cf4b1">
  <xsd:schema xmlns:xsd="http://www.w3.org/2001/XMLSchema" xmlns:xs="http://www.w3.org/2001/XMLSchema" xmlns:p="http://schemas.microsoft.com/office/2006/metadata/properties" xmlns:ns2="38cd231a-b72d-4805-8172-26fd7b81a959" xmlns:ns3="d224d707-9990-44e9-a078-2a6ddc30bb22" targetNamespace="http://schemas.microsoft.com/office/2006/metadata/properties" ma:root="true" ma:fieldsID="a02e2b84a78bb40d0b21299685c62b3a" ns2:_="" ns3:_="">
    <xsd:import namespace="38cd231a-b72d-4805-8172-26fd7b81a959"/>
    <xsd:import namespace="d224d707-9990-44e9-a078-2a6ddc30bb2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cd231a-b72d-4805-8172-26fd7b81a9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24d707-9990-44e9-a078-2a6ddc30bb22" elementFormDefault="qualified">
    <xsd:import namespace="http://schemas.microsoft.com/office/2006/documentManagement/types"/>
    <xsd:import namespace="http://schemas.microsoft.com/office/infopath/2007/PartnerControls"/>
    <xsd:element name="SharedWithUsers" ma:index="11"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3B96B14-3FD6-4F05-A3CF-8A5E7F5D8D8C}">
  <ds:schemaRefs>
    <ds:schemaRef ds:uri="http://schemas.microsoft.com/sharepoint/v3/contenttype/forms"/>
  </ds:schemaRefs>
</ds:datastoreItem>
</file>

<file path=customXml/itemProps2.xml><?xml version="1.0" encoding="utf-8"?>
<ds:datastoreItem xmlns:ds="http://schemas.openxmlformats.org/officeDocument/2006/customXml" ds:itemID="{32A9CC8B-E217-41E2-9CC0-1BBDF53E2260}">
  <ds:schemaRefs>
    <ds:schemaRef ds:uri="38cd231a-b72d-4805-8172-26fd7b81a959"/>
    <ds:schemaRef ds:uri="d224d707-9990-44e9-a078-2a6ddc30bb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68A5131-37BB-4615-8C35-3C3F365E3078}">
  <ds:schemaRefs>
    <ds:schemaRef ds:uri="http://purl.org/dc/terms/"/>
    <ds:schemaRef ds:uri="http://schemas.openxmlformats.org/package/2006/metadata/core-properties"/>
    <ds:schemaRef ds:uri="38cd231a-b72d-4805-8172-26fd7b81a959"/>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d224d707-9990-44e9-a078-2a6ddc30bb2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210322-SUER-PPT-Vorlage</Template>
  <TotalTime>0</TotalTime>
  <Words>1697</Words>
  <Application>Microsoft Office PowerPoint</Application>
  <PresentationFormat>Breitbild</PresentationFormat>
  <Paragraphs>248</Paragraphs>
  <Slides>30</Slides>
  <Notes>1</Notes>
  <HiddenSlides>3</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30</vt:i4>
      </vt:variant>
    </vt:vector>
  </HeadingPairs>
  <TitlesOfParts>
    <vt:vector size="35" baseType="lpstr">
      <vt:lpstr>Montserrat</vt:lpstr>
      <vt:lpstr>Arial</vt:lpstr>
      <vt:lpstr>Systemschrift Normal</vt:lpstr>
      <vt:lpstr>Calibri</vt:lpstr>
      <vt:lpstr>Office</vt:lpstr>
      <vt:lpstr>Der Rechtsrahmen für den Netzanschluss und  -zugang von EE-Anlagen</vt:lpstr>
      <vt:lpstr>Agenda</vt:lpstr>
      <vt:lpstr>Abgrenzung: Netzanschluss und Netzzugang</vt:lpstr>
      <vt:lpstr>Definitionen?</vt:lpstr>
      <vt:lpstr>Der rechtliche Rahmen</vt:lpstr>
      <vt:lpstr>Grundlegende Regelungsstruktur</vt:lpstr>
      <vt:lpstr>Grundregelungen im EnWG</vt:lpstr>
      <vt:lpstr> § 17 EnWG (Netzanschluss) und § 20 EnWG (Netzzugang)</vt:lpstr>
      <vt:lpstr>Verweigerungsgründe</vt:lpstr>
      <vt:lpstr>Voraussetzungen für eine Verweigerung aufgrund eines „Kapazitätsmangels“</vt:lpstr>
      <vt:lpstr>Zwischenfazit</vt:lpstr>
      <vt:lpstr>Spezialregelungen im EEG</vt:lpstr>
      <vt:lpstr>Netzanschluss (§ 8 EEG 2023)</vt:lpstr>
      <vt:lpstr>Verweigerungsgründe bei EE-Anlagen</vt:lpstr>
      <vt:lpstr>Zwischenfazit</vt:lpstr>
      <vt:lpstr>Das „wo“ des Anschlusses </vt:lpstr>
      <vt:lpstr>Das „wann“ des Anschlusses</vt:lpstr>
      <vt:lpstr>Aktuelle Entwicklungen</vt:lpstr>
      <vt:lpstr>EnWG (und EEG)-Novelle – Gesetzesentwurf vom 27.08.2024</vt:lpstr>
      <vt:lpstr>Fazit</vt:lpstr>
      <vt:lpstr>Fazit</vt:lpstr>
      <vt:lpstr>Antwort auf die Ausgangsfrage</vt:lpstr>
      <vt:lpstr>PowerPoint-Präsentation</vt:lpstr>
      <vt:lpstr>PowerPoint-Präsentation</vt:lpstr>
      <vt:lpstr>PowerPoint-Präsentation</vt:lpstr>
      <vt:lpstr>PowerPoint-Präsentation</vt:lpstr>
      <vt:lpstr>PowerPoint-Präsentation</vt:lpstr>
      <vt:lpstr>Flexible Netzanschlussverträge – worum geht es?</vt:lpstr>
      <vt:lpstr>Flexible Netzanschlussverträge – erste Einordnung</vt:lpstr>
      <vt:lpstr>Exkurs: Netzausbaupflichten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Stiftung Umweltenergierecht</dc:title>
  <dc:creator>Elisabeth Kranz</dc:creator>
  <cp:lastModifiedBy>Tobias Klarmann</cp:lastModifiedBy>
  <cp:revision>2</cp:revision>
  <cp:lastPrinted>2024-10-21T07:26:48Z</cp:lastPrinted>
  <dcterms:created xsi:type="dcterms:W3CDTF">2021-03-22T16:10:43Z</dcterms:created>
  <dcterms:modified xsi:type="dcterms:W3CDTF">2024-10-23T08:19:40Z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0x0101006AF12AC2B32BC248B728BA9CE8BE2259</vt:lpwstr>
  </property>
</Properties>
</file>