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83" r:id="rId3"/>
    <p:sldId id="381" r:id="rId4"/>
    <p:sldId id="345" r:id="rId5"/>
    <p:sldId id="455" r:id="rId6"/>
    <p:sldId id="418" r:id="rId7"/>
    <p:sldId id="456" r:id="rId8"/>
    <p:sldId id="457" r:id="rId9"/>
    <p:sldId id="458" r:id="rId10"/>
    <p:sldId id="459" r:id="rId11"/>
    <p:sldId id="435" r:id="rId12"/>
    <p:sldId id="36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33CCCC"/>
    <a:srgbClr val="FF66FF"/>
    <a:srgbClr val="FFCC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2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68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360180-5D0B-429B-8754-D8BAD5B1CD0E}" type="datetimeFigureOut">
              <a:rPr lang="de-DE" smtClean="0"/>
              <a:t>21.10.2024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98C35-2861-4005-9BD6-1CC2DAE0EF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041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rcer.de/" TargetMode="Externa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hyperlink" Target="http://www.rcer.de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erader Verbinder 16"/>
          <p:cNvCxnSpPr/>
          <p:nvPr userDrawn="1"/>
        </p:nvCxnSpPr>
        <p:spPr>
          <a:xfrm>
            <a:off x="0" y="634790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pieren 25"/>
          <p:cNvGrpSpPr/>
          <p:nvPr userDrawn="1"/>
        </p:nvGrpSpPr>
        <p:grpSpPr>
          <a:xfrm>
            <a:off x="5823" y="169176"/>
            <a:ext cx="8200761" cy="6180824"/>
            <a:chOff x="5823" y="169176"/>
            <a:chExt cx="8200761" cy="6180824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9"/>
            <a:stretch/>
          </p:blipFill>
          <p:spPr>
            <a:xfrm>
              <a:off x="5823" y="1333932"/>
              <a:ext cx="2011823" cy="5016068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235" y="169176"/>
              <a:ext cx="3965528" cy="1166495"/>
            </a:xfrm>
            <a:prstGeom prst="rect">
              <a:avLst/>
            </a:prstGeom>
          </p:spPr>
        </p:pic>
        <p:pic>
          <p:nvPicPr>
            <p:cNvPr id="20" name="Inhaltsplatzhalter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79" r="70105" b="12664"/>
            <a:stretch/>
          </p:blipFill>
          <p:spPr>
            <a:xfrm>
              <a:off x="6591935" y="5037101"/>
              <a:ext cx="1614649" cy="194269"/>
            </a:xfrm>
            <a:prstGeom prst="rect">
              <a:avLst/>
            </a:prstGeom>
          </p:spPr>
        </p:pic>
      </p:grpSp>
      <p:sp>
        <p:nvSpPr>
          <p:cNvPr id="21" name="Rechteck 20"/>
          <p:cNvSpPr/>
          <p:nvPr userDrawn="1"/>
        </p:nvSpPr>
        <p:spPr>
          <a:xfrm flipV="1">
            <a:off x="1393016" y="1753253"/>
            <a:ext cx="6779384" cy="3144671"/>
          </a:xfrm>
          <a:prstGeom prst="rect">
            <a:avLst/>
          </a:prstGeom>
          <a:solidFill>
            <a:srgbClr val="D5D2C2">
              <a:alpha val="3176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431845" y="637344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Lucida Sans" panose="020B0602030504020204" pitchFamily="34" charset="0"/>
              </a:defRPr>
            </a:lvl1pPr>
          </a:lstStyle>
          <a:p>
            <a:r>
              <a:rPr lang="de-DE"/>
              <a:t>Vortrag KEB Dingolfing-Landau                                              Prof. Dr.-Ing. Oliver Brückl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856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 userDrawn="1"/>
        </p:nvGrpSpPr>
        <p:grpSpPr>
          <a:xfrm>
            <a:off x="0" y="729194"/>
            <a:ext cx="9144000" cy="6084182"/>
            <a:chOff x="0" y="729194"/>
            <a:chExt cx="9144000" cy="6084182"/>
          </a:xfrm>
        </p:grpSpPr>
        <p:grpSp>
          <p:nvGrpSpPr>
            <p:cNvPr id="7" name="Gruppieren 6"/>
            <p:cNvGrpSpPr/>
            <p:nvPr userDrawn="1"/>
          </p:nvGrpSpPr>
          <p:grpSpPr>
            <a:xfrm>
              <a:off x="6028" y="729194"/>
              <a:ext cx="2668806" cy="6084182"/>
              <a:chOff x="6028" y="729194"/>
              <a:chExt cx="2668806" cy="6084182"/>
            </a:xfrm>
          </p:grpSpPr>
          <p:pic>
            <p:nvPicPr>
              <p:cNvPr id="9" name="Grafik 8"/>
              <p:cNvPicPr>
                <a:picLocks noChangeAspect="1"/>
              </p:cNvPicPr>
              <p:nvPr userDrawn="1"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45"/>
              <a:stretch/>
            </p:blipFill>
            <p:spPr>
              <a:xfrm>
                <a:off x="6028" y="729194"/>
                <a:ext cx="2258108" cy="5623200"/>
              </a:xfrm>
              <a:prstGeom prst="rect">
                <a:avLst/>
              </a:prstGeom>
            </p:spPr>
          </p:pic>
          <p:pic>
            <p:nvPicPr>
              <p:cNvPr id="10" name="Grafik 9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789" y="6449576"/>
                <a:ext cx="1487812" cy="156362"/>
              </a:xfrm>
              <a:prstGeom prst="rect">
                <a:avLst/>
              </a:prstGeom>
            </p:spPr>
          </p:pic>
          <p:pic>
            <p:nvPicPr>
              <p:cNvPr id="11" name="Grafik 10"/>
              <p:cNvPicPr>
                <a:picLocks noChangeAspect="1"/>
              </p:cNvPicPr>
              <p:nvPr userDrawn="1"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28" t="53356" r="20671" b="16734"/>
              <a:stretch/>
            </p:blipFill>
            <p:spPr bwMode="auto">
              <a:xfrm>
                <a:off x="262541" y="6598411"/>
                <a:ext cx="1543590" cy="1854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2" name="Textfeld 11"/>
              <p:cNvSpPr txBox="1"/>
              <p:nvPr userDrawn="1"/>
            </p:nvSpPr>
            <p:spPr>
              <a:xfrm>
                <a:off x="1854746" y="6597932"/>
                <a:ext cx="820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ucida Sans" panose="020B0602030504020204" pitchFamily="34" charset="0"/>
                    <a:ea typeface="+mn-ea"/>
                    <a:cs typeface="+mn-cs"/>
                    <a:hlinkClick r:id="rId5"/>
                  </a:rPr>
                  <a:t>www.rcer.de</a:t>
                </a: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ucida Sans" panose="020B0602030504020204" pitchFamily="34" charset="0"/>
                    <a:ea typeface="+mn-ea"/>
                    <a:cs typeface="+mn-cs"/>
                  </a:rPr>
                  <a:t>   </a:t>
                </a:r>
                <a:endPara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8" name="Gerader Verbinder 7"/>
            <p:cNvCxnSpPr/>
            <p:nvPr userDrawn="1"/>
          </p:nvCxnSpPr>
          <p:spPr>
            <a:xfrm>
              <a:off x="0" y="6347904"/>
              <a:ext cx="914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pieren 2"/>
          <p:cNvGrpSpPr/>
          <p:nvPr userDrawn="1"/>
        </p:nvGrpSpPr>
        <p:grpSpPr>
          <a:xfrm>
            <a:off x="0" y="162375"/>
            <a:ext cx="9144000" cy="564017"/>
            <a:chOff x="0" y="162375"/>
            <a:chExt cx="9144000" cy="564017"/>
          </a:xfrm>
        </p:grpSpPr>
        <p:pic>
          <p:nvPicPr>
            <p:cNvPr id="4" name="Grafik 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91" y="162375"/>
              <a:ext cx="2468999" cy="428708"/>
            </a:xfrm>
            <a:prstGeom prst="rect">
              <a:avLst/>
            </a:prstGeom>
          </p:spPr>
        </p:pic>
        <p:cxnSp>
          <p:nvCxnSpPr>
            <p:cNvPr id="5" name="Gerader Verbinder 4"/>
            <p:cNvCxnSpPr/>
            <p:nvPr userDrawn="1"/>
          </p:nvCxnSpPr>
          <p:spPr>
            <a:xfrm>
              <a:off x="0" y="726392"/>
              <a:ext cx="914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Header"/>
          <p:cNvSpPr>
            <a:spLocks noGrp="1"/>
          </p:cNvSpPr>
          <p:nvPr>
            <p:ph sz="quarter" idx="14" hasCustomPrompt="1"/>
          </p:nvPr>
        </p:nvSpPr>
        <p:spPr>
          <a:xfrm>
            <a:off x="3767138" y="128059"/>
            <a:ext cx="5081585" cy="4032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 baseline="0">
                <a:latin typeface="Lucida Sans"/>
              </a:defRPr>
            </a:lvl1pPr>
          </a:lstStyle>
          <a:p>
            <a:pPr lvl="0"/>
            <a:r>
              <a:rPr lang="de-DE" dirty="0"/>
              <a:t>Gliederung</a:t>
            </a:r>
          </a:p>
        </p:txBody>
      </p:sp>
      <p:sp>
        <p:nvSpPr>
          <p:cNvPr id="14" name="Inhaltsplatzhalter 3"/>
          <p:cNvSpPr>
            <a:spLocks noGrp="1"/>
          </p:cNvSpPr>
          <p:nvPr>
            <p:ph idx="15"/>
          </p:nvPr>
        </p:nvSpPr>
        <p:spPr>
          <a:xfrm>
            <a:off x="2051720" y="961199"/>
            <a:ext cx="6797003" cy="3076545"/>
          </a:xfrm>
        </p:spPr>
        <p:txBody>
          <a:bodyPr/>
          <a:lstStyle>
            <a:lvl1pPr>
              <a:defRPr sz="2000">
                <a:latin typeface="Lucida Sans" panose="020B0602030504020204" pitchFamily="34" charset="0"/>
              </a:defRPr>
            </a:lvl1pPr>
          </a:lstStyle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15" name="Textfeld 14"/>
          <p:cNvSpPr txBox="1"/>
          <p:nvPr userDrawn="1"/>
        </p:nvSpPr>
        <p:spPr>
          <a:xfrm>
            <a:off x="7294282" y="6357874"/>
            <a:ext cx="1605243" cy="23101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de-DE" sz="1000" dirty="0">
                <a:latin typeface="Lucida Sans" panose="020B0602030504020204" pitchFamily="34" charset="0"/>
              </a:rPr>
              <a:t>S. </a:t>
            </a:r>
            <a:fld id="{2EEA46CE-4BA0-41F8-981A-0A0DF6CD3B22}" type="slidenum">
              <a:rPr lang="de-DE" sz="1000" smtClean="0">
                <a:latin typeface="Lucida Sans" panose="020B0602030504020204" pitchFamily="34" charset="0"/>
              </a:rPr>
              <a:pPr algn="r"/>
              <a:t>‹Nr.›</a:t>
            </a:fld>
            <a:endParaRPr lang="de-DE" sz="1000" dirty="0">
              <a:latin typeface="Lucida Sans" panose="020B0602030504020204" pitchFamily="34" charset="0"/>
            </a:endParaRPr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431845" y="637344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Lucida Sans" panose="020B0602030504020204" pitchFamily="34" charset="0"/>
              </a:defRPr>
            </a:lvl1pPr>
          </a:lstStyle>
          <a:p>
            <a:r>
              <a:rPr lang="de-DE"/>
              <a:t>Vortrag KEB Dingolfing-Landau                                              Prof. Dr.-Ing. Oliver Brückl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761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adline"/>
          <p:cNvSpPr>
            <a:spLocks noGrp="1"/>
          </p:cNvSpPr>
          <p:nvPr>
            <p:ph idx="1"/>
          </p:nvPr>
        </p:nvSpPr>
        <p:spPr>
          <a:xfrm>
            <a:off x="280796" y="961200"/>
            <a:ext cx="8567927" cy="3132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500"/>
              </a:spcBef>
              <a:buFontTx/>
              <a:buNone/>
              <a:defRPr sz="2000" b="1">
                <a:latin typeface="Lucida Sans" panose="020B0602030504020204" pitchFamily="34" charset="0"/>
              </a:defRPr>
            </a:lvl1pPr>
            <a:lvl2pPr marL="457200" indent="0">
              <a:lnSpc>
                <a:spcPct val="100000"/>
              </a:lnSpc>
              <a:spcBef>
                <a:spcPts val="500"/>
              </a:spcBef>
              <a:buFontTx/>
              <a:buNone/>
              <a:defRPr sz="2000" b="1">
                <a:latin typeface="Lucida Sans" panose="020B0602030504020204" pitchFamily="34" charset="0"/>
              </a:defRPr>
            </a:lvl2pPr>
            <a:lvl3pPr marL="914400" indent="0">
              <a:lnSpc>
                <a:spcPct val="100000"/>
              </a:lnSpc>
              <a:spcBef>
                <a:spcPts val="500"/>
              </a:spcBef>
              <a:buFontTx/>
              <a:buNone/>
              <a:defRPr sz="2000" b="1">
                <a:latin typeface="Lucida Sans" panose="020B0602030504020204" pitchFamily="34" charset="0"/>
              </a:defRPr>
            </a:lvl3pPr>
            <a:lvl4pPr marL="1371600" indent="0">
              <a:lnSpc>
                <a:spcPct val="100000"/>
              </a:lnSpc>
              <a:spcBef>
                <a:spcPts val="500"/>
              </a:spcBef>
              <a:buFontTx/>
              <a:buNone/>
              <a:defRPr sz="2000" b="1">
                <a:latin typeface="Lucida Sans" panose="020B0602030504020204" pitchFamily="34" charset="0"/>
              </a:defRPr>
            </a:lvl4pPr>
            <a:lvl5pPr marL="2057400" indent="-228600">
              <a:lnSpc>
                <a:spcPts val="2600"/>
              </a:lnSpc>
              <a:buFont typeface="Symbol" panose="05050102010706020507" pitchFamily="18" charset="2"/>
              <a:buChar char="-"/>
              <a:defRPr sz="2000">
                <a:latin typeface="Lucida Sans" panose="020B0602030504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7294282" y="6357874"/>
            <a:ext cx="1605243" cy="23101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de-DE" sz="1000" dirty="0">
                <a:latin typeface="Lucida Sans" panose="020B0602030504020204" pitchFamily="34" charset="0"/>
              </a:rPr>
              <a:t>S. </a:t>
            </a:r>
            <a:fld id="{2EEA46CE-4BA0-41F8-981A-0A0DF6CD3B22}" type="slidenum">
              <a:rPr lang="de-DE" sz="1000" smtClean="0">
                <a:latin typeface="Lucida Sans" panose="020B0602030504020204" pitchFamily="34" charset="0"/>
              </a:rPr>
              <a:pPr algn="r"/>
              <a:t>‹Nr.›</a:t>
            </a:fld>
            <a:endParaRPr lang="de-DE" sz="1000" dirty="0">
              <a:latin typeface="Lucida Sans" panose="020B0602030504020204" pitchFamily="34" charset="0"/>
            </a:endParaRPr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262541" y="6449576"/>
            <a:ext cx="2412293" cy="363800"/>
            <a:chOff x="262541" y="6449576"/>
            <a:chExt cx="2412293" cy="363800"/>
          </a:xfrm>
        </p:grpSpPr>
        <p:pic>
          <p:nvPicPr>
            <p:cNvPr id="10" name="Grafik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243" y="6449576"/>
              <a:ext cx="1487812" cy="156362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8" t="53356" r="20671" b="16734"/>
            <a:stretch/>
          </p:blipFill>
          <p:spPr bwMode="auto">
            <a:xfrm>
              <a:off x="262541" y="6598411"/>
              <a:ext cx="1543590" cy="18543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Textfeld 11"/>
            <p:cNvSpPr txBox="1"/>
            <p:nvPr userDrawn="1"/>
          </p:nvSpPr>
          <p:spPr>
            <a:xfrm>
              <a:off x="1854746" y="6597932"/>
              <a:ext cx="8200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  <a:hlinkClick r:id="rId4"/>
                </a:rPr>
                <a:t>www.rcer.de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   </a:t>
              </a:r>
              <a:endPara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91" y="162375"/>
            <a:ext cx="2468999" cy="428708"/>
          </a:xfrm>
          <a:prstGeom prst="rect">
            <a:avLst/>
          </a:prstGeom>
        </p:spPr>
      </p:pic>
      <p:sp>
        <p:nvSpPr>
          <p:cNvPr id="14" name="Header"/>
          <p:cNvSpPr>
            <a:spLocks noGrp="1"/>
          </p:cNvSpPr>
          <p:nvPr userDrawn="1">
            <p:ph sz="quarter" idx="14"/>
          </p:nvPr>
        </p:nvSpPr>
        <p:spPr>
          <a:xfrm>
            <a:off x="3767138" y="128059"/>
            <a:ext cx="5081585" cy="4032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 baseline="0">
                <a:latin typeface="Lucida Sans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16" name="Gerader Verbinder 15"/>
          <p:cNvCxnSpPr/>
          <p:nvPr userDrawn="1"/>
        </p:nvCxnSpPr>
        <p:spPr>
          <a:xfrm>
            <a:off x="0" y="726392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/>
          <p:cNvCxnSpPr/>
          <p:nvPr userDrawn="1"/>
        </p:nvCxnSpPr>
        <p:spPr>
          <a:xfrm>
            <a:off x="0" y="634790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Headline"/>
          <p:cNvSpPr>
            <a:spLocks noGrp="1"/>
          </p:cNvSpPr>
          <p:nvPr userDrawn="1">
            <p:ph idx="17"/>
          </p:nvPr>
        </p:nvSpPr>
        <p:spPr>
          <a:xfrm>
            <a:off x="273483" y="1546110"/>
            <a:ext cx="8592332" cy="445728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FontTx/>
              <a:buNone/>
              <a:defRPr sz="1800" b="0">
                <a:latin typeface="Lucida Sans" panose="020B0602030504020204" pitchFamily="34" charset="0"/>
              </a:defRPr>
            </a:lvl1pPr>
            <a:lvl2pPr marL="457200" indent="0">
              <a:lnSpc>
                <a:spcPct val="100000"/>
              </a:lnSpc>
              <a:spcBef>
                <a:spcPts val="500"/>
              </a:spcBef>
              <a:buFontTx/>
              <a:buNone/>
              <a:defRPr sz="2000" b="1">
                <a:latin typeface="Lucida Sans" panose="020B0602030504020204" pitchFamily="34" charset="0"/>
              </a:defRPr>
            </a:lvl2pPr>
            <a:lvl3pPr marL="914400" indent="0">
              <a:lnSpc>
                <a:spcPct val="100000"/>
              </a:lnSpc>
              <a:spcBef>
                <a:spcPts val="500"/>
              </a:spcBef>
              <a:buFontTx/>
              <a:buNone/>
              <a:defRPr sz="2000" b="1">
                <a:latin typeface="Lucida Sans" panose="020B0602030504020204" pitchFamily="34" charset="0"/>
              </a:defRPr>
            </a:lvl3pPr>
            <a:lvl4pPr marL="1371600" indent="0">
              <a:lnSpc>
                <a:spcPct val="100000"/>
              </a:lnSpc>
              <a:spcBef>
                <a:spcPts val="500"/>
              </a:spcBef>
              <a:buFontTx/>
              <a:buNone/>
              <a:defRPr sz="2000" b="1">
                <a:latin typeface="Lucida Sans" panose="020B0602030504020204" pitchFamily="34" charset="0"/>
              </a:defRPr>
            </a:lvl4pPr>
            <a:lvl5pPr marL="2057400" indent="-228600">
              <a:lnSpc>
                <a:spcPts val="2600"/>
              </a:lnSpc>
              <a:buFont typeface="Symbol" panose="05050102010706020507" pitchFamily="18" charset="2"/>
              <a:buChar char="-"/>
              <a:defRPr sz="2000">
                <a:latin typeface="Lucida Sans" panose="020B0602030504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21" name="Fußzeilenplatzhalter 4"/>
          <p:cNvSpPr>
            <a:spLocks noGrp="1"/>
          </p:cNvSpPr>
          <p:nvPr userDrawn="1">
            <p:ph type="ftr" sz="quarter" idx="11"/>
          </p:nvPr>
        </p:nvSpPr>
        <p:spPr>
          <a:xfrm>
            <a:off x="3431845" y="637344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Lucida Sans" panose="020B0602030504020204" pitchFamily="34" charset="0"/>
              </a:defRPr>
            </a:lvl1pPr>
          </a:lstStyle>
          <a:p>
            <a:r>
              <a:rPr lang="de-DE"/>
              <a:t>Vortrag KEB Dingolfing-Landau                                              Prof. Dr.-Ing. Oliver Brückl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980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05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6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pus4.kobv.de/opus4-oth-regensburg/frontdoor/index/index/docId/6043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414731" y="1809409"/>
            <a:ext cx="6728605" cy="3124730"/>
          </a:xfrm>
          <a:prstGeom prst="rect">
            <a:avLst/>
          </a:prstGeom>
        </p:spPr>
        <p:txBody>
          <a:bodyPr/>
          <a:lstStyle/>
          <a:p>
            <a:pPr algn="ctr"/>
            <a:br>
              <a:rPr lang="de-DE" sz="1600" dirty="0">
                <a:latin typeface="Lucida Sans" panose="020B0602030504020204" pitchFamily="34" charset="0"/>
              </a:rPr>
            </a:br>
            <a:r>
              <a:rPr lang="de-DE" sz="2300" b="1" dirty="0">
                <a:latin typeface="Lucida Sans" panose="020B0602030504020204" pitchFamily="34" charset="0"/>
              </a:rPr>
              <a:t>Woran hakt es bei der zukunftsorientierten Netzertüchtigung?</a:t>
            </a:r>
            <a:br>
              <a:rPr lang="de-DE" sz="2300" b="1" dirty="0">
                <a:latin typeface="Lucida Sans" panose="020B0602030504020204" pitchFamily="34" charset="0"/>
              </a:rPr>
            </a:br>
            <a:br>
              <a:rPr lang="de-DE" sz="1600" dirty="0">
                <a:latin typeface="Lucida Sans" panose="020B0602030504020204" pitchFamily="34" charset="0"/>
              </a:rPr>
            </a:br>
            <a:r>
              <a:rPr lang="de-DE" sz="2000" dirty="0">
                <a:latin typeface="Lucida Sans" panose="020B0602030504020204" pitchFamily="34" charset="0"/>
              </a:rPr>
              <a:t>Setzt der Regulierungsrahmen die richtigen Anreize für die Schaffung transformationsgerechter Stromnetze?</a:t>
            </a:r>
            <a:br>
              <a:rPr lang="de-DE" sz="2000" dirty="0">
                <a:latin typeface="Lucida Sans" panose="020B0602030504020204" pitchFamily="34" charset="0"/>
              </a:rPr>
            </a:br>
            <a:br>
              <a:rPr lang="de-DE" sz="3000" dirty="0">
                <a:latin typeface="Lucida Sans" panose="020B0602030504020204" pitchFamily="34" charset="0"/>
              </a:rPr>
            </a:br>
            <a:r>
              <a:rPr lang="de-DE" sz="1800" dirty="0">
                <a:latin typeface="Lucida Sans" panose="020B0602030504020204" pitchFamily="34" charset="0"/>
              </a:rPr>
              <a:t>Foliensatz für 26. Würzburger Gespräche zum Umweltenergierecht am 23. Oktober 2024</a:t>
            </a:r>
          </a:p>
        </p:txBody>
      </p:sp>
    </p:spTree>
    <p:extLst>
      <p:ext uri="{BB962C8B-B14F-4D97-AF65-F5344CB8AC3E}">
        <p14:creationId xmlns:p14="http://schemas.microsoft.com/office/powerpoint/2010/main" val="339107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34466" y="1093591"/>
            <a:ext cx="7212430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indent="-34290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Lucida Sans" panose="020B0602030504020204" pitchFamily="34" charset="0"/>
              </a:rPr>
              <a:t>Einleitung</a:t>
            </a:r>
          </a:p>
          <a:p>
            <a:pPr marL="800100" indent="-34290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Lucida Sans" panose="020B0602030504020204" pitchFamily="34" charset="0"/>
              </a:rPr>
              <a:t>Problemstellungen</a:t>
            </a:r>
          </a:p>
          <a:p>
            <a:pPr marL="800100" indent="-34290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latin typeface="Lucida Sans" panose="020B0602030504020204" pitchFamily="34" charset="0"/>
              </a:rPr>
              <a:t>Lösungsansätze</a:t>
            </a:r>
          </a:p>
        </p:txBody>
      </p:sp>
    </p:spTree>
    <p:extLst>
      <p:ext uri="{BB962C8B-B14F-4D97-AF65-F5344CB8AC3E}">
        <p14:creationId xmlns:p14="http://schemas.microsoft.com/office/powerpoint/2010/main" val="161734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DE" dirty="0"/>
              <a:t>Ein paar Zahlen…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0347B8C-DC43-4699-B85F-5E8226F7960A}"/>
              </a:ext>
            </a:extLst>
          </p:cNvPr>
          <p:cNvSpPr/>
          <p:nvPr/>
        </p:nvSpPr>
        <p:spPr>
          <a:xfrm>
            <a:off x="1713390" y="1287262"/>
            <a:ext cx="6472201" cy="4350058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56000">
                <a:schemeClr val="accent6">
                  <a:lumMod val="40000"/>
                  <a:lumOff val="60000"/>
                </a:schemeClr>
              </a:gs>
              <a:gs pos="89000">
                <a:schemeClr val="accent6">
                  <a:lumMod val="75000"/>
                </a:schemeClr>
              </a:gs>
            </a:gsLst>
            <a:lin ang="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8FF2C4A-5FC1-4122-A9B5-DC4DFCA3FA60}"/>
              </a:ext>
            </a:extLst>
          </p:cNvPr>
          <p:cNvSpPr txBox="1"/>
          <p:nvPr/>
        </p:nvSpPr>
        <p:spPr>
          <a:xfrm>
            <a:off x="1374045" y="917930"/>
            <a:ext cx="7140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2000     2005     2010     2015     2020     2025    2030     2035     2040     2045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F035530-96FC-4ADC-BF58-46D3573F2B5C}"/>
              </a:ext>
            </a:extLst>
          </p:cNvPr>
          <p:cNvCxnSpPr>
            <a:stCxn id="6" idx="0"/>
            <a:endCxn id="6" idx="2"/>
          </p:cNvCxnSpPr>
          <p:nvPr/>
        </p:nvCxnSpPr>
        <p:spPr>
          <a:xfrm>
            <a:off x="4949491" y="1287262"/>
            <a:ext cx="0" cy="4350058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F4D00257-A88B-4E4C-BE23-5670EA7595B7}"/>
              </a:ext>
            </a:extLst>
          </p:cNvPr>
          <p:cNvSpPr/>
          <p:nvPr/>
        </p:nvSpPr>
        <p:spPr>
          <a:xfrm>
            <a:off x="4959316" y="1471928"/>
            <a:ext cx="322138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215 GW Windenergieanlagen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E72AD64-5418-4828-A75D-ED9EE10995E5}"/>
              </a:ext>
            </a:extLst>
          </p:cNvPr>
          <p:cNvSpPr/>
          <p:nvPr/>
        </p:nvSpPr>
        <p:spPr>
          <a:xfrm>
            <a:off x="1723195" y="1471928"/>
            <a:ext cx="9504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de-DE" dirty="0"/>
              <a:t>63,5 GW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8840E1D0-D8A1-4364-91A8-11143B95384C}"/>
              </a:ext>
            </a:extLst>
          </p:cNvPr>
          <p:cNvSpPr/>
          <p:nvPr/>
        </p:nvSpPr>
        <p:spPr>
          <a:xfrm>
            <a:off x="1723195" y="2152430"/>
            <a:ext cx="468000" cy="36933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9F32446-CC30-4DB1-8466-38A3B0812BF8}"/>
              </a:ext>
            </a:extLst>
          </p:cNvPr>
          <p:cNvSpPr/>
          <p:nvPr/>
        </p:nvSpPr>
        <p:spPr>
          <a:xfrm>
            <a:off x="4959315" y="2152430"/>
            <a:ext cx="3221385" cy="36933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385 GW PV-Anlagen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2B7BD48-7C79-4057-9B1E-9C8A2828A80D}"/>
              </a:ext>
            </a:extLst>
          </p:cNvPr>
          <p:cNvSpPr txBox="1"/>
          <p:nvPr/>
        </p:nvSpPr>
        <p:spPr>
          <a:xfrm>
            <a:off x="2314700" y="2152430"/>
            <a:ext cx="996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56,3 GW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5B845CE9-FB68-4B2A-8A17-31AA8FD83842}"/>
              </a:ext>
            </a:extLst>
          </p:cNvPr>
          <p:cNvSpPr/>
          <p:nvPr/>
        </p:nvSpPr>
        <p:spPr>
          <a:xfrm>
            <a:off x="1722449" y="2891094"/>
            <a:ext cx="216000" cy="369332"/>
          </a:xfrm>
          <a:prstGeom prst="rect">
            <a:avLst/>
          </a:prstGeom>
          <a:solidFill>
            <a:srgbClr val="FFCC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61093C8-C0E5-4926-88A6-17E8AFA6292A}"/>
              </a:ext>
            </a:extLst>
          </p:cNvPr>
          <p:cNvSpPr/>
          <p:nvPr/>
        </p:nvSpPr>
        <p:spPr>
          <a:xfrm>
            <a:off x="4959611" y="2891094"/>
            <a:ext cx="3221385" cy="369332"/>
          </a:xfrm>
          <a:prstGeom prst="rect">
            <a:avLst/>
          </a:prstGeom>
          <a:solidFill>
            <a:srgbClr val="FFCC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31 TWh Batteriespeicher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70C34B6-EE0D-4DAC-9AD3-F56940B59D6E}"/>
              </a:ext>
            </a:extLst>
          </p:cNvPr>
          <p:cNvSpPr txBox="1"/>
          <p:nvPr/>
        </p:nvSpPr>
        <p:spPr>
          <a:xfrm>
            <a:off x="2314699" y="2874133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2 TWh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4145AB0D-0046-4388-B914-16CFFF126104}"/>
              </a:ext>
            </a:extLst>
          </p:cNvPr>
          <p:cNvSpPr/>
          <p:nvPr/>
        </p:nvSpPr>
        <p:spPr>
          <a:xfrm>
            <a:off x="1722449" y="3629758"/>
            <a:ext cx="18000" cy="369332"/>
          </a:xfrm>
          <a:prstGeom prst="rect">
            <a:avLst/>
          </a:prstGeom>
          <a:solidFill>
            <a:srgbClr val="CCFFFF"/>
          </a:solidFill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de-DE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8A03B311-0DD5-43BB-BB0D-DB0515FDAFD2}"/>
              </a:ext>
            </a:extLst>
          </p:cNvPr>
          <p:cNvSpPr/>
          <p:nvPr/>
        </p:nvSpPr>
        <p:spPr>
          <a:xfrm>
            <a:off x="4963365" y="3629758"/>
            <a:ext cx="3221385" cy="369332"/>
          </a:xfrm>
          <a:prstGeom prst="rect">
            <a:avLst/>
          </a:prstGeom>
          <a:solidFill>
            <a:srgbClr val="CCFFFF"/>
          </a:solidFill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50 GW Elektrolyseur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40823F8-612D-4D86-9234-5866AFB4FF90}"/>
              </a:ext>
            </a:extLst>
          </p:cNvPr>
          <p:cNvSpPr txBox="1"/>
          <p:nvPr/>
        </p:nvSpPr>
        <p:spPr>
          <a:xfrm>
            <a:off x="2314698" y="3629758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0,x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1B3F73C2-ED16-4EC3-88FF-AB04672386B0}"/>
              </a:ext>
            </a:extLst>
          </p:cNvPr>
          <p:cNvSpPr/>
          <p:nvPr/>
        </p:nvSpPr>
        <p:spPr>
          <a:xfrm>
            <a:off x="1722449" y="4293299"/>
            <a:ext cx="288000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de-DE" dirty="0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C6A36E26-3DE4-4AB8-81FC-B4A43847193C}"/>
              </a:ext>
            </a:extLst>
          </p:cNvPr>
          <p:cNvSpPr/>
          <p:nvPr/>
        </p:nvSpPr>
        <p:spPr>
          <a:xfrm>
            <a:off x="4959611" y="4293299"/>
            <a:ext cx="3221385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14 Mio. Wärmepumpen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6C9E645C-1CD1-4D0A-B805-A36D67445384}"/>
              </a:ext>
            </a:extLst>
          </p:cNvPr>
          <p:cNvSpPr txBox="1"/>
          <p:nvPr/>
        </p:nvSpPr>
        <p:spPr>
          <a:xfrm>
            <a:off x="2314699" y="4276338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1,2 Mio.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22D59747-7EA1-4921-B7C6-6A1F67057CD8}"/>
              </a:ext>
            </a:extLst>
          </p:cNvPr>
          <p:cNvSpPr/>
          <p:nvPr/>
        </p:nvSpPr>
        <p:spPr>
          <a:xfrm>
            <a:off x="1722449" y="5031963"/>
            <a:ext cx="108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de-DE" dirty="0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075E107F-29B9-44D6-8CCA-54849350B64A}"/>
              </a:ext>
            </a:extLst>
          </p:cNvPr>
          <p:cNvSpPr/>
          <p:nvPr/>
        </p:nvSpPr>
        <p:spPr>
          <a:xfrm>
            <a:off x="4963365" y="5031963"/>
            <a:ext cx="3221385" cy="369332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36 Mio. E-Autos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03935A96-64FF-4399-86E4-36446A7AE460}"/>
              </a:ext>
            </a:extLst>
          </p:cNvPr>
          <p:cNvSpPr txBox="1"/>
          <p:nvPr/>
        </p:nvSpPr>
        <p:spPr>
          <a:xfrm>
            <a:off x="2314698" y="5031963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0,9 Mio.</a:t>
            </a:r>
          </a:p>
        </p:txBody>
      </p:sp>
    </p:spTree>
    <p:extLst>
      <p:ext uri="{BB962C8B-B14F-4D97-AF65-F5344CB8AC3E}">
        <p14:creationId xmlns:p14="http://schemas.microsoft.com/office/powerpoint/2010/main" val="370854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de-DE" dirty="0"/>
              <a:t>Hintergrund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567927" cy="5342496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0" dirty="0"/>
              <a:t>bis 2030 mindestens 80 % des Stromverbrauchs aus EE</a:t>
            </a:r>
          </a:p>
          <a:p>
            <a:pPr marL="3429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0" dirty="0"/>
              <a:t>bis 2035 Stromerzeugung nahezu treibhausgasneutral</a:t>
            </a:r>
          </a:p>
          <a:p>
            <a:pPr marL="3429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0" dirty="0"/>
              <a:t>bis 2045 Klimaneutralität in Deutschland </a:t>
            </a:r>
          </a:p>
          <a:p>
            <a:pPr marL="3429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0" dirty="0">
                <a:sym typeface="Wingdings" panose="05000000000000000000" pitchFamily="2" charset="2"/>
              </a:rPr>
              <a:t> Beschleunigung um Faktor 3 notwendig!</a:t>
            </a:r>
            <a:endParaRPr lang="de-DE" sz="1800" b="0" dirty="0"/>
          </a:p>
          <a:p>
            <a:pPr marL="0" lvl="1">
              <a:lnSpc>
                <a:spcPct val="110000"/>
              </a:lnSpc>
              <a:spcBef>
                <a:spcPts val="600"/>
              </a:spcBef>
            </a:pPr>
            <a:endParaRPr lang="de-DE" sz="1800" b="0" dirty="0"/>
          </a:p>
          <a:p>
            <a:pPr marL="3429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de-DE" sz="1800" b="0" dirty="0"/>
          </a:p>
          <a:p>
            <a:pPr marL="3429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de-DE" sz="1800" b="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85C3BE9-31A1-95CA-5313-F453E2D6B2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072"/>
          <a:stretch/>
        </p:blipFill>
        <p:spPr>
          <a:xfrm>
            <a:off x="109524" y="2428046"/>
            <a:ext cx="4462462" cy="340205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0AA95F5-E98C-F846-178D-E4198D19A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348" y="2441416"/>
            <a:ext cx="4462462" cy="337530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87056D7-3424-523B-54C9-C3428056DBB6}"/>
              </a:ext>
            </a:extLst>
          </p:cNvPr>
          <p:cNvSpPr/>
          <p:nvPr/>
        </p:nvSpPr>
        <p:spPr>
          <a:xfrm>
            <a:off x="1003150" y="5100655"/>
            <a:ext cx="101750" cy="4680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DA5F951-C032-D56F-ED9C-4C8E8AE6C514}"/>
              </a:ext>
            </a:extLst>
          </p:cNvPr>
          <p:cNvSpPr/>
          <p:nvPr/>
        </p:nvSpPr>
        <p:spPr>
          <a:xfrm>
            <a:off x="5434013" y="4443431"/>
            <a:ext cx="100013" cy="1123949"/>
          </a:xfrm>
          <a:prstGeom prst="rect">
            <a:avLst/>
          </a:prstGeom>
          <a:solidFill>
            <a:schemeClr val="accent2"/>
          </a:solidFill>
          <a:ln w="9525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23A3D20-9A09-AC01-4EA9-8F1BA5B45E38}"/>
              </a:ext>
            </a:extLst>
          </p:cNvPr>
          <p:cNvSpPr txBox="1"/>
          <p:nvPr/>
        </p:nvSpPr>
        <p:spPr>
          <a:xfrm>
            <a:off x="2171698" y="5970346"/>
            <a:ext cx="223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Aktueller Stand 10/23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0FE001C-F02E-CCC5-57F0-4DB97E4C7B8C}"/>
              </a:ext>
            </a:extLst>
          </p:cNvPr>
          <p:cNvCxnSpPr>
            <a:stCxn id="9" idx="3"/>
          </p:cNvCxnSpPr>
          <p:nvPr/>
        </p:nvCxnSpPr>
        <p:spPr>
          <a:xfrm flipV="1">
            <a:off x="4409811" y="5391169"/>
            <a:ext cx="1055156" cy="7638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0B09EDD4-B510-6202-C635-F6B998F9ACF4}"/>
              </a:ext>
            </a:extLst>
          </p:cNvPr>
          <p:cNvCxnSpPr>
            <a:cxnSpLocks/>
          </p:cNvCxnSpPr>
          <p:nvPr/>
        </p:nvCxnSpPr>
        <p:spPr>
          <a:xfrm flipH="1" flipV="1">
            <a:off x="1073077" y="5387721"/>
            <a:ext cx="1055156" cy="7638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193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/>
              <a:t>Hemmnisse im Verteilnetzausbau und beim Netzanschluss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745051" cy="5342496"/>
          </a:xfrm>
        </p:spPr>
        <p:txBody>
          <a:bodyPr>
            <a:normAutofit fontScale="92500" lnSpcReduction="20000"/>
          </a:bodyPr>
          <a:lstStyle/>
          <a:p>
            <a:pPr marL="0" lvl="1">
              <a:lnSpc>
                <a:spcPct val="110000"/>
              </a:lnSpc>
              <a:spcBef>
                <a:spcPts val="600"/>
              </a:spcBef>
            </a:pPr>
            <a:r>
              <a:rPr lang="de-DE" b="0" dirty="0"/>
              <a:t>Verteilnetz entwickelt sich zunehmend zum Bremsklotz für die notwendige Beschleunigung der Energiewende. </a:t>
            </a:r>
          </a:p>
          <a:p>
            <a:pPr marL="0" lvl="1">
              <a:lnSpc>
                <a:spcPct val="110000"/>
              </a:lnSpc>
              <a:spcBef>
                <a:spcPts val="600"/>
              </a:spcBef>
            </a:pPr>
            <a:r>
              <a:rPr lang="de-DE" b="0" dirty="0"/>
              <a:t>Ursachen:</a:t>
            </a:r>
          </a:p>
          <a:p>
            <a:pPr marL="800100" lvl="1" indent="-342900">
              <a:lnSpc>
                <a:spcPct val="114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sz="1800" dirty="0"/>
              <a:t>Regulierungsrahmen für die Verteilnetzbetreiber</a:t>
            </a:r>
            <a:br>
              <a:rPr lang="de-DE" sz="1800" dirty="0"/>
            </a:br>
            <a:r>
              <a:rPr lang="de-DE" sz="1400" b="0" dirty="0"/>
              <a:t>(Zins- und OPEX-Problem, geringer Anreiz für Ausbau, …)</a:t>
            </a:r>
          </a:p>
          <a:p>
            <a:pPr marL="800100" lvl="1" indent="-342900">
              <a:lnSpc>
                <a:spcPct val="114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sz="1800" dirty="0"/>
              <a:t>Genehmigungsverfahren von Netzausbauprojekten</a:t>
            </a:r>
            <a:br>
              <a:rPr lang="de-DE" sz="1800" dirty="0"/>
            </a:br>
            <a:r>
              <a:rPr lang="de-DE" sz="1400" b="0" dirty="0"/>
              <a:t>(Priorisierung, Standardisierung und Digitalisierung, Personal, Zusammenarbeit, Artenschutz, …)</a:t>
            </a:r>
          </a:p>
          <a:p>
            <a:pPr marL="800100" lvl="1" indent="-342900">
              <a:lnSpc>
                <a:spcPct val="114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sz="1800" dirty="0"/>
              <a:t>Praxis der Netzintegration von EE-Anlagen</a:t>
            </a:r>
            <a:br>
              <a:rPr lang="de-DE" sz="1800" dirty="0"/>
            </a:br>
            <a:r>
              <a:rPr lang="de-DE" sz="1400" b="0" dirty="0"/>
              <a:t>(Anzahl Netzanschlussbegehren, unterschiedliche und konservative Planungsgrundsätze, fehlende Langfriststrategie und Vorausschau, mangelndes Wissen, „Kabelsalat“, …)</a:t>
            </a:r>
            <a:br>
              <a:rPr lang="de-DE" sz="1400" b="0" dirty="0"/>
            </a:br>
            <a:r>
              <a:rPr lang="de-DE" sz="1400" b="0" dirty="0">
                <a:sym typeface="Wingdings" panose="05000000000000000000" pitchFamily="2" charset="2"/>
              </a:rPr>
              <a:t> Vorschlag: vollständige Übernahme durch Netzbetreiber</a:t>
            </a:r>
            <a:endParaRPr lang="de-DE" sz="1400" dirty="0"/>
          </a:p>
          <a:p>
            <a:pPr marL="800100" lvl="1" indent="-342900">
              <a:lnSpc>
                <a:spcPct val="114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sz="1800" dirty="0"/>
              <a:t>Personalkapazitäten</a:t>
            </a:r>
          </a:p>
          <a:p>
            <a:pPr marL="800100" lvl="1" indent="-342900">
              <a:lnSpc>
                <a:spcPct val="114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sz="1800" dirty="0"/>
              <a:t>Beschaffung von Netzbetriebsmitteln</a:t>
            </a:r>
          </a:p>
          <a:p>
            <a:pPr marL="800100" lvl="1" indent="-342900">
              <a:lnSpc>
                <a:spcPct val="114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r>
              <a:rPr lang="de-DE" sz="1800" dirty="0"/>
              <a:t>Zertifizierungsprozess für den Netzanschluss von EE-Anlagen</a:t>
            </a:r>
          </a:p>
          <a:p>
            <a:pPr marL="0" lvl="1">
              <a:lnSpc>
                <a:spcPct val="110000"/>
              </a:lnSpc>
              <a:spcBef>
                <a:spcPts val="600"/>
              </a:spcBef>
            </a:pPr>
            <a:endParaRPr lang="de-DE" sz="1800" b="0" i="1" dirty="0"/>
          </a:p>
          <a:p>
            <a:pPr marL="0" lvl="1">
              <a:lnSpc>
                <a:spcPct val="110000"/>
              </a:lnSpc>
              <a:spcBef>
                <a:spcPts val="600"/>
              </a:spcBef>
            </a:pPr>
            <a:endParaRPr lang="de-DE" sz="1400" b="0" dirty="0"/>
          </a:p>
          <a:p>
            <a:pPr marL="0" lvl="1">
              <a:lnSpc>
                <a:spcPct val="110000"/>
              </a:lnSpc>
              <a:spcBef>
                <a:spcPts val="600"/>
              </a:spcBef>
            </a:pPr>
            <a:r>
              <a:rPr lang="de-DE" sz="1400" b="0" dirty="0"/>
              <a:t>Ausführliche Beschreibung und Lösungsansätze finden sich in meinem Gutachten </a:t>
            </a:r>
            <a:br>
              <a:rPr lang="de-DE" sz="1400" b="0" dirty="0"/>
            </a:br>
            <a:r>
              <a:rPr lang="de-DE" sz="1400" b="0" i="1" dirty="0"/>
              <a:t>„Hemmnisse im Verteilnetzausbau und deren Überwindung“:</a:t>
            </a:r>
          </a:p>
          <a:p>
            <a:pPr marL="0" lvl="1">
              <a:lnSpc>
                <a:spcPct val="110000"/>
              </a:lnSpc>
              <a:spcBef>
                <a:spcPts val="600"/>
              </a:spcBef>
            </a:pPr>
            <a:r>
              <a:rPr lang="de-DE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https://opus4.kobv.de/opus4-oth-regensburg/frontdoor/index/index/docId/6043</a:t>
            </a:r>
            <a:endParaRPr lang="de-DE" sz="1400" b="0" i="1" dirty="0"/>
          </a:p>
        </p:txBody>
      </p:sp>
    </p:spTree>
    <p:extLst>
      <p:ext uri="{BB962C8B-B14F-4D97-AF65-F5344CB8AC3E}">
        <p14:creationId xmlns:p14="http://schemas.microsoft.com/office/powerpoint/2010/main" val="205244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567927" cy="5342496"/>
          </a:xfrm>
        </p:spPr>
        <p:txBody>
          <a:bodyPr>
            <a:normAutofit/>
          </a:bodyPr>
          <a:lstStyle/>
          <a:p>
            <a:r>
              <a:rPr lang="de-DE" dirty="0"/>
              <a:t>Hintergrund: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0" dirty="0"/>
              <a:t>§ 8 EEG: EE-Anlagen sind </a:t>
            </a:r>
            <a:r>
              <a:rPr lang="de-DE" sz="1800" dirty="0"/>
              <a:t>vorrangig</a:t>
            </a:r>
            <a:r>
              <a:rPr lang="de-DE" sz="1800" b="0" dirty="0"/>
              <a:t> und </a:t>
            </a:r>
            <a:r>
              <a:rPr lang="de-DE" sz="1800" dirty="0"/>
              <a:t>über kürzesten Weg</a:t>
            </a:r>
            <a:r>
              <a:rPr lang="de-DE" sz="1800" b="0" dirty="0"/>
              <a:t> anzuschließen, außer wenn ein anderer Anschlusspunkt wirtschaftlich günstiger wäre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endParaRPr lang="de-DE" sz="1800" dirty="0">
              <a:latin typeface="+mn-lt"/>
            </a:endParaRP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1400" b="0" i="1" dirty="0">
                <a:latin typeface="+mn-lt"/>
              </a:rPr>
              <a:t>Dennoch (oder besser: deshalb):</a:t>
            </a:r>
          </a:p>
          <a:p>
            <a:r>
              <a:rPr lang="de-DE" dirty="0"/>
              <a:t>Heutige Praxis gefährdet fristgerechte und kostengünstige Umsetzung der Energiewende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1800" b="0" dirty="0">
                <a:sym typeface="Wingdings" panose="05000000000000000000" pitchFamily="2" charset="2"/>
              </a:rPr>
              <a:t> Verzögerungen und Verhinderung von EE-Projekten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1800" b="0" dirty="0">
                <a:sym typeface="Wingdings" panose="05000000000000000000" pitchFamily="2" charset="2"/>
              </a:rPr>
              <a:t> Ineffiziente Netzentwicklungen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1800" b="0" dirty="0">
                <a:sym typeface="Wingdings" panose="05000000000000000000" pitchFamily="2" charset="2"/>
              </a:rPr>
              <a:t> Schlechte Ausnutzung der Dachflächenpotenziale</a:t>
            </a:r>
            <a:endParaRPr lang="de-DE" sz="1800" b="0" dirty="0"/>
          </a:p>
          <a:p>
            <a:pPr marL="342900" lvl="1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1800" b="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Praxis der Netzintegration von EE-Anlagen</a:t>
            </a:r>
          </a:p>
        </p:txBody>
      </p:sp>
    </p:spTree>
    <p:extLst>
      <p:ext uri="{BB962C8B-B14F-4D97-AF65-F5344CB8AC3E}">
        <p14:creationId xmlns:p14="http://schemas.microsoft.com/office/powerpoint/2010/main" val="2386296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567927" cy="5342496"/>
          </a:xfrm>
        </p:spPr>
        <p:txBody>
          <a:bodyPr>
            <a:normAutofit lnSpcReduction="10000"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2000" b="0" dirty="0"/>
              <a:t>(Genannte) Probleme: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/>
              <a:t>Vielzahl der Netzanschlussbegehren</a:t>
            </a:r>
            <a:br>
              <a:rPr lang="de-DE" sz="2000" dirty="0"/>
            </a:br>
            <a:r>
              <a:rPr lang="de-DE" sz="1800" b="0" dirty="0"/>
              <a:t>- Optimierung der EE-Anlagen durch Mehrfachanfragen</a:t>
            </a:r>
            <a:br>
              <a:rPr lang="de-DE" sz="1800" b="0" dirty="0"/>
            </a:br>
            <a:r>
              <a:rPr lang="de-DE" sz="1800" b="0" dirty="0"/>
              <a:t>- virtuelle Vollauslastung durch Netzreservierungen</a:t>
            </a:r>
            <a:br>
              <a:rPr lang="de-DE" sz="1800" b="0" dirty="0"/>
            </a:br>
            <a:endParaRPr lang="de-DE" sz="2000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sym typeface="Wingdings" panose="05000000000000000000" pitchFamily="2" charset="2"/>
              </a:rPr>
              <a:t>Konservative Planungsgrundsätze</a:t>
            </a:r>
            <a:br>
              <a:rPr lang="de-DE" sz="200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- Auslegung auf </a:t>
            </a:r>
            <a:r>
              <a:rPr lang="de-DE" sz="1800" b="0" dirty="0" err="1">
                <a:sym typeface="Wingdings" panose="05000000000000000000" pitchFamily="2" charset="2"/>
              </a:rPr>
              <a:t>Worst-case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- unterschiedliche Planungsgrundsätze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- Aufteilung in einzelne Spannungsebenen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- rudimentäres Spannungs-Blindleistungsmanagement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- fehlende Modularisierung und Standardisierung von UWs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de-DE" sz="2000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sym typeface="Wingdings" panose="05000000000000000000" pitchFamily="2" charset="2"/>
              </a:rPr>
              <a:t>Mangelndes Wissen</a:t>
            </a:r>
            <a:br>
              <a:rPr lang="de-DE" sz="200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- z. B. Langfrist-/Systemwirkung von intelligenten Ortsnetzstationen, regelbare Ortsnetztransformatoren, dynamische Sollwertregelung, …</a:t>
            </a:r>
            <a:br>
              <a:rPr lang="de-DE" sz="1800" b="0" dirty="0">
                <a:sym typeface="Wingdings" panose="05000000000000000000" pitchFamily="2" charset="2"/>
              </a:rPr>
            </a:br>
            <a:endParaRPr lang="de-DE" sz="1800" b="0" dirty="0">
              <a:sym typeface="Wingdings" panose="05000000000000000000" pitchFamily="2" charset="2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Praxis der Netzintegration von EE-Anlagen</a:t>
            </a:r>
          </a:p>
        </p:txBody>
      </p:sp>
    </p:spTree>
    <p:extLst>
      <p:ext uri="{BB962C8B-B14F-4D97-AF65-F5344CB8AC3E}">
        <p14:creationId xmlns:p14="http://schemas.microsoft.com/office/powerpoint/2010/main" val="1371496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567927" cy="534249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2000" b="0" dirty="0"/>
              <a:t>(Genannte) Probleme: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/>
              <a:t>Fehlende Langfriststrategien/vorausschauende Planung</a:t>
            </a:r>
            <a:br>
              <a:rPr lang="de-DE" sz="2000" dirty="0"/>
            </a:br>
            <a:r>
              <a:rPr lang="de-DE" sz="1800" b="0" dirty="0"/>
              <a:t>- Optimierung Bestandsnetz</a:t>
            </a:r>
            <a:br>
              <a:rPr lang="de-DE" sz="1800" b="0" dirty="0"/>
            </a:br>
            <a:r>
              <a:rPr lang="de-DE" sz="1800" b="0" dirty="0"/>
              <a:t>- „Fahren auf Sicht“</a:t>
            </a:r>
            <a:br>
              <a:rPr lang="de-DE" sz="1800" b="0" dirty="0"/>
            </a:br>
            <a:r>
              <a:rPr lang="de-DE" sz="1800" b="0" dirty="0"/>
              <a:t>- seit 2022 jedoch nun gesetzliche Pflicht</a:t>
            </a:r>
            <a:br>
              <a:rPr lang="de-DE" sz="1800" b="0" dirty="0"/>
            </a:br>
            <a:endParaRPr lang="de-DE" sz="2000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sym typeface="Wingdings" panose="05000000000000000000" pitchFamily="2" charset="2"/>
              </a:rPr>
              <a:t>Ausufernde Einspeisenetze</a:t>
            </a:r>
            <a:br>
              <a:rPr lang="de-DE" sz="200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Ursachen: 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	- Einzelfallprüfung statt Zusammen- und Vorausschau, 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	- Einfluss auf Netzentgelte, 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	- Einbezug Ausbaukosten vorgelagerter Netzebenen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- Nachteile: 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	- „Kabelsalat“  Verknappung und Verteuerung v. Kabeln, 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	- unnötige und teurere Blindleistungskompensation, </a:t>
            </a:r>
            <a:br>
              <a:rPr lang="de-DE" sz="1800" b="0" dirty="0">
                <a:sym typeface="Wingdings" panose="05000000000000000000" pitchFamily="2" charset="2"/>
              </a:rPr>
            </a:br>
            <a:r>
              <a:rPr lang="de-DE" sz="1800" b="0" dirty="0">
                <a:sym typeface="Wingdings" panose="05000000000000000000" pitchFamily="2" charset="2"/>
              </a:rPr>
              <a:t>	- nur für Einspeisung  ineffiziente Netzstruktur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Praxis der Netzintegration von EE-Anlagen</a:t>
            </a:r>
          </a:p>
        </p:txBody>
      </p:sp>
    </p:spTree>
    <p:extLst>
      <p:ext uri="{BB962C8B-B14F-4D97-AF65-F5344CB8AC3E}">
        <p14:creationId xmlns:p14="http://schemas.microsoft.com/office/powerpoint/2010/main" val="208346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567927" cy="534249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4000"/>
              </a:lnSpc>
              <a:spcBef>
                <a:spcPts val="900"/>
              </a:spcBef>
            </a:pPr>
            <a:r>
              <a:rPr lang="de-DE" sz="2000" dirty="0">
                <a:cs typeface="Arial" panose="020B0604020202020204" pitchFamily="34" charset="0"/>
              </a:rPr>
              <a:t>Indizien vorhanden, dass heutige Ausgestaltung der Anreizregulierung nicht zu volkswirtschaftlich optimalen Netzstrukturen und minimalen Netzkosten führt.</a:t>
            </a:r>
          </a:p>
          <a:p>
            <a:pPr>
              <a:lnSpc>
                <a:spcPct val="114000"/>
              </a:lnSpc>
              <a:spcBef>
                <a:spcPts val="900"/>
              </a:spcBef>
            </a:pPr>
            <a:endParaRPr lang="de-DE" sz="1050" dirty="0"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  <a:spcBef>
                <a:spcPts val="900"/>
              </a:spcBef>
            </a:pPr>
            <a:r>
              <a:rPr lang="de-DE" sz="2000" b="0" dirty="0">
                <a:cs typeface="Arial" panose="020B0604020202020204" pitchFamily="34" charset="0"/>
              </a:rPr>
              <a:t>Genannte Hemmnisse:</a:t>
            </a:r>
          </a:p>
          <a:p>
            <a:pPr marL="285750" indent="-28575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cs typeface="Arial" panose="020B0604020202020204" pitchFamily="34" charset="0"/>
              </a:rPr>
              <a:t>„OPEX-Problem“</a:t>
            </a:r>
            <a:br>
              <a:rPr lang="de-DE" sz="2000" dirty="0">
                <a:cs typeface="Arial" panose="020B0604020202020204" pitchFamily="34" charset="0"/>
              </a:rPr>
            </a:br>
            <a:r>
              <a:rPr lang="de-DE" sz="2000" b="0" dirty="0">
                <a:cs typeface="Arial" panose="020B0604020202020204" pitchFamily="34" charset="0"/>
              </a:rPr>
              <a:t>- </a:t>
            </a:r>
            <a:r>
              <a:rPr lang="de-DE" sz="2000" b="0" dirty="0" err="1">
                <a:cs typeface="Arial" panose="020B0604020202020204" pitchFamily="34" charset="0"/>
              </a:rPr>
              <a:t>unterschiedl</a:t>
            </a:r>
            <a:r>
              <a:rPr lang="de-DE" sz="2000" b="0" dirty="0">
                <a:cs typeface="Arial" panose="020B0604020202020204" pitchFamily="34" charset="0"/>
              </a:rPr>
              <a:t>. Behandlung von OPEX und CAPEX seit 2019</a:t>
            </a:r>
            <a:br>
              <a:rPr lang="de-DE" sz="2000" b="0" dirty="0">
                <a:cs typeface="Arial" panose="020B0604020202020204" pitchFamily="34" charset="0"/>
              </a:rPr>
            </a:br>
            <a:r>
              <a:rPr lang="de-DE" sz="2000" b="0" dirty="0">
                <a:cs typeface="Arial" panose="020B0604020202020204" pitchFamily="34" charset="0"/>
              </a:rPr>
              <a:t>- unterschiedliche Wahrnehmungen (NB wollten dies aber auch so)</a:t>
            </a:r>
            <a:br>
              <a:rPr lang="de-DE" sz="2000" b="0" dirty="0">
                <a:cs typeface="Arial" panose="020B0604020202020204" pitchFamily="34" charset="0"/>
              </a:rPr>
            </a:br>
            <a:endParaRPr lang="de-DE" sz="20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cs typeface="Arial" panose="020B0604020202020204" pitchFamily="34" charset="0"/>
                <a:sym typeface="Wingdings" panose="05000000000000000000" pitchFamily="2" charset="2"/>
              </a:rPr>
              <a:t>„Zinsproblem“ (Kapitalbeschaffung)</a:t>
            </a:r>
            <a:br>
              <a:rPr lang="de-DE" sz="2000" dirty="0">
                <a:cs typeface="Arial" panose="020B0604020202020204" pitchFamily="34" charset="0"/>
                <a:sym typeface="Wingdings" panose="05000000000000000000" pitchFamily="2" charset="2"/>
              </a:rPr>
            </a:br>
            <a:endParaRPr lang="de-DE" sz="20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de-DE" dirty="0">
                <a:cs typeface="Arial" panose="020B0604020202020204" pitchFamily="34" charset="0"/>
                <a:sym typeface="Wingdings" panose="05000000000000000000" pitchFamily="2" charset="2"/>
              </a:rPr>
              <a:t>„Regulierungsproblem ‚Netzdienliche Speicher‘ “</a:t>
            </a:r>
            <a:br>
              <a:rPr lang="de-DE" dirty="0">
                <a:cs typeface="Arial" panose="020B0604020202020204" pitchFamily="34" charset="0"/>
                <a:sym typeface="Wingdings" panose="05000000000000000000" pitchFamily="2" charset="2"/>
              </a:rPr>
            </a:br>
            <a:endParaRPr lang="de-DE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cs typeface="Arial" panose="020B0604020202020204" pitchFamily="34" charset="0"/>
                <a:sym typeface="Wingdings" panose="05000000000000000000" pitchFamily="2" charset="2"/>
              </a:rPr>
              <a:t>Problem fehlender Innovationsanreize</a:t>
            </a:r>
            <a:br>
              <a:rPr lang="de-DE" sz="2000" dirty="0"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de-DE" sz="2000" b="0" dirty="0">
                <a:cs typeface="Arial" panose="020B0604020202020204" pitchFamily="34" charset="0"/>
                <a:sym typeface="Wingdings" panose="05000000000000000000" pitchFamily="2" charset="2"/>
              </a:rPr>
              <a:t>- CAPEX–OPEX–Dilemma</a:t>
            </a:r>
            <a:br>
              <a:rPr lang="de-DE" sz="2000" b="0" dirty="0"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de-DE" sz="2000" b="0" dirty="0">
                <a:cs typeface="Arial" panose="020B0604020202020204" pitchFamily="34" charset="0"/>
                <a:sym typeface="Wingdings" panose="05000000000000000000" pitchFamily="2" charset="2"/>
              </a:rPr>
              <a:t>- selbst Einspeisespitzenkappung wurde mit aktuell nicht beeinflussbare OPEX bis vor Kurzem kaum angewendet</a:t>
            </a:r>
          </a:p>
          <a:p>
            <a:pPr marL="285750" indent="-285750">
              <a:lnSpc>
                <a:spcPct val="114000"/>
              </a:lnSpc>
              <a:spcBef>
                <a:spcPts val="900"/>
              </a:spcBef>
              <a:buFont typeface="Wingdings" panose="05000000000000000000" pitchFamily="2" charset="2"/>
              <a:buChar char="§"/>
            </a:pPr>
            <a:endParaRPr lang="de-DE" dirty="0"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/>
              <a:t>Regulierungsrahmen für Verteilnetzbetreiber</a:t>
            </a:r>
          </a:p>
        </p:txBody>
      </p:sp>
    </p:spTree>
    <p:extLst>
      <p:ext uri="{BB962C8B-B14F-4D97-AF65-F5344CB8AC3E}">
        <p14:creationId xmlns:p14="http://schemas.microsoft.com/office/powerpoint/2010/main" val="199154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567927" cy="5342496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 err="1"/>
              <a:t>Outputorientierte</a:t>
            </a:r>
            <a:r>
              <a:rPr lang="de-DE" sz="2000" dirty="0"/>
              <a:t> Regulierung mit Budgetansatz und Erweiterungsfaktor</a:t>
            </a:r>
            <a:br>
              <a:rPr lang="de-DE" sz="2000" dirty="0"/>
            </a:br>
            <a:r>
              <a:rPr lang="de-DE" sz="2000" b="0" dirty="0"/>
              <a:t>- Berücksichtigung des Erreichens der Klimaschutz- und EE-Ausbauziele</a:t>
            </a:r>
            <a:br>
              <a:rPr lang="de-DE" sz="2000" b="0" dirty="0"/>
            </a:br>
            <a:r>
              <a:rPr lang="de-DE" sz="2000" b="0" dirty="0"/>
              <a:t>- Beschleunigung Netzausbau und Netzanschluss als zusätzliche </a:t>
            </a:r>
            <a:br>
              <a:rPr lang="de-DE" sz="2000" b="0" dirty="0"/>
            </a:br>
            <a:r>
              <a:rPr lang="de-DE" sz="2000" b="0" dirty="0"/>
              <a:t>  Bewertungsgröße für Effizienzvergleich</a:t>
            </a:r>
            <a:br>
              <a:rPr lang="de-DE" sz="2000" b="0" dirty="0"/>
            </a:br>
            <a:r>
              <a:rPr lang="de-DE" sz="2000" b="0" dirty="0"/>
              <a:t>- keine Unterscheidung zwischen OPEX und CAPEX</a:t>
            </a:r>
            <a:endParaRPr lang="de-DE" sz="2000" b="0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sym typeface="Wingdings" panose="05000000000000000000" pitchFamily="2" charset="2"/>
              </a:rPr>
              <a:t>Ausgeprägtere finanzielle Anreize (und Risiken)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sym typeface="Wingdings" panose="05000000000000000000" pitchFamily="2" charset="2"/>
              </a:rPr>
              <a:t>Transparenz der Renditen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sym typeface="Wingdings" panose="05000000000000000000" pitchFamily="2" charset="2"/>
              </a:rPr>
              <a:t>„Feld- und Dachsteckdose“</a:t>
            </a:r>
            <a:br>
              <a:rPr lang="de-DE" sz="200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- vollständige Kostenverantwortung des Netzanschlusses durch 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  Netzbetreiber unabhängig vom Standort der EE-Anlage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- Finanzielle Beteiligung der EE-Anlagenbetreiber durch allgemeinen 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  Solidaritätsbeitrag Netzintegration und individuellen 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  Baukostenzuschuss (Netzentgelte  Vertriebskosten)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- Priorisierungsrecht durch NB bei Einhaltung der Ausbauziele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- Maßnahmen zur Vermeidung von Verzögerungen durch Fristvorgaben 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  mit Malus in der Anreizregulierung, Entschädigungszahlungen für 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  verspätete EE-Anschlüsse, Nutzung des Personals von EE-Anlagen-</a:t>
            </a:r>
            <a:br>
              <a:rPr lang="de-DE" sz="2000" b="0" dirty="0">
                <a:sym typeface="Wingdings" panose="05000000000000000000" pitchFamily="2" charset="2"/>
              </a:rPr>
            </a:br>
            <a:r>
              <a:rPr lang="de-DE" sz="2000" b="0" dirty="0">
                <a:sym typeface="Wingdings" panose="05000000000000000000" pitchFamily="2" charset="2"/>
              </a:rPr>
              <a:t>  Projektierern</a:t>
            </a:r>
            <a:br>
              <a:rPr lang="de-DE" sz="2000" b="0" dirty="0">
                <a:sym typeface="Wingdings" panose="05000000000000000000" pitchFamily="2" charset="2"/>
              </a:rPr>
            </a:br>
            <a:endParaRPr lang="de-DE" sz="2000" b="0" dirty="0">
              <a:sym typeface="Wingdings" panose="05000000000000000000" pitchFamily="2" charset="2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de-DE" dirty="0"/>
              <a:t>Lösungsansätze</a:t>
            </a:r>
          </a:p>
        </p:txBody>
      </p:sp>
    </p:spTree>
    <p:extLst>
      <p:ext uri="{BB962C8B-B14F-4D97-AF65-F5344CB8AC3E}">
        <p14:creationId xmlns:p14="http://schemas.microsoft.com/office/powerpoint/2010/main" val="2737852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de-DE" dirty="0"/>
              <a:t>Ausblick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80796" y="961200"/>
            <a:ext cx="8676857" cy="5342496"/>
          </a:xfrm>
        </p:spPr>
        <p:txBody>
          <a:bodyPr>
            <a:normAutofit lnSpcReduction="10000"/>
          </a:bodyPr>
          <a:lstStyle/>
          <a:p>
            <a:pPr marL="0" lvl="1">
              <a:lnSpc>
                <a:spcPct val="110000"/>
              </a:lnSpc>
              <a:spcBef>
                <a:spcPts val="600"/>
              </a:spcBef>
            </a:pPr>
            <a:r>
              <a:rPr lang="de-DE" b="0" dirty="0"/>
              <a:t>Eigentlich geht es um die Frage, wie weit und unter welchen Bedingungen wollen wir unsere Energieversorgung absichern!</a:t>
            </a:r>
          </a:p>
          <a:p>
            <a:pPr marL="342900" lvl="1" indent="-3429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b="0" dirty="0"/>
              <a:t>Waren und sind unsere VS- und Resilienz-Strategien zielführend?</a:t>
            </a:r>
          </a:p>
          <a:p>
            <a:pPr marL="342900" lvl="1" indent="-3429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b="0" dirty="0"/>
              <a:t>Sind wir auf kritische Versorgungssituationen ausreichend vorbereitet?</a:t>
            </a:r>
          </a:p>
          <a:p>
            <a:pPr marL="342900" lvl="1" indent="-3429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b="0" dirty="0"/>
              <a:t>Welchen Preis wollen wir bezahlen </a:t>
            </a:r>
            <a:br>
              <a:rPr lang="de-DE" b="0" dirty="0"/>
            </a:br>
            <a:r>
              <a:rPr lang="de-DE" b="0" dirty="0"/>
              <a:t>(eigene VS </a:t>
            </a:r>
            <a:r>
              <a:rPr lang="de-DE" b="0" dirty="0" err="1"/>
              <a:t>vs</a:t>
            </a:r>
            <a:r>
              <a:rPr lang="de-DE" b="0" dirty="0"/>
              <a:t>. „geringe“ Kosten)? </a:t>
            </a:r>
          </a:p>
          <a:p>
            <a:pPr marL="0" lvl="1">
              <a:lnSpc>
                <a:spcPct val="110000"/>
              </a:lnSpc>
              <a:spcBef>
                <a:spcPts val="600"/>
              </a:spcBef>
            </a:pPr>
            <a:r>
              <a:rPr lang="de-DE" b="0" dirty="0">
                <a:sym typeface="Wingdings" panose="05000000000000000000" pitchFamily="2" charset="2"/>
              </a:rPr>
              <a:t>	 Abwägung und Entscheidung fehlt</a:t>
            </a:r>
            <a:endParaRPr lang="de-DE" b="0" dirty="0"/>
          </a:p>
          <a:p>
            <a:pPr marL="342900" lvl="1" indent="-3429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DE" b="0" dirty="0"/>
          </a:p>
          <a:p>
            <a:pPr marL="342900" lvl="1" indent="-3429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DE" sz="2100" dirty="0"/>
          </a:p>
          <a:p>
            <a:pPr marL="342900" lvl="1" indent="-3429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100" dirty="0"/>
              <a:t>Fachkräftemangel:</a:t>
            </a:r>
            <a:br>
              <a:rPr lang="de-DE" sz="2100" b="0" dirty="0"/>
            </a:br>
            <a:r>
              <a:rPr lang="de-DE" sz="2100" b="0" dirty="0"/>
              <a:t>Warum begeistern sich junge Leute für Klimaschutz, </a:t>
            </a:r>
            <a:br>
              <a:rPr lang="de-DE" sz="2100" b="0" dirty="0"/>
            </a:br>
            <a:r>
              <a:rPr lang="de-DE" sz="2100" b="0" dirty="0"/>
              <a:t>wollen aber nicht dafür arbeiten?</a:t>
            </a:r>
          </a:p>
          <a:p>
            <a:pPr marL="800100" lvl="2" indent="-342900">
              <a:lnSpc>
                <a:spcPct val="110000"/>
              </a:lnSpc>
              <a:spcBef>
                <a:spcPts val="600"/>
              </a:spcBef>
              <a:buFont typeface="Symbol" panose="05050102010706020507" pitchFamily="18" charset="2"/>
              <a:buChar char="-"/>
            </a:pPr>
            <a:endParaRPr lang="de-DE" sz="1700" b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572E712-878D-DBFF-C4A0-D5509C70AB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" t="1709" r="6354" b="83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33D1767-B03B-8D37-2710-93D1BEBF19F7}"/>
              </a:ext>
            </a:extLst>
          </p:cNvPr>
          <p:cNvSpPr txBox="1"/>
          <p:nvPr/>
        </p:nvSpPr>
        <p:spPr>
          <a:xfrm>
            <a:off x="367295" y="376238"/>
            <a:ext cx="8759962" cy="6401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Errichtung von Outdoor-Info-Terminals </a:t>
            </a:r>
            <a:br>
              <a:rPr lang="de-DE" sz="2800" b="1" dirty="0">
                <a:solidFill>
                  <a:schemeClr val="bg1"/>
                </a:solidFill>
              </a:rPr>
            </a:br>
            <a:r>
              <a:rPr lang="de-DE" sz="2800" b="1" dirty="0">
                <a:solidFill>
                  <a:schemeClr val="bg1"/>
                </a:solidFill>
              </a:rPr>
              <a:t>an gut frequentierten Wanderwegen</a:t>
            </a:r>
          </a:p>
          <a:p>
            <a:r>
              <a:rPr lang="de-DE" sz="2800" b="1" dirty="0">
                <a:solidFill>
                  <a:schemeClr val="bg1"/>
                </a:solidFill>
              </a:rPr>
              <a:t>zum Schutz des Luchses durch faktenbasierte Aufklärung</a:t>
            </a:r>
          </a:p>
          <a:p>
            <a:endParaRPr lang="de-DE" sz="2000" b="1" dirty="0">
              <a:solidFill>
                <a:schemeClr val="bg1"/>
              </a:solidFill>
            </a:endParaRPr>
          </a:p>
          <a:p>
            <a:endParaRPr lang="de-DE" sz="1200" dirty="0">
              <a:solidFill>
                <a:schemeClr val="bg1"/>
              </a:solidFill>
            </a:endParaRPr>
          </a:p>
          <a:p>
            <a:r>
              <a:rPr lang="de-DE" sz="1200" dirty="0">
                <a:solidFill>
                  <a:schemeClr val="bg1"/>
                </a:solidFill>
              </a:rPr>
              <a:t>2020: Hochstufung des Luchses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in Roter Liste Deutschlands von</a:t>
            </a:r>
          </a:p>
          <a:p>
            <a:r>
              <a:rPr lang="de-DE" sz="1200" dirty="0">
                <a:solidFill>
                  <a:schemeClr val="bg1"/>
                </a:solidFill>
              </a:rPr>
              <a:t>Kategorie 2 (</a:t>
            </a:r>
            <a:r>
              <a:rPr lang="de-DE" sz="1200" kern="0" spc="-70" dirty="0">
                <a:solidFill>
                  <a:schemeClr val="bg1"/>
                </a:solidFill>
              </a:rPr>
              <a:t>stark gefährdet</a:t>
            </a:r>
            <a:r>
              <a:rPr lang="de-DE" sz="1200" dirty="0">
                <a:solidFill>
                  <a:schemeClr val="bg1"/>
                </a:solidFill>
              </a:rPr>
              <a:t>) auf </a:t>
            </a:r>
          </a:p>
          <a:p>
            <a:r>
              <a:rPr lang="de-DE" sz="1200" dirty="0">
                <a:solidFill>
                  <a:schemeClr val="bg1"/>
                </a:solidFill>
              </a:rPr>
              <a:t>Kategorie 1 (vom Aussterben bedroht)</a:t>
            </a:r>
          </a:p>
          <a:p>
            <a:endParaRPr lang="de-DE" sz="2000" dirty="0">
              <a:solidFill>
                <a:schemeClr val="bg1"/>
              </a:solidFill>
            </a:endParaRPr>
          </a:p>
          <a:p>
            <a:endParaRPr lang="de-DE" sz="2000" b="1" dirty="0">
              <a:solidFill>
                <a:schemeClr val="bg1"/>
              </a:solidFill>
            </a:endParaRPr>
          </a:p>
          <a:p>
            <a:endParaRPr lang="de-DE" sz="2000" b="1" dirty="0">
              <a:solidFill>
                <a:schemeClr val="bg1"/>
              </a:solidFill>
            </a:endParaRPr>
          </a:p>
          <a:p>
            <a:r>
              <a:rPr lang="de-DE" sz="2000" b="1" dirty="0">
                <a:solidFill>
                  <a:schemeClr val="bg1"/>
                </a:solidFill>
              </a:rPr>
              <a:t>													</a:t>
            </a:r>
          </a:p>
          <a:p>
            <a:r>
              <a:rPr lang="de-DE" sz="2000" b="1" dirty="0">
                <a:solidFill>
                  <a:schemeClr val="bg1"/>
                </a:solidFill>
              </a:rPr>
              <a:t>													</a:t>
            </a:r>
            <a:endParaRPr lang="de-DE" sz="2000" dirty="0">
              <a:solidFill>
                <a:schemeClr val="bg1"/>
              </a:solidFill>
            </a:endParaRPr>
          </a:p>
          <a:p>
            <a:endParaRPr lang="de-DE" sz="2000" b="1" dirty="0">
              <a:solidFill>
                <a:schemeClr val="bg1"/>
              </a:solidFill>
            </a:endParaRPr>
          </a:p>
          <a:p>
            <a:r>
              <a:rPr lang="de-DE" sz="2000" b="1" dirty="0">
                <a:solidFill>
                  <a:schemeClr val="bg1"/>
                </a:solidFill>
              </a:rPr>
              <a:t>Förderverein zur Gründung der </a:t>
            </a:r>
            <a:r>
              <a:rPr lang="de-DE" sz="2000" b="1" dirty="0" err="1">
                <a:solidFill>
                  <a:schemeClr val="bg1"/>
                </a:solidFill>
              </a:rPr>
              <a:t>NaturStiftung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br>
              <a:rPr lang="de-DE" sz="2000" b="1" dirty="0">
                <a:solidFill>
                  <a:schemeClr val="bg1"/>
                </a:solidFill>
              </a:rPr>
            </a:br>
            <a:r>
              <a:rPr lang="de-DE" sz="2000" b="1" dirty="0">
                <a:solidFill>
                  <a:schemeClr val="bg1"/>
                </a:solidFill>
              </a:rPr>
              <a:t>Böhmerwald – Schwarzachtal e. V.</a:t>
            </a:r>
          </a:p>
          <a:p>
            <a:r>
              <a:rPr lang="de-DE" sz="2000" dirty="0">
                <a:solidFill>
                  <a:schemeClr val="bg1"/>
                </a:solidFill>
              </a:rPr>
              <a:t>Sparkasse im Landkreis Cham</a:t>
            </a:r>
          </a:p>
          <a:p>
            <a:r>
              <a:rPr lang="de-DE" sz="2800" b="1" dirty="0">
                <a:solidFill>
                  <a:schemeClr val="bg1"/>
                </a:solidFill>
              </a:rPr>
              <a:t>IBAN: DE26 7425 1020 0052 5582 51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sz="2000" dirty="0">
                <a:solidFill>
                  <a:schemeClr val="bg1"/>
                </a:solidFill>
              </a:rPr>
              <a:t>(für Einladung zur Luchsexkursion (Email)Adresse im Verwendungszweck angeben)</a:t>
            </a:r>
          </a:p>
        </p:txBody>
      </p:sp>
    </p:spTree>
    <p:extLst>
      <p:ext uri="{BB962C8B-B14F-4D97-AF65-F5344CB8AC3E}">
        <p14:creationId xmlns:p14="http://schemas.microsoft.com/office/powerpoint/2010/main" val="411502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DE" dirty="0"/>
              <a:t>Vielen Dank für Ihre Aufmerksamkeit</a:t>
            </a:r>
          </a:p>
        </p:txBody>
      </p:sp>
      <p:sp>
        <p:nvSpPr>
          <p:cNvPr id="5" name="Rechteck 4"/>
          <p:cNvSpPr/>
          <p:nvPr/>
        </p:nvSpPr>
        <p:spPr>
          <a:xfrm>
            <a:off x="2184849" y="1395348"/>
            <a:ext cx="57606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de-DE" sz="1400" b="0" dirty="0">
                <a:latin typeface="Lucida Sans" panose="020B0602030504020204" pitchFamily="34" charset="0"/>
              </a:rPr>
              <a:t>Regensburg Center </a:t>
            </a:r>
            <a:r>
              <a:rPr lang="de-DE" sz="1400" b="0" dirty="0" err="1">
                <a:latin typeface="Lucida Sans" panose="020B0602030504020204" pitchFamily="34" charset="0"/>
              </a:rPr>
              <a:t>of</a:t>
            </a:r>
            <a:r>
              <a:rPr lang="de-DE" sz="1400" b="0" dirty="0">
                <a:latin typeface="Lucida Sans" panose="020B0602030504020204" pitchFamily="34" charset="0"/>
              </a:rPr>
              <a:t> </a:t>
            </a:r>
            <a:r>
              <a:rPr lang="de-DE" sz="1400" b="0" dirty="0" err="1">
                <a:latin typeface="Lucida Sans" panose="020B0602030504020204" pitchFamily="34" charset="0"/>
              </a:rPr>
              <a:t>Energy</a:t>
            </a:r>
            <a:r>
              <a:rPr lang="de-DE" sz="1400" b="0" dirty="0">
                <a:latin typeface="Lucida Sans" panose="020B0602030504020204" pitchFamily="34" charset="0"/>
              </a:rPr>
              <a:t> </a:t>
            </a:r>
            <a:r>
              <a:rPr lang="de-DE" sz="1400" b="0" dirty="0" err="1">
                <a:latin typeface="Lucida Sans" panose="020B0602030504020204" pitchFamily="34" charset="0"/>
              </a:rPr>
              <a:t>and</a:t>
            </a:r>
            <a:r>
              <a:rPr lang="de-DE" sz="1400" b="0" dirty="0">
                <a:latin typeface="Lucida Sans" panose="020B0602030504020204" pitchFamily="34" charset="0"/>
              </a:rPr>
              <a:t> Resources (RCER)	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de-DE" sz="1200" b="0" dirty="0">
                <a:latin typeface="Lucida Sans" panose="020B0602030504020204" pitchFamily="34" charset="0"/>
              </a:rPr>
              <a:t>Forschungsstelle für Energienetze und Energiespeicher 	(FENES)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de-DE" sz="1200" b="0" dirty="0">
                <a:latin typeface="Lucida Sans" panose="020B0602030504020204" pitchFamily="34" charset="0"/>
              </a:rPr>
              <a:t>Ostbayerische Technische Hochschule Regensburg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de-DE" sz="1200" b="0" dirty="0" err="1">
                <a:latin typeface="Lucida Sans" panose="020B0602030504020204" pitchFamily="34" charset="0"/>
              </a:rPr>
              <a:t>Seybothstraße</a:t>
            </a:r>
            <a:r>
              <a:rPr lang="de-DE" sz="1200" b="0" dirty="0">
                <a:latin typeface="Lucida Sans" panose="020B0602030504020204" pitchFamily="34" charset="0"/>
              </a:rPr>
              <a:t> 2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de-DE" sz="1200" b="0" dirty="0">
                <a:latin typeface="Lucida Sans" panose="020B0602030504020204" pitchFamily="34" charset="0"/>
              </a:rPr>
              <a:t>93053 Regensburg</a:t>
            </a:r>
          </a:p>
          <a:p>
            <a:pPr marL="0" indent="0">
              <a:buNone/>
            </a:pPr>
            <a:r>
              <a:rPr lang="de-DE" sz="1200" b="0" dirty="0">
                <a:latin typeface="Lucida Sans" panose="020B0602030504020204" pitchFamily="34" charset="0"/>
              </a:rPr>
              <a:t>Tel. 	0941 / 943-9881</a:t>
            </a:r>
            <a:br>
              <a:rPr lang="de-DE" sz="1200" b="0" dirty="0">
                <a:latin typeface="Lucida Sans" panose="020B0602030504020204" pitchFamily="34" charset="0"/>
              </a:rPr>
            </a:br>
            <a:r>
              <a:rPr lang="de-DE" sz="1200" dirty="0">
                <a:latin typeface="Lucida Sans" panose="020B0602030504020204" pitchFamily="34" charset="0"/>
              </a:rPr>
              <a:t>Fax:	0941 / 943-1424</a:t>
            </a:r>
            <a:endParaRPr lang="de-DE" sz="1200" b="0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r>
              <a:rPr lang="de-DE" sz="1200" b="0" dirty="0">
                <a:latin typeface="Lucida Sans" panose="020B0602030504020204" pitchFamily="34" charset="0"/>
              </a:rPr>
              <a:t>E-Mail:   	</a:t>
            </a:r>
            <a:r>
              <a:rPr lang="de-DE" sz="1200" b="0" dirty="0" err="1">
                <a:latin typeface="Lucida Sans" panose="020B0602030504020204" pitchFamily="34" charset="0"/>
              </a:rPr>
              <a:t>oliver.brueckl</a:t>
            </a:r>
            <a:r>
              <a:rPr lang="de-DE" sz="1200" b="0" dirty="0">
                <a:latin typeface="Lucida Sans" panose="020B0602030504020204" pitchFamily="34" charset="0"/>
              </a:rPr>
              <a:t> @ oth-regensburg.de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10" y="3160475"/>
            <a:ext cx="6156467" cy="310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13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951</Words>
  <Application>Microsoft Office PowerPoint</Application>
  <PresentationFormat>Bildschirmpräsentation (4:3)</PresentationFormat>
  <Paragraphs>106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Lucida Sans</vt:lpstr>
      <vt:lpstr>Symbol</vt:lpstr>
      <vt:lpstr>Wingdings</vt:lpstr>
      <vt:lpstr>Office</vt:lpstr>
      <vt:lpstr> Woran hakt es bei der zukunftsorientierten Netzertüchtigung?  Setzt der Regulierungsrahmen die richtigen Anreize für die Schaffung transformationsgerechter Stromnetze?  Foliensatz für 26. Würzburger Gespräche zum Umweltenergierecht am 23. Oktober 2024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OTH Regensburg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Oliver Brückl</dc:creator>
  <cp:lastModifiedBy>Oliver Brueckl</cp:lastModifiedBy>
  <cp:revision>124</cp:revision>
  <dcterms:created xsi:type="dcterms:W3CDTF">2016-09-07T06:32:18Z</dcterms:created>
  <dcterms:modified xsi:type="dcterms:W3CDTF">2024-10-21T12:40:34Z</dcterms:modified>
</cp:coreProperties>
</file>