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4" r:id="rId5"/>
    <p:sldMasterId id="2147483677" r:id="rId6"/>
  </p:sldMasterIdLst>
  <p:notesMasterIdLst>
    <p:notesMasterId r:id="rId20"/>
  </p:notesMasterIdLst>
  <p:handoutMasterIdLst>
    <p:handoutMasterId r:id="rId21"/>
  </p:handoutMasterIdLst>
  <p:sldIdLst>
    <p:sldId id="256" r:id="rId7"/>
    <p:sldId id="258" r:id="rId8"/>
    <p:sldId id="292" r:id="rId9"/>
    <p:sldId id="262" r:id="rId10"/>
    <p:sldId id="2147480073" r:id="rId11"/>
    <p:sldId id="2147480074" r:id="rId12"/>
    <p:sldId id="273" r:id="rId13"/>
    <p:sldId id="257" r:id="rId14"/>
    <p:sldId id="277" r:id="rId15"/>
    <p:sldId id="2147483646" r:id="rId16"/>
    <p:sldId id="274" r:id="rId17"/>
    <p:sldId id="275" r:id="rId18"/>
    <p:sldId id="2147483647" r:id="rId19"/>
  </p:sldIdLst>
  <p:sldSz cx="9144000" cy="5143500" type="screen16x9"/>
  <p:notesSz cx="6858000" cy="9144000"/>
  <p:custDataLst>
    <p:tags r:id="rId22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6F29F58A-A31A-4EE6-8A77-0163A2EA3DDD}">
          <p14:sldIdLst>
            <p14:sldId id="256"/>
          </p14:sldIdLst>
        </p14:section>
        <p14:section name="Peter" id="{CBCE520A-4181-408E-AAB0-97F977D50051}">
          <p14:sldIdLst>
            <p14:sldId id="258"/>
            <p14:sldId id="292"/>
            <p14:sldId id="262"/>
            <p14:sldId id="2147480073"/>
            <p14:sldId id="2147480074"/>
            <p14:sldId id="273"/>
          </p14:sldIdLst>
        </p14:section>
        <p14:section name="Alexander" id="{1657A52E-B6C9-4012-8222-4A78108E40C7}">
          <p14:sldIdLst>
            <p14:sldId id="257"/>
            <p14:sldId id="277"/>
            <p14:sldId id="2147483646"/>
            <p14:sldId id="274"/>
            <p14:sldId id="275"/>
            <p14:sldId id="214748364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2B603E7-6079-20E3-F90F-DC3BE1C186B0}" name="Kirsch, Luise" initials="LK" userId="S::L17126@eon.com::19370daa-f156-4a7c-be3a-6ff730a73fb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6029" autoAdjust="0"/>
  </p:normalViewPr>
  <p:slideViewPr>
    <p:cSldViewPr>
      <p:cViewPr varScale="1">
        <p:scale>
          <a:sx n="111" d="100"/>
          <a:sy n="111" d="100"/>
        </p:scale>
        <p:origin x="1650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81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gs" Target="tags/tag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egler, Katharina" userId="b6f589bb-c354-40fe-aa7c-431d6896a812" providerId="ADAL" clId="{3F707293-D227-4AB6-B88B-A34F9145443A}"/>
    <pc:docChg chg="custSel modSld">
      <pc:chgData name="Ziegler, Katharina" userId="b6f589bb-c354-40fe-aa7c-431d6896a812" providerId="ADAL" clId="{3F707293-D227-4AB6-B88B-A34F9145443A}" dt="2024-10-22T09:53:44.437" v="6" actId="313"/>
      <pc:docMkLst>
        <pc:docMk/>
      </pc:docMkLst>
      <pc:sldChg chg="modNotesTx">
        <pc:chgData name="Ziegler, Katharina" userId="b6f589bb-c354-40fe-aa7c-431d6896a812" providerId="ADAL" clId="{3F707293-D227-4AB6-B88B-A34F9145443A}" dt="2024-10-22T09:27:48.334" v="0" actId="20577"/>
        <pc:sldMkLst>
          <pc:docMk/>
          <pc:sldMk cId="3134941552" sldId="258"/>
        </pc:sldMkLst>
      </pc:sldChg>
      <pc:sldChg chg="modNotesTx">
        <pc:chgData name="Ziegler, Katharina" userId="b6f589bb-c354-40fe-aa7c-431d6896a812" providerId="ADAL" clId="{3F707293-D227-4AB6-B88B-A34F9145443A}" dt="2024-10-22T09:27:53.137" v="2" actId="20577"/>
        <pc:sldMkLst>
          <pc:docMk/>
          <pc:sldMk cId="3300007961" sldId="262"/>
        </pc:sldMkLst>
      </pc:sldChg>
      <pc:sldChg chg="modNotesTx">
        <pc:chgData name="Ziegler, Katharina" userId="b6f589bb-c354-40fe-aa7c-431d6896a812" providerId="ADAL" clId="{3F707293-D227-4AB6-B88B-A34F9145443A}" dt="2024-10-22T09:28:08.626" v="4" actId="20577"/>
        <pc:sldMkLst>
          <pc:docMk/>
          <pc:sldMk cId="3723471347" sldId="274"/>
        </pc:sldMkLst>
      </pc:sldChg>
      <pc:sldChg chg="modSp mod">
        <pc:chgData name="Ziegler, Katharina" userId="b6f589bb-c354-40fe-aa7c-431d6896a812" providerId="ADAL" clId="{3F707293-D227-4AB6-B88B-A34F9145443A}" dt="2024-10-22T09:53:44.437" v="6" actId="313"/>
        <pc:sldMkLst>
          <pc:docMk/>
          <pc:sldMk cId="1860671435" sldId="277"/>
        </pc:sldMkLst>
        <pc:spChg chg="mod">
          <ac:chgData name="Ziegler, Katharina" userId="b6f589bb-c354-40fe-aa7c-431d6896a812" providerId="ADAL" clId="{3F707293-D227-4AB6-B88B-A34F9145443A}" dt="2024-10-22T09:53:44.437" v="6" actId="313"/>
          <ac:spMkLst>
            <pc:docMk/>
            <pc:sldMk cId="1860671435" sldId="277"/>
            <ac:spMk id="9" creationId="{E1E50A20-6C96-1E21-9976-9BA0C160ECD5}"/>
          </ac:spMkLst>
        </pc:spChg>
      </pc:sldChg>
      <pc:sldChg chg="modNotesTx">
        <pc:chgData name="Ziegler, Katharina" userId="b6f589bb-c354-40fe-aa7c-431d6896a812" providerId="ADAL" clId="{3F707293-D227-4AB6-B88B-A34F9145443A}" dt="2024-10-22T09:27:50.857" v="1" actId="20577"/>
        <pc:sldMkLst>
          <pc:docMk/>
          <pc:sldMk cId="928643403" sldId="292"/>
        </pc:sldMkLst>
      </pc:sldChg>
      <pc:sldChg chg="modNotesTx">
        <pc:chgData name="Ziegler, Katharina" userId="b6f589bb-c354-40fe-aa7c-431d6896a812" providerId="ADAL" clId="{3F707293-D227-4AB6-B88B-A34F9145443A}" dt="2024-10-22T09:27:56.657" v="3" actId="20577"/>
        <pc:sldMkLst>
          <pc:docMk/>
          <pc:sldMk cId="811105626" sldId="214748007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1200" dirty="0"/>
              <a:t>Prognose für Bayern 2035 laut</a:t>
            </a:r>
            <a:r>
              <a:rPr lang="de-DE" sz="1200" baseline="0" dirty="0"/>
              <a:t> Netzentwicklungsplänen</a:t>
            </a:r>
            <a:endParaRPr lang="de-DE" sz="1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Tabelle1!$A$2</c:f>
              <c:strCache>
                <c:ptCount val="1"/>
                <c:pt idx="0">
                  <c:v>NEP 2030(2019)</c:v>
                </c:pt>
              </c:strCache>
            </c:strRef>
          </c:tx>
          <c:spPr>
            <a:solidFill>
              <a:srgbClr val="FFE100">
                <a:alpha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Tabelle1!$B$1:$D$1</c:f>
              <c:strCache>
                <c:ptCount val="3"/>
                <c:pt idx="0">
                  <c:v>PV</c:v>
                </c:pt>
                <c:pt idx="1">
                  <c:v>Wind (onshore)</c:v>
                </c:pt>
                <c:pt idx="2">
                  <c:v>Band der Nachfrage (max.)</c:v>
                </c:pt>
              </c:strCache>
            </c:strRef>
          </c:cat>
          <c:val>
            <c:numRef>
              <c:f>Tabelle1!$B$2:$D$2</c:f>
              <c:numCache>
                <c:formatCode>General</c:formatCode>
                <c:ptCount val="3"/>
                <c:pt idx="0">
                  <c:v>22</c:v>
                </c:pt>
                <c:pt idx="1">
                  <c:v>2.6</c:v>
                </c:pt>
                <c:pt idx="2">
                  <c:v>13.1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1B-4DCA-BE38-0E5B94C82F7B}"/>
            </c:ext>
          </c:extLst>
        </c:ser>
        <c:ser>
          <c:idx val="1"/>
          <c:order val="1"/>
          <c:tx>
            <c:strRef>
              <c:f>Tabelle1!$A$3</c:f>
              <c:strCache>
                <c:ptCount val="1"/>
                <c:pt idx="0">
                  <c:v>NEP 2035(2021)</c:v>
                </c:pt>
              </c:strCache>
            </c:strRef>
          </c:tx>
          <c:spPr>
            <a:solidFill>
              <a:srgbClr val="F07C00">
                <a:alpha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Tabelle1!$B$1:$D$1</c:f>
              <c:strCache>
                <c:ptCount val="3"/>
                <c:pt idx="0">
                  <c:v>PV</c:v>
                </c:pt>
                <c:pt idx="1">
                  <c:v>Wind (onshore)</c:v>
                </c:pt>
                <c:pt idx="2">
                  <c:v>Band der Nachfrage (max.)</c:v>
                </c:pt>
              </c:strCache>
            </c:strRef>
          </c:cat>
          <c:val>
            <c:numRef>
              <c:f>Tabelle1!$B$3:$D$3</c:f>
              <c:numCache>
                <c:formatCode>General</c:formatCode>
                <c:ptCount val="3"/>
                <c:pt idx="0">
                  <c:v>30.7</c:v>
                </c:pt>
                <c:pt idx="1">
                  <c:v>2.9</c:v>
                </c:pt>
                <c:pt idx="2">
                  <c:v>15.8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1B-4DCA-BE38-0E5B94C82F7B}"/>
            </c:ext>
          </c:extLst>
        </c:ser>
        <c:ser>
          <c:idx val="2"/>
          <c:order val="2"/>
          <c:tx>
            <c:strRef>
              <c:f>Tabelle1!$A$4</c:f>
              <c:strCache>
                <c:ptCount val="1"/>
                <c:pt idx="0">
                  <c:v>NEP 2037(2023)</c:v>
                </c:pt>
              </c:strCache>
            </c:strRef>
          </c:tx>
          <c:spPr>
            <a:solidFill>
              <a:srgbClr val="0091BB">
                <a:alpha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Tabelle1!$B$1:$D$1</c:f>
              <c:strCache>
                <c:ptCount val="3"/>
                <c:pt idx="0">
                  <c:v>PV</c:v>
                </c:pt>
                <c:pt idx="1">
                  <c:v>Wind (onshore)</c:v>
                </c:pt>
                <c:pt idx="2">
                  <c:v>Band der Nachfrage (max.)</c:v>
                </c:pt>
              </c:strCache>
            </c:strRef>
          </c:cat>
          <c:val>
            <c:numRef>
              <c:f>Tabelle1!$B$4:$D$4</c:f>
              <c:numCache>
                <c:formatCode>General</c:formatCode>
                <c:ptCount val="3"/>
                <c:pt idx="0">
                  <c:v>80</c:v>
                </c:pt>
                <c:pt idx="1">
                  <c:v>16.8</c:v>
                </c:pt>
                <c:pt idx="2">
                  <c:v>31.1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1B-4DCA-BE38-0E5B94C82F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3385216"/>
        <c:axId val="1633384736"/>
      </c:barChart>
      <c:catAx>
        <c:axId val="163338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633384736"/>
        <c:crosses val="autoZero"/>
        <c:auto val="1"/>
        <c:lblAlgn val="ctr"/>
        <c:lblOffset val="100"/>
        <c:noMultiLvlLbl val="0"/>
      </c:catAx>
      <c:valAx>
        <c:axId val="163338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63338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74563-04DD-4728-8CC2-AD790F9B42D8}" type="datetimeFigureOut">
              <a:rPr lang="de-DE" sz="600" smtClean="0">
                <a:latin typeface="Arial" pitchFamily="34" charset="0"/>
                <a:cs typeface="Arial" pitchFamily="34" charset="0"/>
              </a:rPr>
              <a:pPr/>
              <a:t>22.10.2024</a:t>
            </a:fld>
            <a:endParaRPr lang="de-DE"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C5C09-A086-41B5-AB93-0D519CF90B74}" type="slidenum">
              <a:rPr lang="de-DE" sz="600" smtClean="0">
                <a:latin typeface="Arial" pitchFamily="34" charset="0"/>
                <a:cs typeface="Arial" pitchFamily="34" charset="0"/>
              </a:rPr>
              <a:pPr/>
              <a:t>‹Nr.›</a:t>
            </a:fld>
            <a:endParaRPr lang="de-DE" sz="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7178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600">
                <a:latin typeface="Arial" pitchFamily="34" charset="0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600">
                <a:latin typeface="Arial" pitchFamily="34" charset="0"/>
                <a:cs typeface="Arial" pitchFamily="34" charset="0"/>
              </a:defRPr>
            </a:lvl1pPr>
          </a:lstStyle>
          <a:p>
            <a:fld id="{F8D99BBB-DA91-45F1-94E4-DDBAA3887247}" type="datetimeFigureOut">
              <a:rPr lang="de-DE" smtClean="0"/>
              <a:pPr/>
              <a:t>22.10.2024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600">
                <a:latin typeface="Arial" pitchFamily="34" charset="0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600">
                <a:latin typeface="Arial" pitchFamily="34" charset="0"/>
                <a:cs typeface="Arial" pitchFamily="34" charset="0"/>
              </a:defRPr>
            </a:lvl1pPr>
          </a:lstStyle>
          <a:p>
            <a:fld id="{CEC6974F-3C9C-44C7-8DD3-1BF295C9E94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3429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207963" indent="-206375" algn="l" defTabSz="914400" rtl="0" eaLnBrk="1" latinLnBrk="0" hangingPunct="1">
      <a:buClr>
        <a:srgbClr val="F21C0A"/>
      </a:buClr>
      <a:buFont typeface="Wingdings" pitchFamily="2" charset="2"/>
      <a:buChar char=""/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209550" indent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412750" indent="-201613" algn="l" defTabSz="914400" rtl="0" eaLnBrk="1" latinLnBrk="0" hangingPunct="1">
      <a:buClr>
        <a:srgbClr val="F21C0A"/>
      </a:buClr>
      <a:buFont typeface="Wingdings" pitchFamily="2" charset="2"/>
      <a:buChar char=""/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414338" indent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17488" y="0"/>
            <a:ext cx="6361112" cy="35798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228682" y="3848230"/>
            <a:ext cx="6364288" cy="5580353"/>
          </a:xfrm>
        </p:spPr>
        <p:txBody>
          <a:bodyPr>
            <a:normAutofit/>
          </a:bodyPr>
          <a:lstStyle/>
          <a:p>
            <a:pPr marL="1720" lvl="1" indent="0" defTabSz="1035132">
              <a:spcAft>
                <a:spcPts val="1358"/>
              </a:spcAft>
              <a:buNone/>
              <a:defRPr/>
            </a:pPr>
            <a:endParaRPr lang="de-DE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6974F-3C9C-44C7-8DD3-1BF295C9E94D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5553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79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C6974F-3C9C-44C7-8DD3-1BF295C9E94D}" type="slidenum"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479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izenplatzhalter 5">
            <a:extLst>
              <a:ext uri="{FF2B5EF4-FFF2-40B4-BE49-F238E27FC236}">
                <a16:creationId xmlns:a16="http://schemas.microsoft.com/office/drawing/2014/main" id="{7B819C54-82E2-DEF4-D4D1-44468EB20D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788" y="5186076"/>
            <a:ext cx="5390305" cy="4498167"/>
          </a:xfrm>
        </p:spPr>
        <p:txBody>
          <a:bodyPr>
            <a:norm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8369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>
              <a:lnSpc>
                <a:spcPct val="115000"/>
              </a:lnSpc>
              <a:spcAft>
                <a:spcPts val="800"/>
              </a:spcAft>
              <a:buFont typeface="+mj-lt"/>
              <a:buNone/>
            </a:pP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6974F-3C9C-44C7-8DD3-1BF295C9E94D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286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6974F-3C9C-44C7-8DD3-1BF295C9E94D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0746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6974F-3C9C-44C7-8DD3-1BF295C9E94D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8666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6974F-3C9C-44C7-8DD3-1BF295C9E94D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3467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6974F-3C9C-44C7-8DD3-1BF295C9E94D}" type="slidenum">
              <a:rPr lang="de-DE" smtClean="0"/>
              <a:pPr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0427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6974F-3C9C-44C7-8DD3-1BF295C9E94D}" type="slidenum">
              <a:rPr lang="de-DE" smtClean="0"/>
              <a:pPr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494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Clr>
                <a:srgbClr val="0091BB"/>
              </a:buClr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6974F-3C9C-44C7-8DD3-1BF295C9E94D}" type="slidenum">
              <a:rPr lang="de-DE" smtClean="0"/>
              <a:pPr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70084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206375"/>
            <a:ext cx="7285038" cy="40989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1" y="5530165"/>
            <a:ext cx="6881734" cy="6020357"/>
          </a:xfrm>
        </p:spPr>
        <p:txBody>
          <a:bodyPr>
            <a:normAutofit/>
          </a:bodyPr>
          <a:lstStyle/>
          <a:p>
            <a:pPr marL="1702" lvl="1" indent="0">
              <a:buNone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79682">
              <a:defRPr/>
            </a:pPr>
            <a:fld id="{CEC6974F-3C9C-44C7-8DD3-1BF295C9E94D}" type="slidenum">
              <a:rPr lang="de-DE">
                <a:solidFill>
                  <a:prstClr val="black"/>
                </a:solidFill>
              </a:rPr>
              <a:pPr defTabSz="979682">
                <a:defRPr/>
              </a:pPr>
              <a:t>13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704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rgbClr val="0091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86000" y="2725200"/>
            <a:ext cx="6516000" cy="799200"/>
          </a:xfrm>
        </p:spPr>
        <p:txBody>
          <a:bodyPr anchor="b" anchorCtr="0"/>
          <a:lstStyle>
            <a:lvl1pPr>
              <a:lnSpc>
                <a:spcPts val="2400"/>
              </a:lnSpc>
              <a:defRPr sz="200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86000" y="3700800"/>
            <a:ext cx="6516000" cy="270000"/>
          </a:xfrm>
        </p:spPr>
        <p:txBody>
          <a:bodyPr>
            <a:noAutofit/>
          </a:bodyPr>
          <a:lstStyle>
            <a:lvl1pPr marL="0" indent="0" algn="l">
              <a:lnSpc>
                <a:spcPts val="1700"/>
              </a:lnSpc>
              <a:spcAft>
                <a:spcPts val="800"/>
              </a:spcAft>
              <a:buNone/>
              <a:defRPr sz="1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6" name="bag_logo2">
            <a:extLst>
              <a:ext uri="{FF2B5EF4-FFF2-40B4-BE49-F238E27FC236}">
                <a16:creationId xmlns:a16="http://schemas.microsoft.com/office/drawing/2014/main" id="{E339C1A4-41FE-E633-7F2A-0672FE538B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bg>
      <p:bgPr>
        <a:solidFill>
          <a:srgbClr val="0091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082F95A0-AAE0-4692-81A7-80DF71708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4279572 h 5143500"/>
              <a:gd name="connsiteX3" fmla="*/ 6935616 w 9144000"/>
              <a:gd name="connsiteY3" fmla="*/ 4279572 h 5143500"/>
              <a:gd name="connsiteX4" fmla="*/ 6934239 w 9144000"/>
              <a:gd name="connsiteY4" fmla="*/ 4279294 h 5143500"/>
              <a:gd name="connsiteX5" fmla="*/ 6718214 w 9144000"/>
              <a:gd name="connsiteY5" fmla="*/ 4279294 h 5143500"/>
              <a:gd name="connsiteX6" fmla="*/ 6613200 w 9144000"/>
              <a:gd name="connsiteY6" fmla="*/ 4384308 h 5143500"/>
              <a:gd name="connsiteX7" fmla="*/ 6613200 w 9144000"/>
              <a:gd name="connsiteY7" fmla="*/ 4672340 h 5143500"/>
              <a:gd name="connsiteX8" fmla="*/ 6718214 w 9144000"/>
              <a:gd name="connsiteY8" fmla="*/ 4777354 h 5143500"/>
              <a:gd name="connsiteX9" fmla="*/ 6877360 w 9144000"/>
              <a:gd name="connsiteY9" fmla="*/ 4777354 h 5143500"/>
              <a:gd name="connsiteX10" fmla="*/ 6877360 w 9144000"/>
              <a:gd name="connsiteY10" fmla="*/ 4777632 h 5143500"/>
              <a:gd name="connsiteX11" fmla="*/ 7341414 w 9144000"/>
              <a:gd name="connsiteY11" fmla="*/ 4777632 h 5143500"/>
              <a:gd name="connsiteX12" fmla="*/ 7341414 w 9144000"/>
              <a:gd name="connsiteY12" fmla="*/ 4910239 h 5143500"/>
              <a:gd name="connsiteX13" fmla="*/ 9144000 w 9144000"/>
              <a:gd name="connsiteY13" fmla="*/ 4910239 h 5143500"/>
              <a:gd name="connsiteX14" fmla="*/ 9144000 w 9144000"/>
              <a:gd name="connsiteY14" fmla="*/ 5143500 h 5143500"/>
              <a:gd name="connsiteX15" fmla="*/ 0 w 9144000"/>
              <a:gd name="connsiteY1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4279572"/>
                </a:lnTo>
                <a:lnTo>
                  <a:pt x="6935616" y="4279572"/>
                </a:lnTo>
                <a:lnTo>
                  <a:pt x="6934239" y="4279294"/>
                </a:lnTo>
                <a:lnTo>
                  <a:pt x="6718214" y="4279294"/>
                </a:lnTo>
                <a:cubicBezTo>
                  <a:pt x="6660216" y="4279294"/>
                  <a:pt x="6613200" y="4326310"/>
                  <a:pt x="6613200" y="4384308"/>
                </a:cubicBezTo>
                <a:lnTo>
                  <a:pt x="6613200" y="4672340"/>
                </a:lnTo>
                <a:cubicBezTo>
                  <a:pt x="6613200" y="4730338"/>
                  <a:pt x="6660216" y="4777354"/>
                  <a:pt x="6718214" y="4777354"/>
                </a:cubicBezTo>
                <a:lnTo>
                  <a:pt x="6877360" y="4777354"/>
                </a:lnTo>
                <a:lnTo>
                  <a:pt x="6877360" y="4777632"/>
                </a:lnTo>
                <a:lnTo>
                  <a:pt x="7341414" y="4777632"/>
                </a:lnTo>
                <a:lnTo>
                  <a:pt x="7341414" y="4910239"/>
                </a:lnTo>
                <a:lnTo>
                  <a:pt x="9144000" y="4910239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86000" y="2725200"/>
            <a:ext cx="6516000" cy="799200"/>
          </a:xfrm>
        </p:spPr>
        <p:txBody>
          <a:bodyPr anchor="b" anchorCtr="0"/>
          <a:lstStyle>
            <a:lvl1pPr>
              <a:lnSpc>
                <a:spcPts val="2400"/>
              </a:lnSpc>
              <a:defRPr sz="200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86000" y="3700800"/>
            <a:ext cx="6516000" cy="270000"/>
          </a:xfrm>
        </p:spPr>
        <p:txBody>
          <a:bodyPr>
            <a:noAutofit/>
          </a:bodyPr>
          <a:lstStyle>
            <a:lvl1pPr marL="0" indent="0" algn="l">
              <a:lnSpc>
                <a:spcPts val="1700"/>
              </a:lnSpc>
              <a:spcAft>
                <a:spcPts val="800"/>
              </a:spcAft>
              <a:buNone/>
              <a:defRPr sz="1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5" name="bag_logo2">
            <a:extLst>
              <a:ext uri="{FF2B5EF4-FFF2-40B4-BE49-F238E27FC236}">
                <a16:creationId xmlns:a16="http://schemas.microsoft.com/office/drawing/2014/main" id="{D1BE7FD4-2E18-74AB-526B-56FE8A5D18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292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kl Bild">
    <p:bg>
      <p:bgPr>
        <a:solidFill>
          <a:srgbClr val="0091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86000" y="2725200"/>
            <a:ext cx="6516000" cy="799200"/>
          </a:xfrm>
        </p:spPr>
        <p:txBody>
          <a:bodyPr anchor="b" anchorCtr="0"/>
          <a:lstStyle>
            <a:lvl1pPr>
              <a:lnSpc>
                <a:spcPts val="2400"/>
              </a:lnSpc>
              <a:defRPr sz="200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86000" y="3700800"/>
            <a:ext cx="6516000" cy="270000"/>
          </a:xfrm>
        </p:spPr>
        <p:txBody>
          <a:bodyPr>
            <a:noAutofit/>
          </a:bodyPr>
          <a:lstStyle>
            <a:lvl1pPr marL="0" indent="0" algn="l">
              <a:lnSpc>
                <a:spcPts val="1700"/>
              </a:lnSpc>
              <a:spcAft>
                <a:spcPts val="800"/>
              </a:spcAft>
              <a:buNone/>
              <a:defRPr sz="1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5" name="Bildplatzhalter 5">
            <a:extLst>
              <a:ext uri="{FF2B5EF4-FFF2-40B4-BE49-F238E27FC236}">
                <a16:creationId xmlns:a16="http://schemas.microsoft.com/office/drawing/2014/main" id="{1A944971-A8A8-42D4-835A-DB08D67078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44000" y="0"/>
            <a:ext cx="7200000" cy="27252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6" name="bag_logo2">
            <a:extLst>
              <a:ext uri="{FF2B5EF4-FFF2-40B4-BE49-F238E27FC236}">
                <a16:creationId xmlns:a16="http://schemas.microsoft.com/office/drawing/2014/main" id="{E0B0305E-1390-8D9E-4E71-B6E54783BF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2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zwei Bilder">
    <p:bg>
      <p:bgPr>
        <a:solidFill>
          <a:srgbClr val="0091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86000" y="2725200"/>
            <a:ext cx="6516000" cy="799200"/>
          </a:xfrm>
        </p:spPr>
        <p:txBody>
          <a:bodyPr anchor="b" anchorCtr="0"/>
          <a:lstStyle>
            <a:lvl1pPr>
              <a:lnSpc>
                <a:spcPts val="2400"/>
              </a:lnSpc>
              <a:defRPr sz="200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86000" y="3700800"/>
            <a:ext cx="6516000" cy="270000"/>
          </a:xfrm>
        </p:spPr>
        <p:txBody>
          <a:bodyPr>
            <a:noAutofit/>
          </a:bodyPr>
          <a:lstStyle>
            <a:lvl1pPr marL="0" indent="0" algn="l">
              <a:lnSpc>
                <a:spcPts val="1700"/>
              </a:lnSpc>
              <a:spcAft>
                <a:spcPts val="800"/>
              </a:spcAft>
              <a:buNone/>
              <a:defRPr sz="1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5" name="Bildplatzhalter 5">
            <a:extLst>
              <a:ext uri="{FF2B5EF4-FFF2-40B4-BE49-F238E27FC236}">
                <a16:creationId xmlns:a16="http://schemas.microsoft.com/office/drawing/2014/main" id="{1A944971-A8A8-42D4-835A-DB08D67078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00000" cy="27252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DD530098-F31E-47D0-9AF2-C2A7DD761C7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00000" y="0"/>
            <a:ext cx="3744000" cy="27252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6" name="bag_logo2">
            <a:extLst>
              <a:ext uri="{FF2B5EF4-FFF2-40B4-BE49-F238E27FC236}">
                <a16:creationId xmlns:a16="http://schemas.microsoft.com/office/drawing/2014/main" id="{288B9639-ED92-52C7-6251-1D33523832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54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buClr>
                <a:schemeClr val="accent2"/>
              </a:buClr>
              <a:defRPr/>
            </a:lvl2pPr>
            <a:lvl4pPr>
              <a:buClr>
                <a:schemeClr val="accent2"/>
              </a:buClr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, mit Hintergrund">
    <p:bg>
      <p:bgPr>
        <a:solidFill>
          <a:srgbClr val="0091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buClrTx/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buClrTx/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  <a:lvl6pPr>
              <a:buClrTx/>
              <a:defRPr>
                <a:solidFill>
                  <a:srgbClr val="FFFFFF"/>
                </a:solidFill>
              </a:defRPr>
            </a:lvl6pPr>
            <a:lvl7pPr>
              <a:defRPr>
                <a:solidFill>
                  <a:srgbClr val="FFFFFF"/>
                </a:solidFill>
              </a:defRPr>
            </a:lvl7pPr>
            <a:lvl8pPr>
              <a:buClrTx/>
              <a:defRPr>
                <a:solidFill>
                  <a:srgbClr val="FFFFFF"/>
                </a:solidFill>
              </a:defRPr>
            </a:lvl8pPr>
            <a:lvl9pPr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bag_logo2">
            <a:extLst>
              <a:ext uri="{FF2B5EF4-FFF2-40B4-BE49-F238E27FC236}">
                <a16:creationId xmlns:a16="http://schemas.microsoft.com/office/drawing/2014/main" id="{4E03825D-83B7-277F-69FD-126F382632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694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96800" y="990000"/>
            <a:ext cx="3564000" cy="336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464000" y="990000"/>
            <a:ext cx="3564000" cy="336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32EB7FE7-31CC-49C2-B5D6-0CF3D9052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96799" y="990000"/>
            <a:ext cx="2574000" cy="336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66000" y="990000"/>
            <a:ext cx="2574000" cy="336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6235200" y="990000"/>
            <a:ext cx="2574000" cy="336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1778141-79CB-4EC6-A08E-AA7CCABC4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6800" y="990000"/>
            <a:ext cx="3564000" cy="288000"/>
          </a:xfrm>
        </p:spPr>
        <p:txBody>
          <a:bodyPr anchor="t" anchorCtr="0">
            <a:no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6800" y="1306800"/>
            <a:ext cx="3564000" cy="3049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464000" y="990000"/>
            <a:ext cx="3564000" cy="288000"/>
          </a:xfrm>
        </p:spPr>
        <p:txBody>
          <a:bodyPr anchor="t" anchorCtr="0">
            <a:no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464000" y="1306800"/>
            <a:ext cx="3564000" cy="3049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1504EDBB-6AE6-4253-8DA6-7DFA375D0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0F1D38F-C105-47A3-9808-C0179ABF4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">
    <p:bg>
      <p:bgPr>
        <a:solidFill>
          <a:srgbClr val="0060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65E8184-353A-4C67-A7AD-0E786D1028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2400" y="900000"/>
            <a:ext cx="6840000" cy="2700000"/>
          </a:xfrm>
        </p:spPr>
        <p:txBody>
          <a:bodyPr/>
          <a:lstStyle>
            <a:lvl1pPr>
              <a:lnSpc>
                <a:spcPts val="4200"/>
              </a:lnSpc>
              <a:spcAft>
                <a:spcPts val="0"/>
              </a:spcAft>
              <a:defRPr sz="3600">
                <a:solidFill>
                  <a:srgbClr val="96CDE5"/>
                </a:solidFill>
              </a:defRPr>
            </a:lvl1pPr>
            <a:lvl2pPr>
              <a:lnSpc>
                <a:spcPts val="4200"/>
              </a:lnSpc>
              <a:spcAft>
                <a:spcPts val="0"/>
              </a:spcAft>
              <a:buClrTx/>
              <a:defRPr sz="3600">
                <a:solidFill>
                  <a:srgbClr val="96CDE5"/>
                </a:solidFill>
              </a:defRPr>
            </a:lvl2pPr>
            <a:lvl3pPr>
              <a:lnSpc>
                <a:spcPts val="4200"/>
              </a:lnSpc>
              <a:spcAft>
                <a:spcPts val="0"/>
              </a:spcAft>
              <a:defRPr sz="3600">
                <a:solidFill>
                  <a:srgbClr val="96CDE5"/>
                </a:solidFill>
              </a:defRPr>
            </a:lvl3pPr>
            <a:lvl4pPr>
              <a:lnSpc>
                <a:spcPts val="4200"/>
              </a:lnSpc>
              <a:spcAft>
                <a:spcPts val="0"/>
              </a:spcAft>
              <a:buClrTx/>
              <a:defRPr sz="3600">
                <a:solidFill>
                  <a:srgbClr val="96CDE5"/>
                </a:solidFill>
              </a:defRPr>
            </a:lvl4pPr>
            <a:lvl5pPr>
              <a:lnSpc>
                <a:spcPts val="4200"/>
              </a:lnSpc>
              <a:spcAft>
                <a:spcPts val="0"/>
              </a:spcAft>
              <a:defRPr sz="3600">
                <a:solidFill>
                  <a:srgbClr val="96CDE5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7" name="bag_logo2">
            <a:extLst>
              <a:ext uri="{FF2B5EF4-FFF2-40B4-BE49-F238E27FC236}">
                <a16:creationId xmlns:a16="http://schemas.microsoft.com/office/drawing/2014/main" id="{18A61CE5-58AB-C959-3A83-BD6B6D4CD1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679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rgbClr val="0091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86000" y="2725200"/>
            <a:ext cx="6516000" cy="799200"/>
          </a:xfrm>
        </p:spPr>
        <p:txBody>
          <a:bodyPr anchor="b" anchorCtr="0"/>
          <a:lstStyle>
            <a:lvl1pPr>
              <a:lnSpc>
                <a:spcPts val="2400"/>
              </a:lnSpc>
              <a:defRPr sz="200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86000" y="3700800"/>
            <a:ext cx="6516000" cy="270000"/>
          </a:xfrm>
        </p:spPr>
        <p:txBody>
          <a:bodyPr>
            <a:noAutofit/>
          </a:bodyPr>
          <a:lstStyle>
            <a:lvl1pPr marL="0" indent="0" algn="l">
              <a:lnSpc>
                <a:spcPts val="1700"/>
              </a:lnSpc>
              <a:spcAft>
                <a:spcPts val="800"/>
              </a:spcAft>
              <a:buNone/>
              <a:defRPr sz="1400">
                <a:solidFill>
                  <a:srgbClr val="FFFFFF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pic>
        <p:nvPicPr>
          <p:cNvPr id="5" name="bag_logo2">
            <a:extLst>
              <a:ext uri="{FF2B5EF4-FFF2-40B4-BE49-F238E27FC236}">
                <a16:creationId xmlns:a16="http://schemas.microsoft.com/office/drawing/2014/main" id="{4E76E2B4-4F8A-6CA7-8DEF-D5745BAA5E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62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bg>
      <p:bgPr>
        <a:solidFill>
          <a:srgbClr val="0091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082F95A0-AAE0-4692-81A7-80DF71708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4279572 h 5143500"/>
              <a:gd name="connsiteX3" fmla="*/ 6935616 w 9144000"/>
              <a:gd name="connsiteY3" fmla="*/ 4279572 h 5143500"/>
              <a:gd name="connsiteX4" fmla="*/ 6934239 w 9144000"/>
              <a:gd name="connsiteY4" fmla="*/ 4279294 h 5143500"/>
              <a:gd name="connsiteX5" fmla="*/ 6718214 w 9144000"/>
              <a:gd name="connsiteY5" fmla="*/ 4279294 h 5143500"/>
              <a:gd name="connsiteX6" fmla="*/ 6613200 w 9144000"/>
              <a:gd name="connsiteY6" fmla="*/ 4384308 h 5143500"/>
              <a:gd name="connsiteX7" fmla="*/ 6613200 w 9144000"/>
              <a:gd name="connsiteY7" fmla="*/ 4672340 h 5143500"/>
              <a:gd name="connsiteX8" fmla="*/ 6718214 w 9144000"/>
              <a:gd name="connsiteY8" fmla="*/ 4777354 h 5143500"/>
              <a:gd name="connsiteX9" fmla="*/ 6877360 w 9144000"/>
              <a:gd name="connsiteY9" fmla="*/ 4777354 h 5143500"/>
              <a:gd name="connsiteX10" fmla="*/ 6877360 w 9144000"/>
              <a:gd name="connsiteY10" fmla="*/ 4777632 h 5143500"/>
              <a:gd name="connsiteX11" fmla="*/ 7341414 w 9144000"/>
              <a:gd name="connsiteY11" fmla="*/ 4777632 h 5143500"/>
              <a:gd name="connsiteX12" fmla="*/ 7341414 w 9144000"/>
              <a:gd name="connsiteY12" fmla="*/ 4910239 h 5143500"/>
              <a:gd name="connsiteX13" fmla="*/ 9144000 w 9144000"/>
              <a:gd name="connsiteY13" fmla="*/ 4910239 h 5143500"/>
              <a:gd name="connsiteX14" fmla="*/ 9144000 w 9144000"/>
              <a:gd name="connsiteY14" fmla="*/ 5143500 h 5143500"/>
              <a:gd name="connsiteX15" fmla="*/ 0 w 9144000"/>
              <a:gd name="connsiteY1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4279572"/>
                </a:lnTo>
                <a:lnTo>
                  <a:pt x="6935616" y="4279572"/>
                </a:lnTo>
                <a:lnTo>
                  <a:pt x="6934239" y="4279294"/>
                </a:lnTo>
                <a:lnTo>
                  <a:pt x="6718214" y="4279294"/>
                </a:lnTo>
                <a:cubicBezTo>
                  <a:pt x="6660216" y="4279294"/>
                  <a:pt x="6613200" y="4326310"/>
                  <a:pt x="6613200" y="4384308"/>
                </a:cubicBezTo>
                <a:lnTo>
                  <a:pt x="6613200" y="4672340"/>
                </a:lnTo>
                <a:cubicBezTo>
                  <a:pt x="6613200" y="4730338"/>
                  <a:pt x="6660216" y="4777354"/>
                  <a:pt x="6718214" y="4777354"/>
                </a:cubicBezTo>
                <a:lnTo>
                  <a:pt x="6877360" y="4777354"/>
                </a:lnTo>
                <a:lnTo>
                  <a:pt x="6877360" y="4777632"/>
                </a:lnTo>
                <a:lnTo>
                  <a:pt x="7341414" y="4777632"/>
                </a:lnTo>
                <a:lnTo>
                  <a:pt x="7341414" y="4910239"/>
                </a:lnTo>
                <a:lnTo>
                  <a:pt x="9144000" y="4910239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86000" y="2725200"/>
            <a:ext cx="6516000" cy="799200"/>
          </a:xfrm>
        </p:spPr>
        <p:txBody>
          <a:bodyPr anchor="b" anchorCtr="0"/>
          <a:lstStyle>
            <a:lvl1pPr>
              <a:lnSpc>
                <a:spcPts val="2400"/>
              </a:lnSpc>
              <a:defRPr sz="200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86000" y="3700800"/>
            <a:ext cx="6516000" cy="270000"/>
          </a:xfrm>
        </p:spPr>
        <p:txBody>
          <a:bodyPr>
            <a:noAutofit/>
          </a:bodyPr>
          <a:lstStyle>
            <a:lvl1pPr marL="0" indent="0" algn="l">
              <a:lnSpc>
                <a:spcPts val="1700"/>
              </a:lnSpc>
              <a:spcAft>
                <a:spcPts val="800"/>
              </a:spcAft>
              <a:buNone/>
              <a:defRPr sz="1400">
                <a:solidFill>
                  <a:srgbClr val="FFFFFF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pic>
        <p:nvPicPr>
          <p:cNvPr id="6" name="bag_logo2">
            <a:extLst>
              <a:ext uri="{FF2B5EF4-FFF2-40B4-BE49-F238E27FC236}">
                <a16:creationId xmlns:a16="http://schemas.microsoft.com/office/drawing/2014/main" id="{2AB3019D-9CAB-25B3-B603-0BF0C87B42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355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kl Bild">
    <p:bg>
      <p:bgPr>
        <a:solidFill>
          <a:srgbClr val="0091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86000" y="2725200"/>
            <a:ext cx="6516000" cy="799200"/>
          </a:xfrm>
        </p:spPr>
        <p:txBody>
          <a:bodyPr anchor="b" anchorCtr="0"/>
          <a:lstStyle>
            <a:lvl1pPr>
              <a:lnSpc>
                <a:spcPts val="2400"/>
              </a:lnSpc>
              <a:defRPr sz="200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86000" y="3700800"/>
            <a:ext cx="6516000" cy="270000"/>
          </a:xfrm>
        </p:spPr>
        <p:txBody>
          <a:bodyPr>
            <a:noAutofit/>
          </a:bodyPr>
          <a:lstStyle>
            <a:lvl1pPr marL="0" indent="0" algn="l">
              <a:lnSpc>
                <a:spcPts val="1700"/>
              </a:lnSpc>
              <a:spcAft>
                <a:spcPts val="800"/>
              </a:spcAft>
              <a:buNone/>
              <a:defRPr sz="1400">
                <a:solidFill>
                  <a:srgbClr val="FFFFFF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5" name="Bildplatzhalter 5">
            <a:extLst>
              <a:ext uri="{FF2B5EF4-FFF2-40B4-BE49-F238E27FC236}">
                <a16:creationId xmlns:a16="http://schemas.microsoft.com/office/drawing/2014/main" id="{1A944971-A8A8-42D4-835A-DB08D67078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44000" y="0"/>
            <a:ext cx="7200000" cy="27252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7" name="bag_logo2">
            <a:extLst>
              <a:ext uri="{FF2B5EF4-FFF2-40B4-BE49-F238E27FC236}">
                <a16:creationId xmlns:a16="http://schemas.microsoft.com/office/drawing/2014/main" id="{0D0739B5-CF45-2B82-6AA9-CA1DBB414A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607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zwei Bilder">
    <p:bg>
      <p:bgPr>
        <a:solidFill>
          <a:srgbClr val="0091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86000" y="2725200"/>
            <a:ext cx="6516000" cy="799200"/>
          </a:xfrm>
        </p:spPr>
        <p:txBody>
          <a:bodyPr anchor="b" anchorCtr="0"/>
          <a:lstStyle>
            <a:lvl1pPr>
              <a:lnSpc>
                <a:spcPts val="2400"/>
              </a:lnSpc>
              <a:defRPr sz="200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86000" y="3700800"/>
            <a:ext cx="6516000" cy="270000"/>
          </a:xfrm>
        </p:spPr>
        <p:txBody>
          <a:bodyPr>
            <a:noAutofit/>
          </a:bodyPr>
          <a:lstStyle>
            <a:lvl1pPr marL="0" indent="0" algn="l">
              <a:lnSpc>
                <a:spcPts val="1700"/>
              </a:lnSpc>
              <a:spcAft>
                <a:spcPts val="800"/>
              </a:spcAft>
              <a:buNone/>
              <a:defRPr sz="1400">
                <a:solidFill>
                  <a:srgbClr val="FFFFFF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5" name="Bildplatzhalter 5">
            <a:extLst>
              <a:ext uri="{FF2B5EF4-FFF2-40B4-BE49-F238E27FC236}">
                <a16:creationId xmlns:a16="http://schemas.microsoft.com/office/drawing/2014/main" id="{1A944971-A8A8-42D4-835A-DB08D67078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00000" cy="27252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DD530098-F31E-47D0-9AF2-C2A7DD761C7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00000" y="0"/>
            <a:ext cx="3744000" cy="27252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bag_logo2">
            <a:extLst>
              <a:ext uri="{FF2B5EF4-FFF2-40B4-BE49-F238E27FC236}">
                <a16:creationId xmlns:a16="http://schemas.microsoft.com/office/drawing/2014/main" id="{DD136368-FC01-A9E9-4047-817892FC3F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09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buClr>
                <a:schemeClr val="accent2"/>
              </a:buClr>
              <a:defRPr/>
            </a:lvl2pPr>
            <a:lvl4pPr>
              <a:buClr>
                <a:schemeClr val="accent2"/>
              </a:buClr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89081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, mit Hintergrund">
    <p:bg>
      <p:bgPr>
        <a:solidFill>
          <a:srgbClr val="0091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buClrTx/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buClrTx/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  <a:lvl6pPr>
              <a:buClrTx/>
              <a:defRPr>
                <a:solidFill>
                  <a:srgbClr val="FFFFFF"/>
                </a:solidFill>
              </a:defRPr>
            </a:lvl6pPr>
            <a:lvl7pPr>
              <a:defRPr>
                <a:solidFill>
                  <a:srgbClr val="FFFFFF"/>
                </a:solidFill>
              </a:defRPr>
            </a:lvl7pPr>
            <a:lvl8pPr>
              <a:buClrTx/>
              <a:defRPr>
                <a:solidFill>
                  <a:srgbClr val="FFFFFF"/>
                </a:solidFill>
              </a:defRPr>
            </a:lvl8pPr>
            <a:lvl9pPr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8" name="bag_logo2">
            <a:extLst>
              <a:ext uri="{FF2B5EF4-FFF2-40B4-BE49-F238E27FC236}">
                <a16:creationId xmlns:a16="http://schemas.microsoft.com/office/drawing/2014/main" id="{60A3EC35-771C-8583-F781-ED53841761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1719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96800" y="990000"/>
            <a:ext cx="3564000" cy="336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464000" y="990000"/>
            <a:ext cx="3564000" cy="336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32EB7FE7-31CC-49C2-B5D6-0CF3D9052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483731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96799" y="990000"/>
            <a:ext cx="2574000" cy="336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66000" y="990000"/>
            <a:ext cx="2574000" cy="336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6235200" y="990000"/>
            <a:ext cx="2574000" cy="336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1778141-79CB-4EC6-A08E-AA7CCABC4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568737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6800" y="990000"/>
            <a:ext cx="3564000" cy="288000"/>
          </a:xfrm>
        </p:spPr>
        <p:txBody>
          <a:bodyPr anchor="t" anchorCtr="0">
            <a:no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6800" y="1306800"/>
            <a:ext cx="3564000" cy="3049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464000" y="990000"/>
            <a:ext cx="3564000" cy="288000"/>
          </a:xfrm>
        </p:spPr>
        <p:txBody>
          <a:bodyPr anchor="t" anchorCtr="0">
            <a:no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464000" y="1306800"/>
            <a:ext cx="3564000" cy="3049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1504EDBB-6AE6-4253-8DA6-7DFA375D0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011101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0F1D38F-C105-47A3-9808-C0179ABF4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279149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06927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">
    <p:bg>
      <p:bgPr>
        <a:solidFill>
          <a:srgbClr val="0060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65E8184-353A-4C67-A7AD-0E786D1028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2400" y="900000"/>
            <a:ext cx="6840000" cy="2700000"/>
          </a:xfrm>
        </p:spPr>
        <p:txBody>
          <a:bodyPr/>
          <a:lstStyle>
            <a:lvl1pPr>
              <a:lnSpc>
                <a:spcPts val="4200"/>
              </a:lnSpc>
              <a:spcAft>
                <a:spcPts val="0"/>
              </a:spcAft>
              <a:defRPr sz="3600">
                <a:solidFill>
                  <a:srgbClr val="96CDE5"/>
                </a:solidFill>
              </a:defRPr>
            </a:lvl1pPr>
            <a:lvl2pPr>
              <a:lnSpc>
                <a:spcPts val="4200"/>
              </a:lnSpc>
              <a:spcAft>
                <a:spcPts val="0"/>
              </a:spcAft>
              <a:buClrTx/>
              <a:defRPr sz="3600">
                <a:solidFill>
                  <a:srgbClr val="96CDE5"/>
                </a:solidFill>
              </a:defRPr>
            </a:lvl2pPr>
            <a:lvl3pPr>
              <a:lnSpc>
                <a:spcPts val="4200"/>
              </a:lnSpc>
              <a:spcAft>
                <a:spcPts val="0"/>
              </a:spcAft>
              <a:defRPr sz="3600">
                <a:solidFill>
                  <a:srgbClr val="96CDE5"/>
                </a:solidFill>
              </a:defRPr>
            </a:lvl3pPr>
            <a:lvl4pPr>
              <a:lnSpc>
                <a:spcPts val="4200"/>
              </a:lnSpc>
              <a:spcAft>
                <a:spcPts val="0"/>
              </a:spcAft>
              <a:buClrTx/>
              <a:defRPr sz="3600">
                <a:solidFill>
                  <a:srgbClr val="96CDE5"/>
                </a:solidFill>
              </a:defRPr>
            </a:lvl4pPr>
            <a:lvl5pPr>
              <a:lnSpc>
                <a:spcPts val="4200"/>
              </a:lnSpc>
              <a:spcAft>
                <a:spcPts val="0"/>
              </a:spcAft>
              <a:defRPr sz="3600">
                <a:solidFill>
                  <a:srgbClr val="96CDE5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6" name="bag_logo2">
            <a:extLst>
              <a:ext uri="{FF2B5EF4-FFF2-40B4-BE49-F238E27FC236}">
                <a16:creationId xmlns:a16="http://schemas.microsoft.com/office/drawing/2014/main" id="{673A7D05-D543-502C-4494-E298B23E17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7657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rgbClr val="0091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86000" y="2725200"/>
            <a:ext cx="6516000" cy="799200"/>
          </a:xfrm>
        </p:spPr>
        <p:txBody>
          <a:bodyPr anchor="b" anchorCtr="0"/>
          <a:lstStyle>
            <a:lvl1pPr>
              <a:lnSpc>
                <a:spcPts val="2400"/>
              </a:lnSpc>
              <a:defRPr sz="200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86000" y="3700800"/>
            <a:ext cx="6516000" cy="270000"/>
          </a:xfrm>
        </p:spPr>
        <p:txBody>
          <a:bodyPr>
            <a:noAutofit/>
          </a:bodyPr>
          <a:lstStyle>
            <a:lvl1pPr marL="0" indent="0" algn="l">
              <a:lnSpc>
                <a:spcPts val="1700"/>
              </a:lnSpc>
              <a:spcAft>
                <a:spcPts val="800"/>
              </a:spcAft>
              <a:buNone/>
              <a:defRPr sz="1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6" name="bag_logo2">
            <a:extLst>
              <a:ext uri="{FF2B5EF4-FFF2-40B4-BE49-F238E27FC236}">
                <a16:creationId xmlns:a16="http://schemas.microsoft.com/office/drawing/2014/main" id="{E3EE463F-BA43-1308-094E-AAF5AE7E8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622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bg>
      <p:bgPr>
        <a:solidFill>
          <a:srgbClr val="0091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082F95A0-AAE0-4692-81A7-80DF71708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4279572 h 5143500"/>
              <a:gd name="connsiteX3" fmla="*/ 6935616 w 9144000"/>
              <a:gd name="connsiteY3" fmla="*/ 4279572 h 5143500"/>
              <a:gd name="connsiteX4" fmla="*/ 6934239 w 9144000"/>
              <a:gd name="connsiteY4" fmla="*/ 4279294 h 5143500"/>
              <a:gd name="connsiteX5" fmla="*/ 6718214 w 9144000"/>
              <a:gd name="connsiteY5" fmla="*/ 4279294 h 5143500"/>
              <a:gd name="connsiteX6" fmla="*/ 6613200 w 9144000"/>
              <a:gd name="connsiteY6" fmla="*/ 4384308 h 5143500"/>
              <a:gd name="connsiteX7" fmla="*/ 6613200 w 9144000"/>
              <a:gd name="connsiteY7" fmla="*/ 4672340 h 5143500"/>
              <a:gd name="connsiteX8" fmla="*/ 6718214 w 9144000"/>
              <a:gd name="connsiteY8" fmla="*/ 4777354 h 5143500"/>
              <a:gd name="connsiteX9" fmla="*/ 6877360 w 9144000"/>
              <a:gd name="connsiteY9" fmla="*/ 4777354 h 5143500"/>
              <a:gd name="connsiteX10" fmla="*/ 6877360 w 9144000"/>
              <a:gd name="connsiteY10" fmla="*/ 4777632 h 5143500"/>
              <a:gd name="connsiteX11" fmla="*/ 7341414 w 9144000"/>
              <a:gd name="connsiteY11" fmla="*/ 4777632 h 5143500"/>
              <a:gd name="connsiteX12" fmla="*/ 7341414 w 9144000"/>
              <a:gd name="connsiteY12" fmla="*/ 4910239 h 5143500"/>
              <a:gd name="connsiteX13" fmla="*/ 9144000 w 9144000"/>
              <a:gd name="connsiteY13" fmla="*/ 4910239 h 5143500"/>
              <a:gd name="connsiteX14" fmla="*/ 9144000 w 9144000"/>
              <a:gd name="connsiteY14" fmla="*/ 5143500 h 5143500"/>
              <a:gd name="connsiteX15" fmla="*/ 0 w 9144000"/>
              <a:gd name="connsiteY1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4279572"/>
                </a:lnTo>
                <a:lnTo>
                  <a:pt x="6935616" y="4279572"/>
                </a:lnTo>
                <a:lnTo>
                  <a:pt x="6934239" y="4279294"/>
                </a:lnTo>
                <a:lnTo>
                  <a:pt x="6718214" y="4279294"/>
                </a:lnTo>
                <a:cubicBezTo>
                  <a:pt x="6660216" y="4279294"/>
                  <a:pt x="6613200" y="4326310"/>
                  <a:pt x="6613200" y="4384308"/>
                </a:cubicBezTo>
                <a:lnTo>
                  <a:pt x="6613200" y="4672340"/>
                </a:lnTo>
                <a:cubicBezTo>
                  <a:pt x="6613200" y="4730338"/>
                  <a:pt x="6660216" y="4777354"/>
                  <a:pt x="6718214" y="4777354"/>
                </a:cubicBezTo>
                <a:lnTo>
                  <a:pt x="6877360" y="4777354"/>
                </a:lnTo>
                <a:lnTo>
                  <a:pt x="6877360" y="4777632"/>
                </a:lnTo>
                <a:lnTo>
                  <a:pt x="7341414" y="4777632"/>
                </a:lnTo>
                <a:lnTo>
                  <a:pt x="7341414" y="4910239"/>
                </a:lnTo>
                <a:lnTo>
                  <a:pt x="9144000" y="4910239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86000" y="2725200"/>
            <a:ext cx="6516000" cy="799200"/>
          </a:xfrm>
        </p:spPr>
        <p:txBody>
          <a:bodyPr anchor="b" anchorCtr="0"/>
          <a:lstStyle>
            <a:lvl1pPr>
              <a:lnSpc>
                <a:spcPts val="2400"/>
              </a:lnSpc>
              <a:defRPr sz="200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86000" y="3700800"/>
            <a:ext cx="6516000" cy="270000"/>
          </a:xfrm>
        </p:spPr>
        <p:txBody>
          <a:bodyPr>
            <a:noAutofit/>
          </a:bodyPr>
          <a:lstStyle>
            <a:lvl1pPr marL="0" indent="0" algn="l">
              <a:lnSpc>
                <a:spcPts val="1700"/>
              </a:lnSpc>
              <a:spcAft>
                <a:spcPts val="800"/>
              </a:spcAft>
              <a:buNone/>
              <a:defRPr sz="1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5" name="bag_logo2">
            <a:extLst>
              <a:ext uri="{FF2B5EF4-FFF2-40B4-BE49-F238E27FC236}">
                <a16:creationId xmlns:a16="http://schemas.microsoft.com/office/drawing/2014/main" id="{07CC3266-65BC-F745-4097-9954A61285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0073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kl Bild">
    <p:bg>
      <p:bgPr>
        <a:solidFill>
          <a:srgbClr val="0091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86000" y="2725200"/>
            <a:ext cx="6516000" cy="799200"/>
          </a:xfrm>
        </p:spPr>
        <p:txBody>
          <a:bodyPr anchor="b" anchorCtr="0"/>
          <a:lstStyle>
            <a:lvl1pPr>
              <a:lnSpc>
                <a:spcPts val="2400"/>
              </a:lnSpc>
              <a:defRPr sz="200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86000" y="3700800"/>
            <a:ext cx="6516000" cy="270000"/>
          </a:xfrm>
        </p:spPr>
        <p:txBody>
          <a:bodyPr>
            <a:noAutofit/>
          </a:bodyPr>
          <a:lstStyle>
            <a:lvl1pPr marL="0" indent="0" algn="l">
              <a:lnSpc>
                <a:spcPts val="1700"/>
              </a:lnSpc>
              <a:spcAft>
                <a:spcPts val="800"/>
              </a:spcAft>
              <a:buNone/>
              <a:defRPr sz="1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5" name="Bildplatzhalter 5">
            <a:extLst>
              <a:ext uri="{FF2B5EF4-FFF2-40B4-BE49-F238E27FC236}">
                <a16:creationId xmlns:a16="http://schemas.microsoft.com/office/drawing/2014/main" id="{1A944971-A8A8-42D4-835A-DB08D67078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44000" y="0"/>
            <a:ext cx="7200000" cy="27252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6" name="bag_logo2">
            <a:extLst>
              <a:ext uri="{FF2B5EF4-FFF2-40B4-BE49-F238E27FC236}">
                <a16:creationId xmlns:a16="http://schemas.microsoft.com/office/drawing/2014/main" id="{181B2CC0-AF4D-4574-AA06-E360F10A0D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984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zwei Bilder">
    <p:bg>
      <p:bgPr>
        <a:solidFill>
          <a:srgbClr val="0091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86000" y="2725200"/>
            <a:ext cx="6516000" cy="799200"/>
          </a:xfrm>
        </p:spPr>
        <p:txBody>
          <a:bodyPr anchor="b" anchorCtr="0"/>
          <a:lstStyle>
            <a:lvl1pPr>
              <a:lnSpc>
                <a:spcPts val="2400"/>
              </a:lnSpc>
              <a:defRPr sz="200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86000" y="3700800"/>
            <a:ext cx="6516000" cy="270000"/>
          </a:xfrm>
        </p:spPr>
        <p:txBody>
          <a:bodyPr>
            <a:noAutofit/>
          </a:bodyPr>
          <a:lstStyle>
            <a:lvl1pPr marL="0" indent="0" algn="l">
              <a:lnSpc>
                <a:spcPts val="1700"/>
              </a:lnSpc>
              <a:spcAft>
                <a:spcPts val="800"/>
              </a:spcAft>
              <a:buNone/>
              <a:defRPr sz="1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5" name="Bildplatzhalter 5">
            <a:extLst>
              <a:ext uri="{FF2B5EF4-FFF2-40B4-BE49-F238E27FC236}">
                <a16:creationId xmlns:a16="http://schemas.microsoft.com/office/drawing/2014/main" id="{1A944971-A8A8-42D4-835A-DB08D67078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00000" cy="27252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DD530098-F31E-47D0-9AF2-C2A7DD761C7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00000" y="0"/>
            <a:ext cx="3744000" cy="27252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6" name="bag_logo2">
            <a:extLst>
              <a:ext uri="{FF2B5EF4-FFF2-40B4-BE49-F238E27FC236}">
                <a16:creationId xmlns:a16="http://schemas.microsoft.com/office/drawing/2014/main" id="{4ECF269A-0C4A-1D1A-0425-198D6FA09E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9363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buClr>
                <a:schemeClr val="accent2"/>
              </a:buClr>
              <a:defRPr/>
            </a:lvl2pPr>
            <a:lvl4pPr>
              <a:buClr>
                <a:schemeClr val="accent2"/>
              </a:buClr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32367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, mit Hintergrund">
    <p:bg>
      <p:bgPr>
        <a:solidFill>
          <a:srgbClr val="0091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buClrTx/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buClrTx/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  <a:lvl6pPr>
              <a:buClrTx/>
              <a:defRPr>
                <a:solidFill>
                  <a:srgbClr val="FFFFFF"/>
                </a:solidFill>
              </a:defRPr>
            </a:lvl6pPr>
            <a:lvl7pPr>
              <a:defRPr>
                <a:solidFill>
                  <a:srgbClr val="FFFFFF"/>
                </a:solidFill>
              </a:defRPr>
            </a:lvl7pPr>
            <a:lvl8pPr>
              <a:buClrTx/>
              <a:defRPr>
                <a:solidFill>
                  <a:srgbClr val="FFFFFF"/>
                </a:solidFill>
              </a:defRPr>
            </a:lvl8pPr>
            <a:lvl9pPr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bag_logo2">
            <a:extLst>
              <a:ext uri="{FF2B5EF4-FFF2-40B4-BE49-F238E27FC236}">
                <a16:creationId xmlns:a16="http://schemas.microsoft.com/office/drawing/2014/main" id="{43C45CAA-0245-1D85-593F-8D8EEEC240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8949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96800" y="990000"/>
            <a:ext cx="3564000" cy="336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464000" y="990000"/>
            <a:ext cx="3564000" cy="336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32EB7FE7-31CC-49C2-B5D6-0CF3D9052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443071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96799" y="990000"/>
            <a:ext cx="2574000" cy="336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66000" y="990000"/>
            <a:ext cx="2574000" cy="336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6235200" y="990000"/>
            <a:ext cx="2574000" cy="336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1778141-79CB-4EC6-A08E-AA7CCABC4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083720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6800" y="990000"/>
            <a:ext cx="3564000" cy="288000"/>
          </a:xfrm>
        </p:spPr>
        <p:txBody>
          <a:bodyPr anchor="t" anchorCtr="0">
            <a:no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6800" y="1306800"/>
            <a:ext cx="3564000" cy="3049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464000" y="990000"/>
            <a:ext cx="3564000" cy="288000"/>
          </a:xfrm>
        </p:spPr>
        <p:txBody>
          <a:bodyPr anchor="t" anchorCtr="0">
            <a:no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464000" y="1306800"/>
            <a:ext cx="3564000" cy="3049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1504EDBB-6AE6-4253-8DA6-7DFA375D0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86431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0F1D38F-C105-47A3-9808-C0179ABF4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94458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15126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">
    <p:bg>
      <p:bgPr>
        <a:solidFill>
          <a:srgbClr val="0060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65E8184-353A-4C67-A7AD-0E786D1028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2400" y="900000"/>
            <a:ext cx="6840000" cy="2700000"/>
          </a:xfrm>
        </p:spPr>
        <p:txBody>
          <a:bodyPr/>
          <a:lstStyle>
            <a:lvl1pPr>
              <a:lnSpc>
                <a:spcPts val="4200"/>
              </a:lnSpc>
              <a:spcAft>
                <a:spcPts val="0"/>
              </a:spcAft>
              <a:defRPr sz="3600">
                <a:solidFill>
                  <a:srgbClr val="96CDE5"/>
                </a:solidFill>
              </a:defRPr>
            </a:lvl1pPr>
            <a:lvl2pPr>
              <a:lnSpc>
                <a:spcPts val="4200"/>
              </a:lnSpc>
              <a:spcAft>
                <a:spcPts val="0"/>
              </a:spcAft>
              <a:buClrTx/>
              <a:defRPr sz="3600">
                <a:solidFill>
                  <a:srgbClr val="96CDE5"/>
                </a:solidFill>
              </a:defRPr>
            </a:lvl2pPr>
            <a:lvl3pPr>
              <a:lnSpc>
                <a:spcPts val="4200"/>
              </a:lnSpc>
              <a:spcAft>
                <a:spcPts val="0"/>
              </a:spcAft>
              <a:defRPr sz="3600">
                <a:solidFill>
                  <a:srgbClr val="96CDE5"/>
                </a:solidFill>
              </a:defRPr>
            </a:lvl3pPr>
            <a:lvl4pPr>
              <a:lnSpc>
                <a:spcPts val="4200"/>
              </a:lnSpc>
              <a:spcAft>
                <a:spcPts val="0"/>
              </a:spcAft>
              <a:buClrTx/>
              <a:defRPr sz="3600">
                <a:solidFill>
                  <a:srgbClr val="96CDE5"/>
                </a:solidFill>
              </a:defRPr>
            </a:lvl4pPr>
            <a:lvl5pPr>
              <a:lnSpc>
                <a:spcPts val="4200"/>
              </a:lnSpc>
              <a:spcAft>
                <a:spcPts val="0"/>
              </a:spcAft>
              <a:defRPr sz="3600">
                <a:solidFill>
                  <a:srgbClr val="96CDE5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7" name="bag_logo2">
            <a:extLst>
              <a:ext uri="{FF2B5EF4-FFF2-40B4-BE49-F238E27FC236}">
                <a16:creationId xmlns:a16="http://schemas.microsoft.com/office/drawing/2014/main" id="{149EC848-CD0F-83B7-F4C9-A241B735B6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899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6800" y="990000"/>
            <a:ext cx="7038000" cy="33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815975" y="4658400"/>
            <a:ext cx="6120000" cy="14287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800"/>
              </a:lnSpc>
              <a:defRPr sz="600">
                <a:solidFill>
                  <a:srgbClr val="B2B2B2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6800" y="4658400"/>
            <a:ext cx="173037" cy="14287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800"/>
              </a:lnSpc>
              <a:defRPr sz="600">
                <a:solidFill>
                  <a:srgbClr val="B2B2B2"/>
                </a:solidFill>
              </a:defRPr>
            </a:lvl1pPr>
          </a:lstStyle>
          <a:p>
            <a:fld id="{9B749DBC-5EFD-468C-9F9F-C80FB4A03599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bag_logo2">
            <a:extLst>
              <a:ext uri="{FF2B5EF4-FFF2-40B4-BE49-F238E27FC236}">
                <a16:creationId xmlns:a16="http://schemas.microsoft.com/office/drawing/2014/main" id="{C4BA9F69-74CA-9207-BFCE-AE5CD89195F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1" r:id="rId3"/>
    <p:sldLayoutId id="2147483660" r:id="rId4"/>
    <p:sldLayoutId id="2147483650" r:id="rId5"/>
    <p:sldLayoutId id="2147483663" r:id="rId6"/>
    <p:sldLayoutId id="2147483652" r:id="rId7"/>
    <p:sldLayoutId id="2147483656" r:id="rId8"/>
    <p:sldLayoutId id="2147483653" r:id="rId9"/>
    <p:sldLayoutId id="2147483654" r:id="rId10"/>
    <p:sldLayoutId id="2147483655" r:id="rId11"/>
    <p:sldLayoutId id="2147483662" r:id="rId12"/>
  </p:sldLayoutIdLst>
  <p:hf hdr="0" ftr="0" dt="0"/>
  <p:txStyles>
    <p:titleStyle>
      <a:lvl1pPr algn="l" defTabSz="914400" rtl="0" eaLnBrk="1" latinLnBrk="0" hangingPunct="1">
        <a:lnSpc>
          <a:spcPts val="2400"/>
        </a:lnSpc>
        <a:spcBef>
          <a:spcPct val="0"/>
        </a:spcBef>
        <a:buNone/>
        <a:defRPr sz="2000" kern="1200">
          <a:solidFill>
            <a:srgbClr val="0091BB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07963" indent="-206375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Clr>
          <a:schemeClr val="accent2"/>
        </a:buClr>
        <a:buFont typeface="Wingdings" pitchFamily="2" charset="2"/>
        <a:buChar char="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209550" indent="0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12750" indent="-201613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Clr>
          <a:schemeClr val="accent2"/>
        </a:buClr>
        <a:buFont typeface="Wingdings" pitchFamily="2" charset="2"/>
        <a:buChar char="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14338" indent="0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Font typeface="Arial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617538" indent="-203200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Clr>
          <a:schemeClr val="accent2"/>
        </a:buClr>
        <a:buFont typeface="Wingdings" pitchFamily="2" charset="2"/>
        <a:buChar char="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617538" indent="0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820738" indent="-203200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Clr>
          <a:schemeClr val="accent2"/>
        </a:buClr>
        <a:buFont typeface="Wingdings" pitchFamily="2" charset="2"/>
        <a:buChar char="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820738" indent="0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6800" y="990000"/>
            <a:ext cx="7038000" cy="33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815975" y="4658401"/>
            <a:ext cx="6120000" cy="14287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800"/>
              </a:lnSpc>
              <a:defRPr sz="600">
                <a:solidFill>
                  <a:srgbClr val="B2B2B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6801" y="4658401"/>
            <a:ext cx="173037" cy="14287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800"/>
              </a:lnSpc>
              <a:defRPr sz="600">
                <a:solidFill>
                  <a:srgbClr val="B2B2B2"/>
                </a:solidFill>
              </a:defRPr>
            </a:lvl1pPr>
          </a:lstStyle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8" name="bag_logo2">
            <a:extLst>
              <a:ext uri="{FF2B5EF4-FFF2-40B4-BE49-F238E27FC236}">
                <a16:creationId xmlns:a16="http://schemas.microsoft.com/office/drawing/2014/main" id="{FF665CFE-720D-660F-D345-65FA760E060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103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hf hdr="0" ftr="0" dt="0"/>
  <p:txStyles>
    <p:titleStyle>
      <a:lvl1pPr algn="l" defTabSz="914378" rtl="0" eaLnBrk="1" latinLnBrk="0" hangingPunct="1">
        <a:lnSpc>
          <a:spcPts val="2400"/>
        </a:lnSpc>
        <a:spcBef>
          <a:spcPct val="0"/>
        </a:spcBef>
        <a:buNone/>
        <a:defRPr sz="2000" kern="1200">
          <a:solidFill>
            <a:srgbClr val="0091BB"/>
          </a:solidFill>
          <a:latin typeface="+mj-lt"/>
          <a:ea typeface="+mj-ea"/>
          <a:cs typeface="+mj-cs"/>
        </a:defRPr>
      </a:lvl1pPr>
    </p:titleStyle>
    <p:bodyStyle>
      <a:lvl1pPr marL="0" indent="0" algn="l" defTabSz="914378" rtl="0" eaLnBrk="1" latinLnBrk="0" hangingPunct="1">
        <a:lnSpc>
          <a:spcPts val="1700"/>
        </a:lnSpc>
        <a:spcBef>
          <a:spcPts val="0"/>
        </a:spcBef>
        <a:spcAft>
          <a:spcPts val="800"/>
        </a:spcAft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07958" indent="-206370" algn="l" defTabSz="914378" rtl="0" eaLnBrk="1" latinLnBrk="0" hangingPunct="1">
        <a:lnSpc>
          <a:spcPts val="1700"/>
        </a:lnSpc>
        <a:spcBef>
          <a:spcPts val="0"/>
        </a:spcBef>
        <a:spcAft>
          <a:spcPts val="800"/>
        </a:spcAft>
        <a:buClr>
          <a:schemeClr val="accent2"/>
        </a:buClr>
        <a:buFont typeface="Wingdings" pitchFamily="2" charset="2"/>
        <a:buChar char="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209545" indent="0" algn="l" defTabSz="914378" rtl="0" eaLnBrk="1" latinLnBrk="0" hangingPunct="1">
        <a:lnSpc>
          <a:spcPts val="1700"/>
        </a:lnSpc>
        <a:spcBef>
          <a:spcPts val="0"/>
        </a:spcBef>
        <a:spcAft>
          <a:spcPts val="800"/>
        </a:spcAft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12740" indent="-201608" algn="l" defTabSz="914378" rtl="0" eaLnBrk="1" latinLnBrk="0" hangingPunct="1">
        <a:lnSpc>
          <a:spcPts val="1700"/>
        </a:lnSpc>
        <a:spcBef>
          <a:spcPts val="0"/>
        </a:spcBef>
        <a:spcAft>
          <a:spcPts val="800"/>
        </a:spcAft>
        <a:buClr>
          <a:schemeClr val="accent2"/>
        </a:buClr>
        <a:buFont typeface="Wingdings" pitchFamily="2" charset="2"/>
        <a:buChar char="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14328" indent="0" algn="l" defTabSz="914378" rtl="0" eaLnBrk="1" latinLnBrk="0" hangingPunct="1">
        <a:lnSpc>
          <a:spcPts val="1700"/>
        </a:lnSpc>
        <a:spcBef>
          <a:spcPts val="0"/>
        </a:spcBef>
        <a:spcAft>
          <a:spcPts val="800"/>
        </a:spcAft>
        <a:buFont typeface="Arial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617522" indent="-203195" algn="l" defTabSz="914378" rtl="0" eaLnBrk="1" latinLnBrk="0" hangingPunct="1">
        <a:lnSpc>
          <a:spcPts val="1700"/>
        </a:lnSpc>
        <a:spcBef>
          <a:spcPts val="0"/>
        </a:spcBef>
        <a:spcAft>
          <a:spcPts val="800"/>
        </a:spcAft>
        <a:buClr>
          <a:schemeClr val="accent2"/>
        </a:buClr>
        <a:buFont typeface="Wingdings" pitchFamily="2" charset="2"/>
        <a:buChar char="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617522" indent="0" algn="l" defTabSz="914378" rtl="0" eaLnBrk="1" latinLnBrk="0" hangingPunct="1">
        <a:lnSpc>
          <a:spcPts val="1700"/>
        </a:lnSpc>
        <a:spcBef>
          <a:spcPts val="0"/>
        </a:spcBef>
        <a:spcAft>
          <a:spcPts val="800"/>
        </a:spcAft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820718" indent="-203195" algn="l" defTabSz="914378" rtl="0" eaLnBrk="1" latinLnBrk="0" hangingPunct="1">
        <a:lnSpc>
          <a:spcPts val="1700"/>
        </a:lnSpc>
        <a:spcBef>
          <a:spcPts val="0"/>
        </a:spcBef>
        <a:spcAft>
          <a:spcPts val="800"/>
        </a:spcAft>
        <a:buClr>
          <a:schemeClr val="accent2"/>
        </a:buClr>
        <a:buFont typeface="Wingdings" pitchFamily="2" charset="2"/>
        <a:buChar char="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820718" indent="0" algn="l" defTabSz="914378" rtl="0" eaLnBrk="1" latinLnBrk="0" hangingPunct="1">
        <a:lnSpc>
          <a:spcPts val="1700"/>
        </a:lnSpc>
        <a:spcBef>
          <a:spcPts val="0"/>
        </a:spcBef>
        <a:spcAft>
          <a:spcPts val="800"/>
        </a:spcAft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6800" y="543600"/>
            <a:ext cx="7794000" cy="309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6800" y="990000"/>
            <a:ext cx="7038000" cy="33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815975" y="4658400"/>
            <a:ext cx="6120000" cy="14287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800"/>
              </a:lnSpc>
              <a:defRPr sz="600">
                <a:solidFill>
                  <a:srgbClr val="B2B2B2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6800" y="4658400"/>
            <a:ext cx="173037" cy="14287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800"/>
              </a:lnSpc>
              <a:defRPr sz="600">
                <a:solidFill>
                  <a:srgbClr val="B2B2B2"/>
                </a:solidFill>
              </a:defRPr>
            </a:lvl1pPr>
          </a:lstStyle>
          <a:p>
            <a:fld id="{9B749DBC-5EFD-468C-9F9F-C80FB4A03599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bag_logo2">
            <a:extLst>
              <a:ext uri="{FF2B5EF4-FFF2-40B4-BE49-F238E27FC236}">
                <a16:creationId xmlns:a16="http://schemas.microsoft.com/office/drawing/2014/main" id="{0515A412-FCFA-4E0B-60AE-9E187A130B9B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4129201"/>
            <a:ext cx="2603850" cy="9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92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hdr="0" ftr="0" dt="0"/>
  <p:txStyles>
    <p:titleStyle>
      <a:lvl1pPr algn="l" defTabSz="914400" rtl="0" eaLnBrk="1" latinLnBrk="0" hangingPunct="1">
        <a:lnSpc>
          <a:spcPts val="2400"/>
        </a:lnSpc>
        <a:spcBef>
          <a:spcPct val="0"/>
        </a:spcBef>
        <a:buNone/>
        <a:defRPr sz="2000" kern="1200">
          <a:solidFill>
            <a:srgbClr val="0091BB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07963" indent="-206375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Clr>
          <a:schemeClr val="accent2"/>
        </a:buClr>
        <a:buFont typeface="Wingdings" pitchFamily="2" charset="2"/>
        <a:buChar char="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209550" indent="0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12750" indent="-201613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Clr>
          <a:schemeClr val="accent2"/>
        </a:buClr>
        <a:buFont typeface="Wingdings" pitchFamily="2" charset="2"/>
        <a:buChar char="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14338" indent="0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Font typeface="Arial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617538" indent="-203200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Clr>
          <a:schemeClr val="accent2"/>
        </a:buClr>
        <a:buFont typeface="Wingdings" pitchFamily="2" charset="2"/>
        <a:buChar char="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617538" indent="0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820738" indent="-203200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Clr>
          <a:schemeClr val="accent2"/>
        </a:buClr>
        <a:buFont typeface="Wingdings" pitchFamily="2" charset="2"/>
        <a:buChar char="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820738" indent="0" algn="l" defTabSz="914400" rtl="0" eaLnBrk="1" latinLnBrk="0" hangingPunct="1">
        <a:lnSpc>
          <a:spcPts val="1700"/>
        </a:lnSpc>
        <a:spcBef>
          <a:spcPts val="0"/>
        </a:spcBef>
        <a:spcAft>
          <a:spcPts val="800"/>
        </a:spcAft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9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2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41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4.sv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BDD51AD7-531E-1283-9F84-AA2CCEE9E1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Bayern ein Sonnenland – Wir gestalten Energiezukunft.</a:t>
            </a:r>
          </a:p>
        </p:txBody>
      </p:sp>
      <p:sp>
        <p:nvSpPr>
          <p:cNvPr id="9" name="Untertitel 8">
            <a:extLst>
              <a:ext uri="{FF2B5EF4-FFF2-40B4-BE49-F238E27FC236}">
                <a16:creationId xmlns:a16="http://schemas.microsoft.com/office/drawing/2014/main" id="{0F27B393-331D-E526-2A23-27CAABB770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6000" y="3700800"/>
            <a:ext cx="7830416" cy="270000"/>
          </a:xfrm>
        </p:spPr>
        <p:txBody>
          <a:bodyPr/>
          <a:lstStyle/>
          <a:p>
            <a:r>
              <a:rPr lang="de-DE" dirty="0"/>
              <a:t>Alexander Heger, Leiter Regulierungsdatenmanagement, Bayernwerk Netz GmbH</a:t>
            </a:r>
            <a:br>
              <a:rPr lang="de-DE" dirty="0"/>
            </a:br>
            <a:r>
              <a:rPr lang="de-DE" dirty="0"/>
              <a:t>Dr. Peter Volkholz, Leiter Grundsatz- &amp; Genehmigungsmanagement HS, Bayernwerk Netz GmbH</a:t>
            </a:r>
            <a:br>
              <a:rPr lang="de-DE" dirty="0"/>
            </a:br>
            <a:br>
              <a:rPr lang="de-DE" dirty="0"/>
            </a:br>
            <a:r>
              <a:rPr lang="de-DE" dirty="0"/>
              <a:t>Würzburger Gespräche zum Umweltenergierecht</a:t>
            </a:r>
            <a:br>
              <a:rPr lang="de-DE" dirty="0"/>
            </a:br>
            <a:r>
              <a:rPr lang="de-DE" dirty="0"/>
              <a:t>23. Oktober 2024</a:t>
            </a:r>
          </a:p>
        </p:txBody>
      </p:sp>
      <p:pic>
        <p:nvPicPr>
          <p:cNvPr id="11" name="Bildplatzhalter 10" descr="Ein Bild, das Gras, Himmel, draußen, Feld enthält.&#10;&#10;Mit sehr hoher Zuverlässigkeit generierte Beschreibung">
            <a:extLst>
              <a:ext uri="{FF2B5EF4-FFF2-40B4-BE49-F238E27FC236}">
                <a16:creationId xmlns:a16="http://schemas.microsoft.com/office/drawing/2014/main" id="{2A9E8D19-9DB4-4FE2-5799-4ABF5D52E3C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70" t="16305" b="23506"/>
          <a:stretch/>
        </p:blipFill>
        <p:spPr>
          <a:xfrm>
            <a:off x="0" y="0"/>
            <a:ext cx="9144000" cy="3147814"/>
          </a:xfrm>
          <a:prstGeom prst="rect">
            <a:avLst/>
          </a:prstGeom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209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2</a:t>
            </a:fld>
            <a:endParaRPr lang="de-DE"/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D67AF1D5-59EC-5CDE-6FB1-A29DC67EB279}"/>
              </a:ext>
            </a:extLst>
          </p:cNvPr>
          <p:cNvCxnSpPr>
            <a:cxnSpLocks/>
          </p:cNvCxnSpPr>
          <p:nvPr/>
        </p:nvCxnSpPr>
        <p:spPr>
          <a:xfrm>
            <a:off x="431848" y="4572000"/>
            <a:ext cx="7092000" cy="0"/>
          </a:xfrm>
          <a:prstGeom prst="line">
            <a:avLst/>
          </a:prstGeom>
          <a:ln>
            <a:solidFill>
              <a:srgbClr val="0091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hteck 19">
            <a:extLst>
              <a:ext uri="{FF2B5EF4-FFF2-40B4-BE49-F238E27FC236}">
                <a16:creationId xmlns:a16="http://schemas.microsoft.com/office/drawing/2014/main" id="{7BD32D66-1617-6BB4-F7B3-8F8B7265B284}"/>
              </a:ext>
            </a:extLst>
          </p:cNvPr>
          <p:cNvSpPr/>
          <p:nvPr/>
        </p:nvSpPr>
        <p:spPr>
          <a:xfrm>
            <a:off x="1952086" y="2277977"/>
            <a:ext cx="1924869" cy="6232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37">
              <a:defRPr/>
            </a:pPr>
            <a:r>
              <a:rPr lang="de-DE" sz="2400" b="1" dirty="0">
                <a:solidFill>
                  <a:srgbClr val="626262"/>
                </a:solidFill>
                <a:latin typeface="Arial"/>
              </a:rPr>
              <a:t>75% </a:t>
            </a:r>
            <a:r>
              <a:rPr lang="de-DE" sz="1050" dirty="0">
                <a:latin typeface="Arial"/>
              </a:rPr>
              <a:t>Grünstrom-Quote im Bayernwerk-Netz</a:t>
            </a:r>
            <a:endParaRPr lang="de-DE" sz="2400" b="1" dirty="0">
              <a:latin typeface="Arial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8840C377-D12C-69AA-CAF5-8E8D9E4F8CE1}"/>
              </a:ext>
            </a:extLst>
          </p:cNvPr>
          <p:cNvSpPr/>
          <p:nvPr/>
        </p:nvSpPr>
        <p:spPr>
          <a:xfrm>
            <a:off x="4572001" y="2283594"/>
            <a:ext cx="2467653" cy="600164"/>
          </a:xfrm>
          <a:prstGeom prst="rect">
            <a:avLst/>
          </a:prstGeom>
        </p:spPr>
        <p:txBody>
          <a:bodyPr wrap="square" lIns="68580" tIns="34290" rIns="68580" bIns="3429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514337">
              <a:defRPr/>
            </a:pPr>
            <a:r>
              <a:rPr lang="de-DE" sz="1050" dirty="0">
                <a:latin typeface="Arial"/>
              </a:rPr>
              <a:t>über </a:t>
            </a:r>
            <a:r>
              <a:rPr lang="de-DE" sz="2400" b="1" dirty="0">
                <a:latin typeface="Arial"/>
              </a:rPr>
              <a:t>5 Mrd. Euro </a:t>
            </a:r>
            <a:br>
              <a:rPr lang="de-DE" sz="2400" b="1" dirty="0">
                <a:latin typeface="Arial"/>
              </a:rPr>
            </a:br>
            <a:r>
              <a:rPr lang="de-DE" sz="1050" dirty="0" err="1">
                <a:latin typeface="Arial"/>
              </a:rPr>
              <a:t>Invest</a:t>
            </a:r>
            <a:r>
              <a:rPr lang="de-DE" sz="1050" dirty="0">
                <a:latin typeface="Arial"/>
              </a:rPr>
              <a:t> in den nächsten drei Jahren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54C2C9F4-F80E-F00E-B6BE-CBDD98270FC2}"/>
              </a:ext>
            </a:extLst>
          </p:cNvPr>
          <p:cNvSpPr/>
          <p:nvPr/>
        </p:nvSpPr>
        <p:spPr>
          <a:xfrm>
            <a:off x="5234667" y="3480173"/>
            <a:ext cx="1804987" cy="62324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514337">
              <a:defRPr/>
            </a:pPr>
            <a:r>
              <a:rPr lang="de-DE" sz="2400" b="1">
                <a:latin typeface="Arial"/>
              </a:rPr>
              <a:t>99,99% </a:t>
            </a:r>
            <a:r>
              <a:rPr lang="de-DE" sz="1050">
                <a:latin typeface="Arial"/>
              </a:rPr>
              <a:t>Versorgungsqualität</a:t>
            </a: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E4EFC8A2-CB9B-4AC4-D331-E9D84ECDB7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712" b="20563"/>
          <a:stretch/>
        </p:blipFill>
        <p:spPr>
          <a:xfrm>
            <a:off x="705696" y="2276260"/>
            <a:ext cx="1270901" cy="771752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9C067731-75E8-AFE4-C4E9-A1AAC09F65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0108" y="2262691"/>
            <a:ext cx="1006031" cy="776234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88C4F330-9002-B926-1674-6D41E3EECD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0108" y="3344330"/>
            <a:ext cx="1169091" cy="776233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3D62F632-6180-6AAF-55CD-22AB6D4F5F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182" y="1217651"/>
            <a:ext cx="779901" cy="779901"/>
          </a:xfrm>
          <a:prstGeom prst="rect">
            <a:avLst/>
          </a:prstGeom>
        </p:spPr>
      </p:pic>
      <p:sp>
        <p:nvSpPr>
          <p:cNvPr id="30" name="Rechteck 29">
            <a:extLst>
              <a:ext uri="{FF2B5EF4-FFF2-40B4-BE49-F238E27FC236}">
                <a16:creationId xmlns:a16="http://schemas.microsoft.com/office/drawing/2014/main" id="{E33B64D4-A96C-5903-548F-EA37BD54760B}"/>
              </a:ext>
            </a:extLst>
          </p:cNvPr>
          <p:cNvSpPr/>
          <p:nvPr/>
        </p:nvSpPr>
        <p:spPr>
          <a:xfrm>
            <a:off x="1976597" y="1233580"/>
            <a:ext cx="2309047" cy="6232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37">
              <a:defRPr/>
            </a:pPr>
            <a:r>
              <a:rPr lang="de-DE" sz="1050" dirty="0">
                <a:latin typeface="Arial"/>
              </a:rPr>
              <a:t>Versorgung </a:t>
            </a:r>
            <a:r>
              <a:rPr lang="de-DE" sz="2400" b="1" dirty="0">
                <a:latin typeface="Arial"/>
              </a:rPr>
              <a:t>85%</a:t>
            </a:r>
            <a:r>
              <a:rPr lang="de-DE" sz="1050" dirty="0">
                <a:latin typeface="Arial"/>
              </a:rPr>
              <a:t> Bayerns bezogen auf Hochspannungsebene</a:t>
            </a: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2315CCFA-0A92-F5D2-725F-142184D029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0108" y="933260"/>
            <a:ext cx="961960" cy="961960"/>
          </a:xfrm>
          <a:prstGeom prst="rect">
            <a:avLst/>
          </a:prstGeom>
        </p:spPr>
      </p:pic>
      <p:sp>
        <p:nvSpPr>
          <p:cNvPr id="32" name="Rechteck 31">
            <a:extLst>
              <a:ext uri="{FF2B5EF4-FFF2-40B4-BE49-F238E27FC236}">
                <a16:creationId xmlns:a16="http://schemas.microsoft.com/office/drawing/2014/main" id="{4E3F2632-E581-818C-D94B-C726B3B682E9}"/>
              </a:ext>
            </a:extLst>
          </p:cNvPr>
          <p:cNvSpPr/>
          <p:nvPr/>
        </p:nvSpPr>
        <p:spPr>
          <a:xfrm>
            <a:off x="4782909" y="1233579"/>
            <a:ext cx="2256744" cy="6232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514337">
              <a:defRPr/>
            </a:pPr>
            <a:r>
              <a:rPr lang="de-DE" sz="1050" dirty="0">
                <a:latin typeface="Arial"/>
              </a:rPr>
              <a:t>rund </a:t>
            </a:r>
            <a:r>
              <a:rPr lang="de-DE" sz="2400" b="1" dirty="0">
                <a:latin typeface="Arial"/>
              </a:rPr>
              <a:t>500.000 </a:t>
            </a:r>
            <a:br>
              <a:rPr lang="de-DE" sz="2400" b="1" dirty="0">
                <a:latin typeface="Arial"/>
              </a:rPr>
            </a:br>
            <a:r>
              <a:rPr lang="de-DE" sz="1050" dirty="0">
                <a:latin typeface="Arial"/>
              </a:rPr>
              <a:t>EE-Anlagen am Bayernwerk-Netz </a:t>
            </a:r>
          </a:p>
        </p:txBody>
      </p:sp>
      <p:pic>
        <p:nvPicPr>
          <p:cNvPr id="33" name="Grafik 32">
            <a:extLst>
              <a:ext uri="{FF2B5EF4-FFF2-40B4-BE49-F238E27FC236}">
                <a16:creationId xmlns:a16="http://schemas.microsoft.com/office/drawing/2014/main" id="{D36C306E-5375-F4F4-0DAB-0929970970C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05" y="3394262"/>
            <a:ext cx="1083542" cy="830716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4A39416C-4537-195A-7916-98462530803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302" y="959449"/>
            <a:ext cx="420684" cy="843763"/>
          </a:xfrm>
          <a:prstGeom prst="rect">
            <a:avLst/>
          </a:prstGeom>
        </p:spPr>
      </p:pic>
      <p:sp>
        <p:nvSpPr>
          <p:cNvPr id="35" name="Rechteck 34">
            <a:extLst>
              <a:ext uri="{FF2B5EF4-FFF2-40B4-BE49-F238E27FC236}">
                <a16:creationId xmlns:a16="http://schemas.microsoft.com/office/drawing/2014/main" id="{7577A8D2-4511-2DA5-833F-B9AEEB37E912}"/>
              </a:ext>
            </a:extLst>
          </p:cNvPr>
          <p:cNvSpPr/>
          <p:nvPr/>
        </p:nvSpPr>
        <p:spPr>
          <a:xfrm>
            <a:off x="1976596" y="3496951"/>
            <a:ext cx="2595404" cy="6232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37">
              <a:defRPr/>
            </a:pPr>
            <a:r>
              <a:rPr lang="de-DE" sz="2400" b="1">
                <a:solidFill>
                  <a:srgbClr val="626262"/>
                </a:solidFill>
                <a:latin typeface="Arial"/>
              </a:rPr>
              <a:t>1.200 </a:t>
            </a:r>
            <a:r>
              <a:rPr lang="de-DE" sz="1050">
                <a:solidFill>
                  <a:srgbClr val="626262"/>
                </a:solidFill>
                <a:latin typeface="Arial"/>
              </a:rPr>
              <a:t>Kommunen unterstützen wir als Partner bei den Energiethemen </a:t>
            </a:r>
            <a:endParaRPr lang="de-DE" sz="2400">
              <a:latin typeface="Arial"/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09033D48-DEA9-097D-6961-C92FBBD7F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00" y="543600"/>
            <a:ext cx="7619386" cy="309600"/>
          </a:xfrm>
        </p:spPr>
        <p:txBody>
          <a:bodyPr/>
          <a:lstStyle/>
          <a:p>
            <a:r>
              <a:rPr lang="de-DE"/>
              <a:t>Bayernwerk ist ein PV-Labor im operativen Betrieb</a:t>
            </a:r>
            <a:br>
              <a:rPr lang="de-DE"/>
            </a:br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22FAE7A-8409-4863-98B5-A32BFBDF6E37}"/>
              </a:ext>
            </a:extLst>
          </p:cNvPr>
          <p:cNvSpPr txBox="1"/>
          <p:nvPr/>
        </p:nvSpPr>
        <p:spPr>
          <a:xfrm>
            <a:off x="660401" y="4624518"/>
            <a:ext cx="6809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83">
              <a:defRPr/>
            </a:pPr>
            <a:r>
              <a:rPr lang="de-DE" sz="1400">
                <a:solidFill>
                  <a:srgbClr val="0091BB"/>
                </a:solidFill>
                <a:latin typeface="Arial"/>
              </a:rPr>
              <a:t>In Bayern wächst die Energiewende von „unten nach oben“</a:t>
            </a:r>
          </a:p>
        </p:txBody>
      </p:sp>
    </p:spTree>
    <p:extLst>
      <p:ext uri="{BB962C8B-B14F-4D97-AF65-F5344CB8AC3E}">
        <p14:creationId xmlns:p14="http://schemas.microsoft.com/office/powerpoint/2010/main" val="3134941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E91E7F-1A68-AED0-DA74-81F07D7EE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33"/>
            <a:fld id="{9B749DBC-5EFD-468C-9F9F-C80FB4A03599}" type="slidenum">
              <a:rPr lang="de-DE">
                <a:latin typeface="Arial"/>
              </a:rPr>
              <a:pPr defTabSz="914333"/>
              <a:t>3</a:t>
            </a:fld>
            <a:endParaRPr lang="de-DE">
              <a:latin typeface="Arial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DF88F6B-CC8D-5005-0243-560BA1E6C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Arial"/>
              </a:rPr>
              <a:t>Wir arbeiten an unserem Zielbild Flower.Power …  </a:t>
            </a:r>
            <a:br>
              <a:rPr lang="de-DE">
                <a:latin typeface="Arial"/>
              </a:rPr>
            </a:br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074B28D4-DF00-70C9-EBF1-647654BFC694}"/>
              </a:ext>
            </a:extLst>
          </p:cNvPr>
          <p:cNvSpPr/>
          <p:nvPr/>
        </p:nvSpPr>
        <p:spPr>
          <a:xfrm>
            <a:off x="7698708" y="980418"/>
            <a:ext cx="1025715" cy="3384000"/>
          </a:xfrm>
          <a:prstGeom prst="rect">
            <a:avLst/>
          </a:prstGeom>
          <a:solidFill>
            <a:srgbClr val="0091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3">
              <a:defRPr/>
            </a:pPr>
            <a:endParaRPr lang="de-DE" sz="2400" err="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E217D93-883D-2D8F-12DF-7EB8941092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39206" y="1927993"/>
            <a:ext cx="828000" cy="82800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593F03E5-AA19-AC24-E799-B82319606423}"/>
              </a:ext>
            </a:extLst>
          </p:cNvPr>
          <p:cNvSpPr txBox="1"/>
          <p:nvPr/>
        </p:nvSpPr>
        <p:spPr>
          <a:xfrm>
            <a:off x="7740352" y="2959414"/>
            <a:ext cx="102571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33">
              <a:defRPr/>
            </a:pPr>
            <a:r>
              <a:rPr lang="de-DE" sz="1000" b="1" dirty="0">
                <a:solidFill>
                  <a:srgbClr val="FFFFFF"/>
                </a:solidFill>
                <a:latin typeface="Arial"/>
              </a:rPr>
              <a:t> Wir </a:t>
            </a:r>
            <a:br>
              <a:rPr lang="de-DE" sz="1000" b="1" dirty="0">
                <a:solidFill>
                  <a:srgbClr val="FFFFFF"/>
                </a:solidFill>
                <a:latin typeface="Arial"/>
              </a:rPr>
            </a:br>
            <a:r>
              <a:rPr lang="de-DE" sz="1000" b="1" dirty="0">
                <a:solidFill>
                  <a:srgbClr val="FFFFFF"/>
                </a:solidFill>
                <a:latin typeface="Arial"/>
              </a:rPr>
              <a:t>vernetzen </a:t>
            </a:r>
            <a:r>
              <a:rPr lang="de-DE" sz="1000" b="1" dirty="0" err="1">
                <a:solidFill>
                  <a:srgbClr val="FFFFFF"/>
                </a:solidFill>
                <a:latin typeface="Arial"/>
              </a:rPr>
              <a:t>Flexumer</a:t>
            </a:r>
            <a:r>
              <a:rPr lang="de-DE" sz="1000" b="1" dirty="0">
                <a:solidFill>
                  <a:srgbClr val="FFFFFF"/>
                </a:solidFill>
                <a:latin typeface="Arial"/>
                <a:cs typeface="Arial"/>
              </a:rPr>
              <a:t>!</a:t>
            </a: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788056FD-B402-C202-5908-8F44CBF01411}"/>
              </a:ext>
            </a:extLst>
          </p:cNvPr>
          <p:cNvCxnSpPr>
            <a:cxnSpLocks/>
          </p:cNvCxnSpPr>
          <p:nvPr/>
        </p:nvCxnSpPr>
        <p:spPr>
          <a:xfrm>
            <a:off x="588498" y="4603750"/>
            <a:ext cx="6932158" cy="0"/>
          </a:xfrm>
          <a:prstGeom prst="line">
            <a:avLst/>
          </a:prstGeom>
          <a:ln>
            <a:solidFill>
              <a:srgbClr val="0091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D1C315F4-20D4-7F94-FF36-E5D9E4120256}"/>
              </a:ext>
            </a:extLst>
          </p:cNvPr>
          <p:cNvSpPr txBox="1"/>
          <p:nvPr/>
        </p:nvSpPr>
        <p:spPr>
          <a:xfrm>
            <a:off x="836132" y="4621975"/>
            <a:ext cx="6595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32">
              <a:defRPr/>
            </a:pPr>
            <a:r>
              <a:rPr lang="de-DE" sz="1400">
                <a:solidFill>
                  <a:srgbClr val="0091BB"/>
                </a:solidFill>
                <a:latin typeface="Arial"/>
              </a:rPr>
              <a:t>… überall und gleichzeitig. 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187B0199-B3D3-78AB-78C6-A3CB292C4E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247" b="7179"/>
          <a:stretch/>
        </p:blipFill>
        <p:spPr>
          <a:xfrm>
            <a:off x="490310" y="980418"/>
            <a:ext cx="725771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643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ACF2C0-C0CD-55EC-DA1B-3273BC7A9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Ambitionen für EE- und Netzausbau werden größer</a:t>
            </a:r>
          </a:p>
        </p:txBody>
      </p:sp>
      <p:graphicFrame>
        <p:nvGraphicFramePr>
          <p:cNvPr id="11" name="Inhaltsplatzhalter 10">
            <a:extLst>
              <a:ext uri="{FF2B5EF4-FFF2-40B4-BE49-F238E27FC236}">
                <a16:creationId xmlns:a16="http://schemas.microsoft.com/office/drawing/2014/main" id="{BC67B113-5884-C7EE-4CA6-7837A982B9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1621220"/>
              </p:ext>
            </p:extLst>
          </p:nvPr>
        </p:nvGraphicFramePr>
        <p:xfrm>
          <a:off x="496888" y="990600"/>
          <a:ext cx="7037387" cy="3365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36A693-CE67-F292-B3B5-55D23C61A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86B59AF-D77E-475C-12E4-448E13417A78}"/>
              </a:ext>
            </a:extLst>
          </p:cNvPr>
          <p:cNvSpPr txBox="1"/>
          <p:nvPr/>
        </p:nvSpPr>
        <p:spPr>
          <a:xfrm>
            <a:off x="660401" y="4624518"/>
            <a:ext cx="680945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50">
              <a:defRPr/>
            </a:pPr>
            <a:r>
              <a:rPr lang="de-DE" sz="1500" dirty="0">
                <a:solidFill>
                  <a:srgbClr val="0091BB"/>
                </a:solidFill>
              </a:rPr>
              <a:t>Vervielfachung an Netzausbaumaßnahmen und Investitionsbedarf nötig.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3155A05D-32C3-92C8-23A9-77866C42DAC9}"/>
              </a:ext>
            </a:extLst>
          </p:cNvPr>
          <p:cNvCxnSpPr>
            <a:cxnSpLocks/>
          </p:cNvCxnSpPr>
          <p:nvPr/>
        </p:nvCxnSpPr>
        <p:spPr>
          <a:xfrm>
            <a:off x="431848" y="4572000"/>
            <a:ext cx="7092000" cy="0"/>
          </a:xfrm>
          <a:prstGeom prst="line">
            <a:avLst/>
          </a:prstGeom>
          <a:ln>
            <a:solidFill>
              <a:srgbClr val="0091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D4636448-5F01-F001-598B-12631CC6411D}"/>
              </a:ext>
            </a:extLst>
          </p:cNvPr>
          <p:cNvSpPr txBox="1"/>
          <p:nvPr/>
        </p:nvSpPr>
        <p:spPr>
          <a:xfrm>
            <a:off x="526291" y="3795886"/>
            <a:ext cx="352661" cy="19858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ts val="1700"/>
              </a:lnSpc>
              <a:spcAft>
                <a:spcPts val="800"/>
              </a:spcAft>
            </a:pPr>
            <a:r>
              <a:rPr lang="de-DE" sz="1200" dirty="0">
                <a:solidFill>
                  <a:srgbClr val="9B9B9B"/>
                </a:solidFill>
              </a:rPr>
              <a:t>[GW]</a:t>
            </a:r>
          </a:p>
        </p:txBody>
      </p:sp>
      <p:cxnSp>
        <p:nvCxnSpPr>
          <p:cNvPr id="14" name="Verbinder: gewinkelt 13">
            <a:extLst>
              <a:ext uri="{FF2B5EF4-FFF2-40B4-BE49-F238E27FC236}">
                <a16:creationId xmlns:a16="http://schemas.microsoft.com/office/drawing/2014/main" id="{EC2EB812-E27B-92A7-4A92-D4681E9BBE4D}"/>
              </a:ext>
            </a:extLst>
          </p:cNvPr>
          <p:cNvCxnSpPr/>
          <p:nvPr/>
        </p:nvCxnSpPr>
        <p:spPr>
          <a:xfrm rot="5400000" flipH="1" flipV="1">
            <a:off x="1171181" y="2131777"/>
            <a:ext cx="1296144" cy="720080"/>
          </a:xfrm>
          <a:prstGeom prst="bentConnector3">
            <a:avLst>
              <a:gd name="adj1" fmla="val 99704"/>
            </a:avLst>
          </a:prstGeom>
          <a:ln w="19050">
            <a:solidFill>
              <a:srgbClr val="6262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DDEEA52B-CEF3-518D-52AC-133557359A43}"/>
              </a:ext>
            </a:extLst>
          </p:cNvPr>
          <p:cNvSpPr/>
          <p:nvPr/>
        </p:nvSpPr>
        <p:spPr>
          <a:xfrm>
            <a:off x="1547664" y="1707654"/>
            <a:ext cx="468000" cy="288032"/>
          </a:xfrm>
          <a:prstGeom prst="roundRect">
            <a:avLst/>
          </a:prstGeom>
          <a:solidFill>
            <a:schemeClr val="bg2">
              <a:lumMod val="9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b="1" dirty="0">
                <a:solidFill>
                  <a:srgbClr val="000000"/>
                </a:solidFill>
              </a:rPr>
              <a:t>x 3,6</a:t>
            </a:r>
          </a:p>
        </p:txBody>
      </p:sp>
      <p:cxnSp>
        <p:nvCxnSpPr>
          <p:cNvPr id="21" name="Verbinder: gewinkelt 20">
            <a:extLst>
              <a:ext uri="{FF2B5EF4-FFF2-40B4-BE49-F238E27FC236}">
                <a16:creationId xmlns:a16="http://schemas.microsoft.com/office/drawing/2014/main" id="{84F9BBC1-0C5A-5258-45AD-98A08E2D4277}"/>
              </a:ext>
            </a:extLst>
          </p:cNvPr>
          <p:cNvCxnSpPr/>
          <p:nvPr/>
        </p:nvCxnSpPr>
        <p:spPr>
          <a:xfrm rot="5400000" flipH="1" flipV="1">
            <a:off x="3871581" y="3141330"/>
            <a:ext cx="288000" cy="648000"/>
          </a:xfrm>
          <a:prstGeom prst="bentConnector3">
            <a:avLst>
              <a:gd name="adj1" fmla="val 99704"/>
            </a:avLst>
          </a:prstGeom>
          <a:ln w="19050">
            <a:solidFill>
              <a:srgbClr val="6262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75F05FB2-00DD-C163-F2A4-9EF672C30EED}"/>
              </a:ext>
            </a:extLst>
          </p:cNvPr>
          <p:cNvSpPr/>
          <p:nvPr/>
        </p:nvSpPr>
        <p:spPr>
          <a:xfrm>
            <a:off x="3743848" y="3156302"/>
            <a:ext cx="468000" cy="288032"/>
          </a:xfrm>
          <a:prstGeom prst="roundRect">
            <a:avLst/>
          </a:prstGeom>
          <a:solidFill>
            <a:schemeClr val="bg2">
              <a:lumMod val="9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b="1" dirty="0">
                <a:solidFill>
                  <a:srgbClr val="000000"/>
                </a:solidFill>
              </a:rPr>
              <a:t>x 6,5</a:t>
            </a:r>
          </a:p>
        </p:txBody>
      </p:sp>
      <p:cxnSp>
        <p:nvCxnSpPr>
          <p:cNvPr id="23" name="Verbinder: gewinkelt 22">
            <a:extLst>
              <a:ext uri="{FF2B5EF4-FFF2-40B4-BE49-F238E27FC236}">
                <a16:creationId xmlns:a16="http://schemas.microsoft.com/office/drawing/2014/main" id="{0062D05A-3B45-372D-64E3-095C56CC4EC9}"/>
              </a:ext>
            </a:extLst>
          </p:cNvPr>
          <p:cNvCxnSpPr/>
          <p:nvPr/>
        </p:nvCxnSpPr>
        <p:spPr>
          <a:xfrm rot="5400000" flipH="1" flipV="1">
            <a:off x="6048144" y="2895838"/>
            <a:ext cx="288000" cy="648000"/>
          </a:xfrm>
          <a:prstGeom prst="bentConnector3">
            <a:avLst>
              <a:gd name="adj1" fmla="val 99704"/>
            </a:avLst>
          </a:prstGeom>
          <a:ln w="19050">
            <a:solidFill>
              <a:srgbClr val="6262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hteck: abgerundete Ecken 23">
            <a:extLst>
              <a:ext uri="{FF2B5EF4-FFF2-40B4-BE49-F238E27FC236}">
                <a16:creationId xmlns:a16="http://schemas.microsoft.com/office/drawing/2014/main" id="{837876EB-956D-556E-7E39-70EAA64E23EC}"/>
              </a:ext>
            </a:extLst>
          </p:cNvPr>
          <p:cNvSpPr/>
          <p:nvPr/>
        </p:nvSpPr>
        <p:spPr>
          <a:xfrm>
            <a:off x="5922104" y="2930024"/>
            <a:ext cx="468000" cy="288032"/>
          </a:xfrm>
          <a:prstGeom prst="roundRect">
            <a:avLst/>
          </a:prstGeom>
          <a:solidFill>
            <a:schemeClr val="bg2">
              <a:lumMod val="9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b="1" dirty="0">
                <a:solidFill>
                  <a:srgbClr val="000000"/>
                </a:solidFill>
              </a:rPr>
              <a:t>x 6,5</a:t>
            </a: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DA58073A-B23F-20C2-66B1-8D58E5230D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760" y="2424696"/>
            <a:ext cx="708384" cy="543192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42F4B3D8-E2E6-7A9C-7533-44E48EACFA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271" y="1069101"/>
            <a:ext cx="742653" cy="695630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32F9D470-2765-1548-8ECD-DC5C06F880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712" y="2398015"/>
            <a:ext cx="391843" cy="785915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4AE70192-71B3-6333-051A-E7E2E9DB0D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633" y="2438177"/>
            <a:ext cx="391843" cy="78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07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25DBF872-F824-C693-BA3A-CF7C2F42300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5DBF872-F824-C693-BA3A-CF7C2F4230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el 4">
            <a:extLst>
              <a:ext uri="{FF2B5EF4-FFF2-40B4-BE49-F238E27FC236}">
                <a16:creationId xmlns:a16="http://schemas.microsoft.com/office/drawing/2014/main" id="{5A4B141A-FB47-4F55-A311-D043E83AB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43600"/>
            <a:ext cx="8698000" cy="309600"/>
          </a:xfrm>
        </p:spPr>
        <p:txBody>
          <a:bodyPr vert="horz"/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de-DE" sz="2100" dirty="0">
                <a:solidFill>
                  <a:srgbClr val="0091BB"/>
                </a:solidFill>
                <a:latin typeface="+mj-lt"/>
                <a:ea typeface="+mj-ea"/>
                <a:cs typeface="+mj-cs"/>
              </a:rPr>
              <a:t>Neue Dimensionen für das Bayernwerk-Netz in den kommenden Jahren</a:t>
            </a:r>
          </a:p>
        </p:txBody>
      </p:sp>
      <p:sp>
        <p:nvSpPr>
          <p:cNvPr id="15" name="Titel 7">
            <a:extLst>
              <a:ext uri="{FF2B5EF4-FFF2-40B4-BE49-F238E27FC236}">
                <a16:creationId xmlns:a16="http://schemas.microsoft.com/office/drawing/2014/main" id="{AC75BD51-ED43-0857-6ED6-AB18E6116A21}"/>
              </a:ext>
            </a:extLst>
          </p:cNvPr>
          <p:cNvSpPr txBox="1">
            <a:spLocks/>
          </p:cNvSpPr>
          <p:nvPr/>
        </p:nvSpPr>
        <p:spPr>
          <a:xfrm>
            <a:off x="418068" y="2805870"/>
            <a:ext cx="1710490" cy="612000"/>
          </a:xfrm>
          <a:prstGeom prst="rect">
            <a:avLst/>
          </a:prstGeom>
        </p:spPr>
        <p:txBody>
          <a:bodyPr vert="horz" lIns="108000" tIns="0" rIns="0" bIns="0" rtlCol="0" anchor="t" anchorCtr="0">
            <a:no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de-DE" sz="3600" b="1">
                <a:solidFill>
                  <a:srgbClr val="FFE100"/>
                </a:solidFill>
              </a:rPr>
              <a:t>270</a:t>
            </a:r>
          </a:p>
        </p:txBody>
      </p:sp>
      <p:sp>
        <p:nvSpPr>
          <p:cNvPr id="16" name="Titel 7">
            <a:extLst>
              <a:ext uri="{FF2B5EF4-FFF2-40B4-BE49-F238E27FC236}">
                <a16:creationId xmlns:a16="http://schemas.microsoft.com/office/drawing/2014/main" id="{BC65D328-7E75-5D20-4190-4783A3599DF8}"/>
              </a:ext>
            </a:extLst>
          </p:cNvPr>
          <p:cNvSpPr txBox="1">
            <a:spLocks/>
          </p:cNvSpPr>
          <p:nvPr/>
        </p:nvSpPr>
        <p:spPr>
          <a:xfrm>
            <a:off x="355313" y="3538279"/>
            <a:ext cx="1836000" cy="281879"/>
          </a:xfrm>
          <a:prstGeom prst="rect">
            <a:avLst/>
          </a:prstGeom>
        </p:spPr>
        <p:txBody>
          <a:bodyPr vert="horz" lIns="108000" tIns="0" rIns="108000" bIns="0" rtlCol="0" anchor="t" anchorCtr="0">
            <a:no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de-DE" sz="1600" dirty="0"/>
              <a:t>Umspannwerke</a:t>
            </a:r>
            <a:endParaRPr lang="de-DE" sz="1600" baseline="30000" dirty="0">
              <a:solidFill>
                <a:srgbClr val="828282"/>
              </a:solidFill>
            </a:endParaRPr>
          </a:p>
        </p:txBody>
      </p:sp>
      <p:pic>
        <p:nvPicPr>
          <p:cNvPr id="27" name="Grafik 26" descr="Ein Bild, das Schachfigur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4C2B58F4-3D5F-C745-3995-25B1DB8C2A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61" y="1047751"/>
            <a:ext cx="1870401" cy="1870401"/>
          </a:xfrm>
          <a:prstGeom prst="rect">
            <a:avLst/>
          </a:prstGeom>
        </p:spPr>
      </p:pic>
      <p:sp>
        <p:nvSpPr>
          <p:cNvPr id="2" name="Titel 7">
            <a:extLst>
              <a:ext uri="{FF2B5EF4-FFF2-40B4-BE49-F238E27FC236}">
                <a16:creationId xmlns:a16="http://schemas.microsoft.com/office/drawing/2014/main" id="{4ABE8E55-725D-8686-42F6-A22EA2197329}"/>
              </a:ext>
            </a:extLst>
          </p:cNvPr>
          <p:cNvSpPr txBox="1">
            <a:spLocks/>
          </p:cNvSpPr>
          <p:nvPr/>
        </p:nvSpPr>
        <p:spPr>
          <a:xfrm>
            <a:off x="568098" y="4044951"/>
            <a:ext cx="1722127" cy="188581"/>
          </a:xfrm>
          <a:prstGeom prst="rect">
            <a:avLst/>
          </a:prstGeom>
        </p:spPr>
        <p:txBody>
          <a:bodyPr vert="horz" lIns="108000" tIns="0" rIns="108000" bIns="0" rtlCol="0" anchor="t" anchorCtr="0">
            <a:no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de-DE" sz="1000" b="1" dirty="0">
                <a:solidFill>
                  <a:srgbClr val="828282"/>
                </a:solidFill>
              </a:rPr>
              <a:t>Stück</a:t>
            </a:r>
          </a:p>
        </p:txBody>
      </p:sp>
      <p:sp>
        <p:nvSpPr>
          <p:cNvPr id="13" name="Titel 7">
            <a:extLst>
              <a:ext uri="{FF2B5EF4-FFF2-40B4-BE49-F238E27FC236}">
                <a16:creationId xmlns:a16="http://schemas.microsoft.com/office/drawing/2014/main" id="{CFAA48CB-2ECA-D2AF-9E33-33D45A6B943D}"/>
              </a:ext>
            </a:extLst>
          </p:cNvPr>
          <p:cNvSpPr txBox="1">
            <a:spLocks/>
          </p:cNvSpPr>
          <p:nvPr/>
        </p:nvSpPr>
        <p:spPr>
          <a:xfrm>
            <a:off x="2600751" y="2797626"/>
            <a:ext cx="1698852" cy="612000"/>
          </a:xfrm>
          <a:prstGeom prst="rect">
            <a:avLst/>
          </a:prstGeom>
        </p:spPr>
        <p:txBody>
          <a:bodyPr vert="horz" lIns="108000" tIns="0" rIns="0" bIns="0" rtlCol="0" anchor="t" anchorCtr="0">
            <a:no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de-DE" sz="3600" b="1">
                <a:solidFill>
                  <a:srgbClr val="FFE100"/>
                </a:solidFill>
              </a:rPr>
              <a:t>1.000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B9DC2E23-5708-C215-C923-E4EDC9AD5B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2054" y="1444510"/>
            <a:ext cx="1369823" cy="1131344"/>
          </a:xfrm>
          <a:prstGeom prst="rect">
            <a:avLst/>
          </a:prstGeom>
        </p:spPr>
      </p:pic>
      <p:sp>
        <p:nvSpPr>
          <p:cNvPr id="3" name="Titel 7">
            <a:extLst>
              <a:ext uri="{FF2B5EF4-FFF2-40B4-BE49-F238E27FC236}">
                <a16:creationId xmlns:a16="http://schemas.microsoft.com/office/drawing/2014/main" id="{D7B744EA-91B2-623C-5FEB-951BA8261F8C}"/>
              </a:ext>
            </a:extLst>
          </p:cNvPr>
          <p:cNvSpPr txBox="1">
            <a:spLocks/>
          </p:cNvSpPr>
          <p:nvPr/>
        </p:nvSpPr>
        <p:spPr>
          <a:xfrm>
            <a:off x="2600752" y="4044951"/>
            <a:ext cx="1722127" cy="188581"/>
          </a:xfrm>
          <a:prstGeom prst="rect">
            <a:avLst/>
          </a:prstGeom>
        </p:spPr>
        <p:txBody>
          <a:bodyPr vert="horz" lIns="108000" tIns="0" rIns="108000" bIns="0" rtlCol="0" anchor="t" anchorCtr="0">
            <a:no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de-DE" sz="1000" b="1" dirty="0">
                <a:solidFill>
                  <a:srgbClr val="828282"/>
                </a:solidFill>
              </a:rPr>
              <a:t>Trassenkilometer</a:t>
            </a:r>
          </a:p>
        </p:txBody>
      </p:sp>
      <p:sp>
        <p:nvSpPr>
          <p:cNvPr id="4" name="Titel 7">
            <a:extLst>
              <a:ext uri="{FF2B5EF4-FFF2-40B4-BE49-F238E27FC236}">
                <a16:creationId xmlns:a16="http://schemas.microsoft.com/office/drawing/2014/main" id="{167157C2-0D7D-D891-6AFE-85C2235E0261}"/>
              </a:ext>
            </a:extLst>
          </p:cNvPr>
          <p:cNvSpPr txBox="1">
            <a:spLocks/>
          </p:cNvSpPr>
          <p:nvPr/>
        </p:nvSpPr>
        <p:spPr>
          <a:xfrm>
            <a:off x="2532177" y="3438212"/>
            <a:ext cx="1836000" cy="561725"/>
          </a:xfrm>
          <a:prstGeom prst="rect">
            <a:avLst/>
          </a:prstGeom>
        </p:spPr>
        <p:txBody>
          <a:bodyPr vert="horz" lIns="108000" tIns="0" rIns="108000" bIns="0" rtlCol="0" anchor="t" anchorCtr="0">
            <a:no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de-DE" sz="1600"/>
              <a:t>Hochspannungs-leitungen</a:t>
            </a:r>
            <a:endParaRPr lang="de-DE" sz="1600" baseline="30000">
              <a:solidFill>
                <a:srgbClr val="828282"/>
              </a:solidFill>
            </a:endParaRPr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48B145D8-5345-ED31-EEF8-E994B2726C98}"/>
              </a:ext>
            </a:extLst>
          </p:cNvPr>
          <p:cNvSpPr txBox="1">
            <a:spLocks/>
          </p:cNvSpPr>
          <p:nvPr/>
        </p:nvSpPr>
        <p:spPr>
          <a:xfrm>
            <a:off x="4653280" y="4044951"/>
            <a:ext cx="1722127" cy="188581"/>
          </a:xfrm>
          <a:prstGeom prst="rect">
            <a:avLst/>
          </a:prstGeom>
        </p:spPr>
        <p:txBody>
          <a:bodyPr vert="horz" lIns="108000" tIns="0" rIns="108000" bIns="0" rtlCol="0" anchor="t" anchorCtr="0">
            <a:no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de-DE" sz="1000" b="1" dirty="0">
                <a:solidFill>
                  <a:srgbClr val="828282"/>
                </a:solidFill>
              </a:rPr>
              <a:t>Stück</a:t>
            </a:r>
          </a:p>
        </p:txBody>
      </p:sp>
      <p:sp>
        <p:nvSpPr>
          <p:cNvPr id="17" name="Titel 7">
            <a:extLst>
              <a:ext uri="{FF2B5EF4-FFF2-40B4-BE49-F238E27FC236}">
                <a16:creationId xmlns:a16="http://schemas.microsoft.com/office/drawing/2014/main" id="{CD91A06A-FC0A-F005-09E8-3EAAC3BAF71F}"/>
              </a:ext>
            </a:extLst>
          </p:cNvPr>
          <p:cNvSpPr txBox="1">
            <a:spLocks/>
          </p:cNvSpPr>
          <p:nvPr/>
        </p:nvSpPr>
        <p:spPr>
          <a:xfrm>
            <a:off x="6795110" y="2803704"/>
            <a:ext cx="1710490" cy="612000"/>
          </a:xfrm>
          <a:prstGeom prst="rect">
            <a:avLst/>
          </a:prstGeom>
        </p:spPr>
        <p:txBody>
          <a:bodyPr vert="horz" lIns="108000" tIns="0" rIns="0" bIns="0" rtlCol="0" anchor="t" anchorCtr="0">
            <a:no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de-DE" sz="3600" b="1">
                <a:solidFill>
                  <a:srgbClr val="FFE100"/>
                </a:solidFill>
              </a:rPr>
              <a:t>40.000</a:t>
            </a:r>
          </a:p>
        </p:txBody>
      </p:sp>
      <p:pic>
        <p:nvPicPr>
          <p:cNvPr id="26" name="Picture 1">
            <a:extLst>
              <a:ext uri="{FF2B5EF4-FFF2-40B4-BE49-F238E27FC236}">
                <a16:creationId xmlns:a16="http://schemas.microsoft.com/office/drawing/2014/main" id="{9EF140B8-91F5-7212-7594-9A26782F2B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6753" y="1377705"/>
            <a:ext cx="1522419" cy="1540447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43913609-21BC-4057-09F4-51D9BB32634D}"/>
              </a:ext>
            </a:extLst>
          </p:cNvPr>
          <p:cNvSpPr txBox="1">
            <a:spLocks/>
          </p:cNvSpPr>
          <p:nvPr/>
        </p:nvSpPr>
        <p:spPr>
          <a:xfrm>
            <a:off x="6736899" y="4044951"/>
            <a:ext cx="1722127" cy="188581"/>
          </a:xfrm>
          <a:prstGeom prst="rect">
            <a:avLst/>
          </a:prstGeom>
        </p:spPr>
        <p:txBody>
          <a:bodyPr vert="horz" lIns="108000" tIns="0" rIns="108000" bIns="0" rtlCol="0" anchor="t" anchorCtr="0">
            <a:no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de-DE" sz="1000" b="1" dirty="0">
                <a:solidFill>
                  <a:srgbClr val="828282"/>
                </a:solidFill>
              </a:rPr>
              <a:t>Kilometer</a:t>
            </a:r>
          </a:p>
        </p:txBody>
      </p:sp>
      <p:sp>
        <p:nvSpPr>
          <p:cNvPr id="10" name="Titel 7">
            <a:extLst>
              <a:ext uri="{FF2B5EF4-FFF2-40B4-BE49-F238E27FC236}">
                <a16:creationId xmlns:a16="http://schemas.microsoft.com/office/drawing/2014/main" id="{A992A5B4-AFED-13BE-728E-D0AF7B6BC1EF}"/>
              </a:ext>
            </a:extLst>
          </p:cNvPr>
          <p:cNvSpPr txBox="1">
            <a:spLocks/>
          </p:cNvSpPr>
          <p:nvPr/>
        </p:nvSpPr>
        <p:spPr>
          <a:xfrm>
            <a:off x="6679961" y="3438212"/>
            <a:ext cx="1836000" cy="561725"/>
          </a:xfrm>
          <a:prstGeom prst="rect">
            <a:avLst/>
          </a:prstGeom>
        </p:spPr>
        <p:txBody>
          <a:bodyPr vert="horz" lIns="108000" tIns="0" rIns="108000" bIns="0" rtlCol="0" anchor="t" anchorCtr="0">
            <a:no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de-DE" sz="1600"/>
              <a:t>Mittel- &amp; Nieder-</a:t>
            </a:r>
            <a:r>
              <a:rPr lang="de-DE" sz="1600" err="1"/>
              <a:t>spannungskabel</a:t>
            </a:r>
            <a:endParaRPr lang="de-DE" sz="1600"/>
          </a:p>
        </p:txBody>
      </p:sp>
      <p:sp>
        <p:nvSpPr>
          <p:cNvPr id="20" name="Titel 7">
            <a:extLst>
              <a:ext uri="{FF2B5EF4-FFF2-40B4-BE49-F238E27FC236}">
                <a16:creationId xmlns:a16="http://schemas.microsoft.com/office/drawing/2014/main" id="{7D26C2A3-77A3-9DA6-63BF-D4033EFD1E3A}"/>
              </a:ext>
            </a:extLst>
          </p:cNvPr>
          <p:cNvSpPr txBox="1">
            <a:spLocks/>
          </p:cNvSpPr>
          <p:nvPr/>
        </p:nvSpPr>
        <p:spPr>
          <a:xfrm>
            <a:off x="4692111" y="2803704"/>
            <a:ext cx="1710490" cy="612000"/>
          </a:xfrm>
          <a:prstGeom prst="rect">
            <a:avLst/>
          </a:prstGeom>
        </p:spPr>
        <p:txBody>
          <a:bodyPr vert="horz" lIns="108000" tIns="0" rIns="0" bIns="0" rtlCol="0" anchor="t" anchorCtr="0">
            <a:no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de-DE" sz="3600" b="1">
                <a:solidFill>
                  <a:srgbClr val="FFE100"/>
                </a:solidFill>
                <a:cs typeface="Arial"/>
              </a:rPr>
              <a:t>13.000</a:t>
            </a:r>
          </a:p>
        </p:txBody>
      </p:sp>
      <p:sp>
        <p:nvSpPr>
          <p:cNvPr id="7" name="Titel 7">
            <a:extLst>
              <a:ext uri="{FF2B5EF4-FFF2-40B4-BE49-F238E27FC236}">
                <a16:creationId xmlns:a16="http://schemas.microsoft.com/office/drawing/2014/main" id="{DB1576D4-33E0-3F03-2BBF-461827A0B799}"/>
              </a:ext>
            </a:extLst>
          </p:cNvPr>
          <p:cNvSpPr txBox="1">
            <a:spLocks/>
          </p:cNvSpPr>
          <p:nvPr/>
        </p:nvSpPr>
        <p:spPr>
          <a:xfrm>
            <a:off x="4629146" y="3438212"/>
            <a:ext cx="1836423" cy="561725"/>
          </a:xfrm>
          <a:prstGeom prst="rect">
            <a:avLst/>
          </a:prstGeom>
        </p:spPr>
        <p:txBody>
          <a:bodyPr vert="horz" lIns="108000" tIns="0" rIns="108000" bIns="0" rtlCol="0" anchor="t" anchorCtr="0">
            <a:no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de-DE" sz="1600"/>
              <a:t>Digitale </a:t>
            </a:r>
            <a:br>
              <a:rPr lang="de-DE" sz="1600"/>
            </a:br>
            <a:r>
              <a:rPr lang="de-DE" sz="1600"/>
              <a:t>Ortsnetzstationen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0B633251-EB7C-A5E4-BDEF-FE0DA51E408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126" y="1758951"/>
            <a:ext cx="1177942" cy="812800"/>
          </a:xfrm>
          <a:prstGeom prst="rect">
            <a:avLst/>
          </a:prstGeom>
        </p:spPr>
      </p:pic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9F146CFA-5E44-C8D9-5CCD-FC4D382E1DD9}"/>
              </a:ext>
            </a:extLst>
          </p:cNvPr>
          <p:cNvCxnSpPr>
            <a:cxnSpLocks/>
          </p:cNvCxnSpPr>
          <p:nvPr/>
        </p:nvCxnSpPr>
        <p:spPr>
          <a:xfrm>
            <a:off x="669838" y="4605110"/>
            <a:ext cx="6846191" cy="0"/>
          </a:xfrm>
          <a:prstGeom prst="line">
            <a:avLst/>
          </a:prstGeom>
          <a:ln>
            <a:solidFill>
              <a:srgbClr val="0091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57239570-C57D-FEFB-46EA-7211AD83A127}"/>
              </a:ext>
            </a:extLst>
          </p:cNvPr>
          <p:cNvSpPr txBox="1"/>
          <p:nvPr/>
        </p:nvSpPr>
        <p:spPr>
          <a:xfrm>
            <a:off x="604669" y="4638221"/>
            <a:ext cx="6865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defRPr/>
            </a:pPr>
            <a:r>
              <a:rPr lang="de-DE" sz="1400" dirty="0">
                <a:solidFill>
                  <a:srgbClr val="0091BB"/>
                </a:solidFill>
              </a:rPr>
              <a:t>Wir müssen das Bayernwerk nahezu verdoppeln.</a:t>
            </a:r>
            <a:endParaRPr lang="de-DE" sz="1400" dirty="0">
              <a:solidFill>
                <a:srgbClr val="0091BB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1105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46485EC6-CA4F-5AA3-3142-3F8EA6393E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888" y="1153189"/>
            <a:ext cx="2573337" cy="3365500"/>
          </a:xfrm>
          <a:prstGeom prst="rect">
            <a:avLst/>
          </a:prstGeom>
          <a:noFill/>
          <a:ln w="9525">
            <a:solidFill>
              <a:srgbClr val="0091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	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C434BF-9EC5-34DB-AAA9-E45FF8DEA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6800" y="4733131"/>
            <a:ext cx="173037" cy="142875"/>
          </a:xfrm>
        </p:spPr>
        <p:txBody>
          <a:bodyPr/>
          <a:lstStyle/>
          <a:p>
            <a:fld id="{9B749DBC-5EFD-468C-9F9F-C80FB4A03599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BB18158-9801-280C-BAC0-0D4D39917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Wir gehen den Netzausbau vorausschauend an</a:t>
            </a:r>
          </a:p>
        </p:txBody>
      </p:sp>
      <p:sp>
        <p:nvSpPr>
          <p:cNvPr id="9" name="Inhaltsplatzhalter 5">
            <a:extLst>
              <a:ext uri="{FF2B5EF4-FFF2-40B4-BE49-F238E27FC236}">
                <a16:creationId xmlns:a16="http://schemas.microsoft.com/office/drawing/2014/main" id="{E1E50A20-6C96-1E21-9976-9BA0C160ECD5}"/>
              </a:ext>
            </a:extLst>
          </p:cNvPr>
          <p:cNvSpPr txBox="1">
            <a:spLocks/>
          </p:cNvSpPr>
          <p:nvPr/>
        </p:nvSpPr>
        <p:spPr>
          <a:xfrm>
            <a:off x="621619" y="1440721"/>
            <a:ext cx="2347008" cy="336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63" indent="-206375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955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2750" indent="-201613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43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175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175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207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07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Standardisierung und Prozessoptimierung von Genehmigungen </a:t>
            </a:r>
          </a:p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Beschleunigung von Bauprozessen,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z.B.mit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Container-Umspannwerk 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D0889E2C-6BCE-6CD9-858D-40751DCC4C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65500" y="1134313"/>
            <a:ext cx="2574925" cy="3365500"/>
          </a:xfrm>
          <a:prstGeom prst="rect">
            <a:avLst/>
          </a:prstGeom>
          <a:noFill/>
          <a:ln w="9525">
            <a:solidFill>
              <a:srgbClr val="0091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 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A28EAA8F-3157-2F66-15C9-795AF148665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35700" y="1134313"/>
            <a:ext cx="2573338" cy="3365500"/>
          </a:xfrm>
          <a:prstGeom prst="rect">
            <a:avLst/>
          </a:prstGeom>
          <a:noFill/>
          <a:ln w="9525">
            <a:solidFill>
              <a:srgbClr val="0091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 </a:t>
            </a:r>
          </a:p>
        </p:txBody>
      </p:sp>
      <p:sp>
        <p:nvSpPr>
          <p:cNvPr id="3" name="Rectangle 16">
            <a:extLst>
              <a:ext uri="{FF2B5EF4-FFF2-40B4-BE49-F238E27FC236}">
                <a16:creationId xmlns:a16="http://schemas.microsoft.com/office/drawing/2014/main" id="{357DFCB0-7381-5A5C-E5FD-7D238C6B4E9C}"/>
              </a:ext>
            </a:extLst>
          </p:cNvPr>
          <p:cNvSpPr>
            <a:spLocks noChangeArrowheads="1"/>
          </p:cNvSpPr>
          <p:nvPr/>
        </p:nvSpPr>
        <p:spPr bwMode="gray">
          <a:xfrm>
            <a:off x="853200" y="955645"/>
            <a:ext cx="2055101" cy="36933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 type="none" w="med" len="lg"/>
          </a:ln>
        </p:spPr>
        <p:txBody>
          <a:bodyPr wrap="square" lIns="96000" tIns="0" rIns="36000" bIns="0" anchor="ctr">
            <a:spAutoFit/>
          </a:bodyPr>
          <a:lstStyle/>
          <a:p>
            <a:pPr defTabSz="914309">
              <a:defRPr/>
            </a:pPr>
            <a:r>
              <a:rPr lang="de-DE" sz="1200" b="1" dirty="0">
                <a:solidFill>
                  <a:srgbClr val="0091BB"/>
                </a:solidFill>
                <a:latin typeface="Arial"/>
              </a:rPr>
              <a:t>Wir standardisieren und beschleunigen</a:t>
            </a:r>
          </a:p>
        </p:txBody>
      </p:sp>
      <p:sp>
        <p:nvSpPr>
          <p:cNvPr id="13" name="Inhaltsplatzhalter 5">
            <a:extLst>
              <a:ext uri="{FF2B5EF4-FFF2-40B4-BE49-F238E27FC236}">
                <a16:creationId xmlns:a16="http://schemas.microsoft.com/office/drawing/2014/main" id="{789D5893-FF5B-B1CA-0413-9CED070AC5B4}"/>
              </a:ext>
            </a:extLst>
          </p:cNvPr>
          <p:cNvSpPr txBox="1">
            <a:spLocks/>
          </p:cNvSpPr>
          <p:nvPr/>
        </p:nvSpPr>
        <p:spPr>
          <a:xfrm>
            <a:off x="3486152" y="1440721"/>
            <a:ext cx="2347008" cy="336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63" indent="-206375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955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2750" indent="-201613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43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175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175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207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07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Digitalisierung der Netze, z.B. digitale Ortsnetzstationen</a:t>
            </a:r>
          </a:p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Höhere Auslastung von HS-Leitungen durch Sensoren und KI</a:t>
            </a: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CEF44F29-9590-2979-58E8-0B76A2FFDB09}"/>
              </a:ext>
            </a:extLst>
          </p:cNvPr>
          <p:cNvSpPr>
            <a:spLocks noChangeArrowheads="1"/>
          </p:cNvSpPr>
          <p:nvPr/>
        </p:nvSpPr>
        <p:spPr bwMode="gray">
          <a:xfrm>
            <a:off x="6646100" y="949147"/>
            <a:ext cx="1742519" cy="36933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 type="none" w="med" len="lg"/>
          </a:ln>
        </p:spPr>
        <p:txBody>
          <a:bodyPr wrap="square" lIns="96000" tIns="0" rIns="36000" bIns="0" anchor="ctr">
            <a:spAutoFit/>
          </a:bodyPr>
          <a:lstStyle/>
          <a:p>
            <a:pPr defTabSz="914309">
              <a:defRPr/>
            </a:pPr>
            <a:r>
              <a:rPr lang="de-DE" sz="1200" b="1" dirty="0">
                <a:solidFill>
                  <a:srgbClr val="0091BB"/>
                </a:solidFill>
                <a:latin typeface="Arial"/>
              </a:rPr>
              <a:t>Wachstumsoffensive: Wir stellen uns auf</a:t>
            </a: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BD813886-DE01-5E32-B8CE-05BFBF0DA990}"/>
              </a:ext>
            </a:extLst>
          </p:cNvPr>
          <p:cNvSpPr>
            <a:spLocks noChangeArrowheads="1"/>
          </p:cNvSpPr>
          <p:nvPr/>
        </p:nvSpPr>
        <p:spPr bwMode="gray">
          <a:xfrm>
            <a:off x="3625411" y="949647"/>
            <a:ext cx="2055101" cy="36933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 type="none" w="med" len="lg"/>
          </a:ln>
        </p:spPr>
        <p:txBody>
          <a:bodyPr wrap="square" lIns="96000" tIns="0" rIns="36000" bIns="0" anchor="ctr">
            <a:spAutoFit/>
          </a:bodyPr>
          <a:lstStyle/>
          <a:p>
            <a:pPr defTabSz="914309">
              <a:defRPr/>
            </a:pPr>
            <a:r>
              <a:rPr lang="de-DE" sz="1200" b="1" dirty="0">
                <a:solidFill>
                  <a:srgbClr val="0091BB"/>
                </a:solidFill>
                <a:latin typeface="Arial"/>
              </a:rPr>
              <a:t>Smarte Netze: Intelligenz für effiziente Netznutzung</a:t>
            </a:r>
          </a:p>
        </p:txBody>
      </p:sp>
      <p:sp>
        <p:nvSpPr>
          <p:cNvPr id="16" name="Inhaltsplatzhalter 5">
            <a:extLst>
              <a:ext uri="{FF2B5EF4-FFF2-40B4-BE49-F238E27FC236}">
                <a16:creationId xmlns:a16="http://schemas.microsoft.com/office/drawing/2014/main" id="{7AA8087D-F872-241D-0DDD-92E9FF917D82}"/>
              </a:ext>
            </a:extLst>
          </p:cNvPr>
          <p:cNvSpPr txBox="1">
            <a:spLocks/>
          </p:cNvSpPr>
          <p:nvPr/>
        </p:nvSpPr>
        <p:spPr>
          <a:xfrm>
            <a:off x="6346140" y="1503645"/>
            <a:ext cx="2347008" cy="336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63" indent="-206375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955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2750" indent="-201613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43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175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175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207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07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Über 1.000 neue Mitarbeitende in den letzten Monaten</a:t>
            </a:r>
          </a:p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Bayernwerk-Akademie als Qualifikations-schmiede für Fachkräfte</a:t>
            </a:r>
            <a:endParaRPr lang="de-DE" sz="1400" dirty="0"/>
          </a:p>
        </p:txBody>
      </p: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FE0B83F9-AB44-B0F0-F052-FCE45D4670A6}"/>
              </a:ext>
            </a:extLst>
          </p:cNvPr>
          <p:cNvCxnSpPr>
            <a:cxnSpLocks/>
          </p:cNvCxnSpPr>
          <p:nvPr/>
        </p:nvCxnSpPr>
        <p:spPr>
          <a:xfrm>
            <a:off x="669838" y="4605110"/>
            <a:ext cx="6846191" cy="0"/>
          </a:xfrm>
          <a:prstGeom prst="line">
            <a:avLst/>
          </a:prstGeom>
          <a:ln>
            <a:solidFill>
              <a:srgbClr val="0091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2D99970A-2203-5F6F-5687-B4511101B3C7}"/>
              </a:ext>
            </a:extLst>
          </p:cNvPr>
          <p:cNvSpPr txBox="1"/>
          <p:nvPr/>
        </p:nvSpPr>
        <p:spPr>
          <a:xfrm>
            <a:off x="604669" y="4638221"/>
            <a:ext cx="6865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defRPr/>
            </a:pPr>
            <a:r>
              <a:rPr lang="de-DE" sz="1400" dirty="0">
                <a:solidFill>
                  <a:srgbClr val="0091BB"/>
                </a:solidFill>
              </a:rPr>
              <a:t>Standardisierung, Automatisierung und Digitalisierung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3BFBD5B-4C75-52A9-E06D-DF7EAF243C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" t="8842" r="-169" b="20865"/>
          <a:stretch/>
        </p:blipFill>
        <p:spPr bwMode="auto">
          <a:xfrm>
            <a:off x="887970" y="3288619"/>
            <a:ext cx="1818852" cy="102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91027DFD-25D6-B133-705D-D7526534C3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313" b="5193"/>
          <a:stretch/>
        </p:blipFill>
        <p:spPr>
          <a:xfrm>
            <a:off x="3740545" y="3339535"/>
            <a:ext cx="1824832" cy="102646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180F02B-6487-7374-C665-D5E44DD8A54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86" b="1786"/>
          <a:stretch/>
        </p:blipFill>
        <p:spPr>
          <a:xfrm>
            <a:off x="6603613" y="3286937"/>
            <a:ext cx="1824832" cy="102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89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46485EC6-CA4F-5AA3-3142-3F8EA6393E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888" y="1153189"/>
            <a:ext cx="2573337" cy="3365500"/>
          </a:xfrm>
          <a:prstGeom prst="rect">
            <a:avLst/>
          </a:prstGeom>
          <a:noFill/>
          <a:ln w="9525">
            <a:solidFill>
              <a:srgbClr val="0091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	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C434BF-9EC5-34DB-AAA9-E45FF8DEA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6800" y="4733131"/>
            <a:ext cx="173037" cy="142875"/>
          </a:xfrm>
        </p:spPr>
        <p:txBody>
          <a:bodyPr/>
          <a:lstStyle/>
          <a:p>
            <a:fld id="{9B749DBC-5EFD-468C-9F9F-C80FB4A03599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BB18158-9801-280C-BAC0-0D4D39917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Erfolgsfaktoren für vorausschauende Planung</a:t>
            </a:r>
          </a:p>
        </p:txBody>
      </p:sp>
      <p:sp>
        <p:nvSpPr>
          <p:cNvPr id="9" name="Inhaltsplatzhalter 5">
            <a:extLst>
              <a:ext uri="{FF2B5EF4-FFF2-40B4-BE49-F238E27FC236}">
                <a16:creationId xmlns:a16="http://schemas.microsoft.com/office/drawing/2014/main" id="{E1E50A20-6C96-1E21-9976-9BA0C160ECD5}"/>
              </a:ext>
            </a:extLst>
          </p:cNvPr>
          <p:cNvSpPr txBox="1">
            <a:spLocks/>
          </p:cNvSpPr>
          <p:nvPr/>
        </p:nvSpPr>
        <p:spPr>
          <a:xfrm>
            <a:off x="621619" y="1563638"/>
            <a:ext cx="2347008" cy="336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63" indent="-206375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955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2750" indent="-201613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43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175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175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207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07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Regionale Steuerung: Zuverlässigkeit und Planbarkeit durch Landesbedarfsplan</a:t>
            </a:r>
          </a:p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Konsequente Beschleunigung und Entbürokratisierung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D0889E2C-6BCE-6CD9-858D-40751DCC4C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65500" y="1134313"/>
            <a:ext cx="2574925" cy="3365500"/>
          </a:xfrm>
          <a:prstGeom prst="rect">
            <a:avLst/>
          </a:prstGeom>
          <a:noFill/>
          <a:ln w="9525">
            <a:solidFill>
              <a:srgbClr val="0091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 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A28EAA8F-3157-2F66-15C9-795AF148665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35700" y="1134313"/>
            <a:ext cx="2573338" cy="3365500"/>
          </a:xfrm>
          <a:prstGeom prst="rect">
            <a:avLst/>
          </a:prstGeom>
          <a:noFill/>
          <a:ln w="9525">
            <a:solidFill>
              <a:srgbClr val="0091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 </a:t>
            </a:r>
          </a:p>
        </p:txBody>
      </p:sp>
      <p:sp>
        <p:nvSpPr>
          <p:cNvPr id="3" name="Rectangle 16">
            <a:extLst>
              <a:ext uri="{FF2B5EF4-FFF2-40B4-BE49-F238E27FC236}">
                <a16:creationId xmlns:a16="http://schemas.microsoft.com/office/drawing/2014/main" id="{357DFCB0-7381-5A5C-E5FD-7D238C6B4E9C}"/>
              </a:ext>
            </a:extLst>
          </p:cNvPr>
          <p:cNvSpPr>
            <a:spLocks noChangeArrowheads="1"/>
          </p:cNvSpPr>
          <p:nvPr/>
        </p:nvSpPr>
        <p:spPr bwMode="gray">
          <a:xfrm>
            <a:off x="853200" y="955645"/>
            <a:ext cx="2055101" cy="36933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 type="none" w="med" len="lg"/>
          </a:ln>
        </p:spPr>
        <p:txBody>
          <a:bodyPr wrap="square" lIns="96000" tIns="0" rIns="36000" bIns="0" anchor="ctr">
            <a:spAutoFit/>
          </a:bodyPr>
          <a:lstStyle/>
          <a:p>
            <a:pPr defTabSz="914309">
              <a:defRPr/>
            </a:pPr>
            <a:r>
              <a:rPr lang="de-DE" sz="1200" b="1" dirty="0">
                <a:solidFill>
                  <a:srgbClr val="0091BB"/>
                </a:solidFill>
                <a:latin typeface="Arial"/>
              </a:rPr>
              <a:t>Synchronisierung von EE-Ausbau und Netzausbau</a:t>
            </a:r>
          </a:p>
        </p:txBody>
      </p:sp>
      <p:sp>
        <p:nvSpPr>
          <p:cNvPr id="13" name="Inhaltsplatzhalter 5">
            <a:extLst>
              <a:ext uri="{FF2B5EF4-FFF2-40B4-BE49-F238E27FC236}">
                <a16:creationId xmlns:a16="http://schemas.microsoft.com/office/drawing/2014/main" id="{789D5893-FF5B-B1CA-0413-9CED070AC5B4}"/>
              </a:ext>
            </a:extLst>
          </p:cNvPr>
          <p:cNvSpPr txBox="1">
            <a:spLocks/>
          </p:cNvSpPr>
          <p:nvPr/>
        </p:nvSpPr>
        <p:spPr>
          <a:xfrm>
            <a:off x="3486152" y="1563638"/>
            <a:ext cx="2347008" cy="336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63" indent="-206375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955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2750" indent="-201613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43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175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175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207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07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Netzdienlicher 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Einsatz von Speicherlösungen </a:t>
            </a:r>
          </a:p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Nutzung von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Flexibilität und Sektorenkopplung</a:t>
            </a: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CEF44F29-9590-2979-58E8-0B76A2FFDB09}"/>
              </a:ext>
            </a:extLst>
          </p:cNvPr>
          <p:cNvSpPr>
            <a:spLocks noChangeArrowheads="1"/>
          </p:cNvSpPr>
          <p:nvPr/>
        </p:nvSpPr>
        <p:spPr bwMode="gray">
          <a:xfrm>
            <a:off x="3778059" y="955645"/>
            <a:ext cx="1442013" cy="36933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 type="none" w="med" len="lg"/>
          </a:ln>
        </p:spPr>
        <p:txBody>
          <a:bodyPr wrap="square" lIns="96000" tIns="0" rIns="36000" bIns="0" anchor="ctr">
            <a:spAutoFit/>
          </a:bodyPr>
          <a:lstStyle/>
          <a:p>
            <a:pPr defTabSz="914309">
              <a:defRPr/>
            </a:pPr>
            <a:r>
              <a:rPr lang="de-DE" sz="1200" b="1" dirty="0">
                <a:solidFill>
                  <a:srgbClr val="0091BB"/>
                </a:solidFill>
                <a:latin typeface="Arial"/>
              </a:rPr>
              <a:t>Speicher und Flexibilitäten</a:t>
            </a: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BD813886-DE01-5E32-B8CE-05BFBF0DA990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92011" y="955645"/>
            <a:ext cx="2055101" cy="36933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 type="none" w="med" len="lg"/>
          </a:ln>
        </p:spPr>
        <p:txBody>
          <a:bodyPr wrap="square" lIns="96000" tIns="0" rIns="36000" bIns="0" anchor="ctr">
            <a:spAutoFit/>
          </a:bodyPr>
          <a:lstStyle/>
          <a:p>
            <a:pPr defTabSz="914309">
              <a:defRPr/>
            </a:pPr>
            <a:r>
              <a:rPr lang="de-DE" sz="1200" b="1" dirty="0">
                <a:solidFill>
                  <a:srgbClr val="0091BB"/>
                </a:solidFill>
                <a:latin typeface="Arial"/>
              </a:rPr>
              <a:t>Netzdienlicher Ausbau der Erneuerbaren Energien</a:t>
            </a:r>
          </a:p>
        </p:txBody>
      </p:sp>
      <p:sp>
        <p:nvSpPr>
          <p:cNvPr id="16" name="Inhaltsplatzhalter 5">
            <a:extLst>
              <a:ext uri="{FF2B5EF4-FFF2-40B4-BE49-F238E27FC236}">
                <a16:creationId xmlns:a16="http://schemas.microsoft.com/office/drawing/2014/main" id="{7AA8087D-F872-241D-0DDD-92E9FF917D82}"/>
              </a:ext>
            </a:extLst>
          </p:cNvPr>
          <p:cNvSpPr txBox="1">
            <a:spLocks/>
          </p:cNvSpPr>
          <p:nvPr/>
        </p:nvSpPr>
        <p:spPr>
          <a:xfrm>
            <a:off x="6346140" y="1563638"/>
            <a:ext cx="2347008" cy="336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63" indent="-206375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955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2750" indent="-201613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43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175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175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207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07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Zubau von EE-Anlagen auch mit Blick auf die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Netzdienlichkeit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Einspeisesteckdose: Clustering von Einzelanlagen</a:t>
            </a:r>
            <a:endParaRPr lang="de-DE" sz="1400" dirty="0"/>
          </a:p>
        </p:txBody>
      </p:sp>
      <p:pic>
        <p:nvPicPr>
          <p:cNvPr id="17" name="Inhaltsplatzhalter 10">
            <a:extLst>
              <a:ext uri="{FF2B5EF4-FFF2-40B4-BE49-F238E27FC236}">
                <a16:creationId xmlns:a16="http://schemas.microsoft.com/office/drawing/2014/main" id="{9E51EC33-067A-848A-DA4D-AFFCE4EA7F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" r="19"/>
          <a:stretch/>
        </p:blipFill>
        <p:spPr>
          <a:xfrm>
            <a:off x="899024" y="3330943"/>
            <a:ext cx="1800000" cy="1012501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359E172C-690E-33FC-AC04-9BF03A87A2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91" t="3094" r="3844" b="3094"/>
          <a:stretch/>
        </p:blipFill>
        <p:spPr>
          <a:xfrm>
            <a:off x="3720578" y="3330943"/>
            <a:ext cx="1800000" cy="1012501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D968740C-1896-ABC2-FB6D-10F04DCB0D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325" b="8391"/>
          <a:stretch/>
        </p:blipFill>
        <p:spPr>
          <a:xfrm>
            <a:off x="6619644" y="3330943"/>
            <a:ext cx="1800000" cy="1012500"/>
          </a:xfrm>
          <a:prstGeom prst="rect">
            <a:avLst/>
          </a:prstGeom>
        </p:spPr>
      </p:pic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FE0B83F9-AB44-B0F0-F052-FCE45D4670A6}"/>
              </a:ext>
            </a:extLst>
          </p:cNvPr>
          <p:cNvCxnSpPr>
            <a:cxnSpLocks/>
          </p:cNvCxnSpPr>
          <p:nvPr/>
        </p:nvCxnSpPr>
        <p:spPr>
          <a:xfrm>
            <a:off x="669838" y="4605110"/>
            <a:ext cx="6846191" cy="0"/>
          </a:xfrm>
          <a:prstGeom prst="line">
            <a:avLst/>
          </a:prstGeom>
          <a:ln>
            <a:solidFill>
              <a:srgbClr val="0091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2D99970A-2203-5F6F-5687-B4511101B3C7}"/>
              </a:ext>
            </a:extLst>
          </p:cNvPr>
          <p:cNvSpPr txBox="1"/>
          <p:nvPr/>
        </p:nvSpPr>
        <p:spPr>
          <a:xfrm>
            <a:off x="604669" y="4638221"/>
            <a:ext cx="6865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defRPr/>
            </a:pPr>
            <a:r>
              <a:rPr lang="de-DE" sz="1400" dirty="0">
                <a:solidFill>
                  <a:srgbClr val="0091BB"/>
                </a:solidFill>
              </a:rPr>
              <a:t>Innovationen und neue politische Rahmenbedingungen erforderlich.</a:t>
            </a:r>
          </a:p>
        </p:txBody>
      </p:sp>
    </p:spTree>
    <p:extLst>
      <p:ext uri="{BB962C8B-B14F-4D97-AF65-F5344CB8AC3E}">
        <p14:creationId xmlns:p14="http://schemas.microsoft.com/office/powerpoint/2010/main" val="4245632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E1D39B49-9C84-DA37-4FF9-3E853CB36B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384" y="1386312"/>
            <a:ext cx="2365374" cy="2365374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DE6A47D5-A9B7-C4AE-11B2-8CA769D45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6550"/>
            <a:ext cx="7794000" cy="309600"/>
          </a:xfrm>
        </p:spPr>
        <p:txBody>
          <a:bodyPr/>
          <a:lstStyle/>
          <a:p>
            <a:r>
              <a:rPr lang="de-DE" dirty="0"/>
              <a:t>Vorausschauender Netzausbau im Netzausbauplan</a:t>
            </a:r>
          </a:p>
        </p:txBody>
      </p:sp>
      <p:sp>
        <p:nvSpPr>
          <p:cNvPr id="7" name="Inhaltsplatzhalter 5">
            <a:extLst>
              <a:ext uri="{FF2B5EF4-FFF2-40B4-BE49-F238E27FC236}">
                <a16:creationId xmlns:a16="http://schemas.microsoft.com/office/drawing/2014/main" id="{4436E7DE-875A-9896-3994-F5A465575A37}"/>
              </a:ext>
            </a:extLst>
          </p:cNvPr>
          <p:cNvSpPr txBox="1">
            <a:spLocks/>
          </p:cNvSpPr>
          <p:nvPr/>
        </p:nvSpPr>
        <p:spPr>
          <a:xfrm>
            <a:off x="1119668" y="1306791"/>
            <a:ext cx="4676468" cy="12185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63" indent="-206375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955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2750" indent="-201613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43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175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175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207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07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7963" marR="0" lvl="1" indent="-206375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300"/>
              </a:spcAft>
              <a:buClr>
                <a:srgbClr val="0091BB"/>
              </a:buClr>
              <a:buSzTx/>
              <a:buFont typeface="Wingdings" pitchFamily="2" charset="2"/>
              <a:buChar char=""/>
              <a:tabLst/>
              <a:defRPr/>
            </a:pPr>
            <a:r>
              <a:rPr kumimoji="0" lang="de-DE" sz="1400" b="0" u="none" strike="noStrike" kern="12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Zubau von Solar- und Windanlagen</a:t>
            </a:r>
          </a:p>
          <a:p>
            <a:pPr marL="207963" marR="0" lvl="1" indent="-206375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300"/>
              </a:spcAft>
              <a:buClr>
                <a:srgbClr val="0091BB"/>
              </a:buClr>
              <a:buSzTx/>
              <a:buFont typeface="Wingdings" pitchFamily="2" charset="2"/>
              <a:buChar char=""/>
              <a:tabLst/>
              <a:defRPr/>
            </a:pPr>
            <a:r>
              <a:rPr kumimoji="0" lang="de-DE" sz="1400" b="0" u="none" strike="noStrike" kern="12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Hochlauf der E-Mobilität (E-Autos und Ladepunkte) </a:t>
            </a:r>
          </a:p>
          <a:p>
            <a:pPr marL="207963" marR="0" lvl="1" indent="-206375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300"/>
              </a:spcAft>
              <a:buClr>
                <a:srgbClr val="0091BB"/>
              </a:buClr>
              <a:buSzTx/>
              <a:buFont typeface="Wingdings" pitchFamily="2" charset="2"/>
              <a:buChar char=""/>
              <a:tabLst/>
              <a:defRPr/>
            </a:pPr>
            <a:r>
              <a:rPr kumimoji="0" lang="de-DE" sz="1400" b="0" u="none" strike="noStrike" kern="12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Elektrifizierung Wärmeerzeugung (v.a. Wärmepumpen)</a:t>
            </a:r>
          </a:p>
          <a:p>
            <a:pPr marL="207963" marR="0" lvl="1" indent="-206375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300"/>
              </a:spcAft>
              <a:buClr>
                <a:srgbClr val="0091BB"/>
              </a:buClr>
              <a:buSzTx/>
              <a:buFont typeface="Wingdings" pitchFamily="2" charset="2"/>
              <a:buChar char=""/>
              <a:tabLst/>
              <a:defRPr/>
            </a:pPr>
            <a:r>
              <a:rPr kumimoji="0" lang="de-DE" sz="1400" b="0" u="none" strike="noStrike" kern="12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Elektrifizierung Industrie</a:t>
            </a:r>
          </a:p>
          <a:p>
            <a:pPr marL="1588" marR="0" lvl="1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300"/>
              </a:spcAft>
              <a:buClr>
                <a:srgbClr val="0091BB"/>
              </a:buClr>
              <a:buSzTx/>
              <a:buFont typeface="Wingdings" pitchFamily="2" charset="2"/>
              <a:buNone/>
              <a:tabLst/>
              <a:defRPr/>
            </a:pPr>
            <a:endParaRPr kumimoji="0" lang="de-DE" sz="1400" b="0" u="none" strike="noStrike" kern="1200" cap="none" spc="0" normalizeH="0" baseline="0" noProof="0" dirty="0">
              <a:ln>
                <a:noFill/>
              </a:ln>
              <a:solidFill>
                <a:srgbClr val="626262"/>
              </a:solidFill>
              <a:effectLst/>
              <a:highlight>
                <a:srgbClr val="FFFFFF"/>
              </a:highlight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e-DE" sz="1400" b="0" u="none" strike="noStrike" kern="1200" cap="none" spc="0" normalizeH="0" baseline="0" noProof="0" dirty="0">
              <a:ln>
                <a:noFill/>
              </a:ln>
              <a:solidFill>
                <a:srgbClr val="626262"/>
              </a:solidFill>
              <a:effectLst/>
              <a:highlight>
                <a:srgbClr val="FFFFFF"/>
              </a:highlight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e-DE" sz="1400" b="0" u="none" strike="noStrike" kern="1200" cap="none" spc="0" normalizeH="0" baseline="0" noProof="0" dirty="0">
              <a:ln>
                <a:noFill/>
              </a:ln>
              <a:solidFill>
                <a:srgbClr val="62626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3189566-3418-B2F0-08AD-82F5ADA030DC}"/>
              </a:ext>
            </a:extLst>
          </p:cNvPr>
          <p:cNvSpPr txBox="1"/>
          <p:nvPr/>
        </p:nvSpPr>
        <p:spPr>
          <a:xfrm>
            <a:off x="899592" y="870018"/>
            <a:ext cx="60266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Ziel Deutschland: Treibhausgasneutralität 2045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7C63FAA-8DC1-5137-9185-05DD158666FF}"/>
              </a:ext>
            </a:extLst>
          </p:cNvPr>
          <p:cNvSpPr txBox="1"/>
          <p:nvPr/>
        </p:nvSpPr>
        <p:spPr>
          <a:xfrm>
            <a:off x="1371634" y="2675891"/>
            <a:ext cx="2505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6 Regionalszenarien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D7913BF-25F0-C32B-8DD0-00A3721ADE4B}"/>
              </a:ext>
            </a:extLst>
          </p:cNvPr>
          <p:cNvSpPr txBox="1"/>
          <p:nvPr/>
        </p:nvSpPr>
        <p:spPr>
          <a:xfrm>
            <a:off x="1531657" y="3382354"/>
            <a:ext cx="21859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rgbClr val="111314"/>
                </a:solidFill>
                <a:effectLst/>
                <a:highlight>
                  <a:srgbClr val="FFFFFF"/>
                </a:highlight>
                <a:uLnTx/>
                <a:uFillTx/>
              </a:defRPr>
            </a:lvl1pPr>
          </a:lstStyle>
          <a:p>
            <a:r>
              <a:rPr lang="de-DE" dirty="0">
                <a:solidFill>
                  <a:srgbClr val="626262"/>
                </a:solidFill>
              </a:rPr>
              <a:t>Netzausbaupläne</a:t>
            </a:r>
          </a:p>
        </p:txBody>
      </p:sp>
      <p:sp>
        <p:nvSpPr>
          <p:cNvPr id="19" name="Pfeil: nach unten 18">
            <a:extLst>
              <a:ext uri="{FF2B5EF4-FFF2-40B4-BE49-F238E27FC236}">
                <a16:creationId xmlns:a16="http://schemas.microsoft.com/office/drawing/2014/main" id="{115AAF72-B8EC-EB26-228C-C33964491104}"/>
              </a:ext>
            </a:extLst>
          </p:cNvPr>
          <p:cNvSpPr/>
          <p:nvPr/>
        </p:nvSpPr>
        <p:spPr>
          <a:xfrm>
            <a:off x="2345218" y="2347943"/>
            <a:ext cx="558800" cy="318765"/>
          </a:xfrm>
          <a:prstGeom prst="downArrow">
            <a:avLst/>
          </a:prstGeom>
          <a:solidFill>
            <a:srgbClr val="0091BB"/>
          </a:solidFill>
          <a:ln/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Pfeil: nach unten 21">
            <a:extLst>
              <a:ext uri="{FF2B5EF4-FFF2-40B4-BE49-F238E27FC236}">
                <a16:creationId xmlns:a16="http://schemas.microsoft.com/office/drawing/2014/main" id="{A9A10B5A-20CB-940E-08F1-89260300C1A5}"/>
              </a:ext>
            </a:extLst>
          </p:cNvPr>
          <p:cNvSpPr/>
          <p:nvPr/>
        </p:nvSpPr>
        <p:spPr>
          <a:xfrm>
            <a:off x="2345218" y="3054406"/>
            <a:ext cx="558800" cy="318765"/>
          </a:xfrm>
          <a:prstGeom prst="downArrow">
            <a:avLst/>
          </a:prstGeom>
          <a:solidFill>
            <a:srgbClr val="0091BB"/>
          </a:solidFill>
          <a:ln/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Pfeil: nach unten 1">
            <a:extLst>
              <a:ext uri="{FF2B5EF4-FFF2-40B4-BE49-F238E27FC236}">
                <a16:creationId xmlns:a16="http://schemas.microsoft.com/office/drawing/2014/main" id="{2E174B90-CAF8-3E0C-879C-32E53F0FD9F9}"/>
              </a:ext>
            </a:extLst>
          </p:cNvPr>
          <p:cNvSpPr/>
          <p:nvPr/>
        </p:nvSpPr>
        <p:spPr>
          <a:xfrm>
            <a:off x="2345218" y="3760869"/>
            <a:ext cx="558800" cy="318765"/>
          </a:xfrm>
          <a:prstGeom prst="downArrow">
            <a:avLst/>
          </a:prstGeom>
          <a:solidFill>
            <a:srgbClr val="0091BB"/>
          </a:solidFill>
          <a:ln/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5FF57CB-70D1-8BC5-05A9-F751DDD54E4C}"/>
              </a:ext>
            </a:extLst>
          </p:cNvPr>
          <p:cNvSpPr txBox="1"/>
          <p:nvPr/>
        </p:nvSpPr>
        <p:spPr>
          <a:xfrm>
            <a:off x="1816258" y="4088816"/>
            <a:ext cx="161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rgbClr val="111314"/>
                </a:solidFill>
                <a:effectLst/>
                <a:highlight>
                  <a:srgbClr val="FFFFFF"/>
                </a:highlight>
                <a:uLnTx/>
                <a:uFillTx/>
              </a:defRPr>
            </a:lvl1pPr>
          </a:lstStyle>
          <a:p>
            <a:r>
              <a:rPr lang="de-DE" dirty="0">
                <a:solidFill>
                  <a:srgbClr val="626262"/>
                </a:solidFill>
              </a:rPr>
              <a:t>Netzausbau</a:t>
            </a:r>
          </a:p>
        </p:txBody>
      </p:sp>
      <p:cxnSp>
        <p:nvCxnSpPr>
          <p:cNvPr id="9" name="Verbinder: gewinkelt 8">
            <a:extLst>
              <a:ext uri="{FF2B5EF4-FFF2-40B4-BE49-F238E27FC236}">
                <a16:creationId xmlns:a16="http://schemas.microsoft.com/office/drawing/2014/main" id="{8394608C-922A-392C-BCC7-CC4329971EB8}"/>
              </a:ext>
            </a:extLst>
          </p:cNvPr>
          <p:cNvCxnSpPr>
            <a:cxnSpLocks/>
          </p:cNvCxnSpPr>
          <p:nvPr/>
        </p:nvCxnSpPr>
        <p:spPr>
          <a:xfrm rot="10800000">
            <a:off x="901607" y="1023942"/>
            <a:ext cx="936000" cy="3276000"/>
          </a:xfrm>
          <a:prstGeom prst="bentConnector3">
            <a:avLst>
              <a:gd name="adj1" fmla="val 119545"/>
            </a:avLst>
          </a:prstGeom>
          <a:ln w="38100"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29762913-118D-CD5C-DD11-C330C4B76770}"/>
              </a:ext>
            </a:extLst>
          </p:cNvPr>
          <p:cNvCxnSpPr>
            <a:cxnSpLocks/>
          </p:cNvCxnSpPr>
          <p:nvPr/>
        </p:nvCxnSpPr>
        <p:spPr>
          <a:xfrm>
            <a:off x="669838" y="4605110"/>
            <a:ext cx="6846191" cy="0"/>
          </a:xfrm>
          <a:prstGeom prst="line">
            <a:avLst/>
          </a:prstGeom>
          <a:ln>
            <a:solidFill>
              <a:srgbClr val="0091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C4232B83-99C7-8112-3498-86F55A89B376}"/>
              </a:ext>
            </a:extLst>
          </p:cNvPr>
          <p:cNvSpPr txBox="1"/>
          <p:nvPr/>
        </p:nvSpPr>
        <p:spPr>
          <a:xfrm>
            <a:off x="604669" y="4638221"/>
            <a:ext cx="6865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defRPr/>
            </a:pPr>
            <a:r>
              <a:rPr lang="de-DE" sz="1400" dirty="0">
                <a:solidFill>
                  <a:srgbClr val="0091BB"/>
                </a:solidFill>
              </a:rPr>
              <a:t>Erstmals maßgeblich für den Netzausbauplan: Klimaneutralität mit Zieljahr 2045.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0367971-DFF6-C705-8D93-F14924AB1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058" y="2782072"/>
            <a:ext cx="988115" cy="144479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94377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46485EC6-CA4F-5AA3-3142-3F8EA6393E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888" y="1153189"/>
            <a:ext cx="2573337" cy="3365500"/>
          </a:xfrm>
          <a:prstGeom prst="rect">
            <a:avLst/>
          </a:prstGeom>
          <a:noFill/>
          <a:ln w="9525">
            <a:solidFill>
              <a:srgbClr val="0091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	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C434BF-9EC5-34DB-AAA9-E45FF8DEA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6800" y="4733131"/>
            <a:ext cx="173037" cy="142875"/>
          </a:xfrm>
        </p:spPr>
        <p:txBody>
          <a:bodyPr/>
          <a:lstStyle/>
          <a:p>
            <a:fld id="{9B749DBC-5EFD-468C-9F9F-C80FB4A03599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BB18158-9801-280C-BAC0-0D4D39917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Das neue Energiesystem wird in der Regulierung bereits sichtbar</a:t>
            </a:r>
          </a:p>
        </p:txBody>
      </p:sp>
      <p:sp>
        <p:nvSpPr>
          <p:cNvPr id="9" name="Inhaltsplatzhalter 5">
            <a:extLst>
              <a:ext uri="{FF2B5EF4-FFF2-40B4-BE49-F238E27FC236}">
                <a16:creationId xmlns:a16="http://schemas.microsoft.com/office/drawing/2014/main" id="{E1E50A20-6C96-1E21-9976-9BA0C160ECD5}"/>
              </a:ext>
            </a:extLst>
          </p:cNvPr>
          <p:cNvSpPr txBox="1">
            <a:spLocks/>
          </p:cNvSpPr>
          <p:nvPr/>
        </p:nvSpPr>
        <p:spPr>
          <a:xfrm>
            <a:off x="621619" y="1510006"/>
            <a:ext cx="2347008" cy="336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63" indent="-206375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955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2750" indent="-201613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43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175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175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207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07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Festlegung „Verteilung </a:t>
            </a:r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EE-bedingter Mehrkosten“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führt zu deutlicher Entlastung der Netzentgelte in Bayern (&gt; 500 Mio. EUR)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D0889E2C-6BCE-6CD9-858D-40751DCC4C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65500" y="1134313"/>
            <a:ext cx="2574925" cy="3365500"/>
          </a:xfrm>
          <a:prstGeom prst="rect">
            <a:avLst/>
          </a:prstGeom>
          <a:noFill/>
          <a:ln w="9525">
            <a:solidFill>
              <a:srgbClr val="0091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 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A28EAA8F-3157-2F66-15C9-795AF148665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35700" y="1134313"/>
            <a:ext cx="2573338" cy="3365500"/>
          </a:xfrm>
          <a:prstGeom prst="rect">
            <a:avLst/>
          </a:prstGeom>
          <a:noFill/>
          <a:ln w="9525">
            <a:solidFill>
              <a:srgbClr val="0091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 </a:t>
            </a:r>
          </a:p>
        </p:txBody>
      </p:sp>
      <p:sp>
        <p:nvSpPr>
          <p:cNvPr id="3" name="Rectangle 16">
            <a:extLst>
              <a:ext uri="{FF2B5EF4-FFF2-40B4-BE49-F238E27FC236}">
                <a16:creationId xmlns:a16="http://schemas.microsoft.com/office/drawing/2014/main" id="{357DFCB0-7381-5A5C-E5FD-7D238C6B4E9C}"/>
              </a:ext>
            </a:extLst>
          </p:cNvPr>
          <p:cNvSpPr>
            <a:spLocks noChangeArrowheads="1"/>
          </p:cNvSpPr>
          <p:nvPr/>
        </p:nvSpPr>
        <p:spPr bwMode="gray">
          <a:xfrm>
            <a:off x="853200" y="955645"/>
            <a:ext cx="2055101" cy="36933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 type="none" w="med" len="lg"/>
          </a:ln>
        </p:spPr>
        <p:txBody>
          <a:bodyPr wrap="square" lIns="96000" tIns="0" rIns="36000" bIns="0" anchor="ctr">
            <a:spAutoFit/>
          </a:bodyPr>
          <a:lstStyle/>
          <a:p>
            <a:pPr defTabSz="914309">
              <a:defRPr/>
            </a:pPr>
            <a:r>
              <a:rPr lang="de-DE" sz="1200" b="1" dirty="0">
                <a:solidFill>
                  <a:srgbClr val="0091BB"/>
                </a:solidFill>
                <a:latin typeface="Arial"/>
              </a:rPr>
              <a:t>Verteilung von EE-Mehrkosten</a:t>
            </a:r>
          </a:p>
        </p:txBody>
      </p:sp>
      <p:sp>
        <p:nvSpPr>
          <p:cNvPr id="13" name="Inhaltsplatzhalter 5">
            <a:extLst>
              <a:ext uri="{FF2B5EF4-FFF2-40B4-BE49-F238E27FC236}">
                <a16:creationId xmlns:a16="http://schemas.microsoft.com/office/drawing/2014/main" id="{789D5893-FF5B-B1CA-0413-9CED070AC5B4}"/>
              </a:ext>
            </a:extLst>
          </p:cNvPr>
          <p:cNvSpPr txBox="1">
            <a:spLocks/>
          </p:cNvSpPr>
          <p:nvPr/>
        </p:nvSpPr>
        <p:spPr>
          <a:xfrm>
            <a:off x="3486152" y="1510006"/>
            <a:ext cx="2347008" cy="336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63" indent="-206375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955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2750" indent="-201613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43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175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175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207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07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Eckpunktepapier </a:t>
            </a:r>
            <a:r>
              <a:rPr lang="de-DE" dirty="0"/>
              <a:t>zur Fortentwicklung der Industrienetzentgelte diskutiert Zukunftspfad für Flexibilitäten im Energiesystem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CEF44F29-9590-2979-58E8-0B76A2FFDB09}"/>
              </a:ext>
            </a:extLst>
          </p:cNvPr>
          <p:cNvSpPr>
            <a:spLocks noChangeArrowheads="1"/>
          </p:cNvSpPr>
          <p:nvPr/>
        </p:nvSpPr>
        <p:spPr bwMode="gray">
          <a:xfrm>
            <a:off x="3778059" y="955645"/>
            <a:ext cx="1442013" cy="36933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 type="none" w="med" len="lg"/>
          </a:ln>
        </p:spPr>
        <p:txBody>
          <a:bodyPr wrap="square" lIns="96000" tIns="0" rIns="36000" bIns="0" anchor="ctr">
            <a:spAutoFit/>
          </a:bodyPr>
          <a:lstStyle/>
          <a:p>
            <a:pPr defTabSz="914309">
              <a:defRPr/>
            </a:pPr>
            <a:r>
              <a:rPr lang="de-DE" sz="1200" b="1" dirty="0">
                <a:solidFill>
                  <a:srgbClr val="0091BB"/>
                </a:solidFill>
                <a:latin typeface="Arial"/>
              </a:rPr>
              <a:t>Flexibilisierung der Industrie</a:t>
            </a: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BD813886-DE01-5E32-B8CE-05BFBF0DA990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92011" y="955645"/>
            <a:ext cx="2055101" cy="36933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 type="none" w="med" len="lg"/>
          </a:ln>
        </p:spPr>
        <p:txBody>
          <a:bodyPr wrap="square" lIns="96000" tIns="0" rIns="36000" bIns="0" anchor="ctr">
            <a:spAutoFit/>
          </a:bodyPr>
          <a:lstStyle/>
          <a:p>
            <a:pPr defTabSz="914309">
              <a:defRPr/>
            </a:pPr>
            <a:r>
              <a:rPr lang="de-DE" sz="1200" b="1" dirty="0">
                <a:solidFill>
                  <a:srgbClr val="0091BB"/>
                </a:solidFill>
                <a:latin typeface="Arial"/>
              </a:rPr>
              <a:t>Erster netzdienlicher Speicher in VNB-Netz</a:t>
            </a:r>
          </a:p>
        </p:txBody>
      </p:sp>
      <p:sp>
        <p:nvSpPr>
          <p:cNvPr id="16" name="Inhaltsplatzhalter 5">
            <a:extLst>
              <a:ext uri="{FF2B5EF4-FFF2-40B4-BE49-F238E27FC236}">
                <a16:creationId xmlns:a16="http://schemas.microsoft.com/office/drawing/2014/main" id="{7AA8087D-F872-241D-0DDD-92E9FF917D82}"/>
              </a:ext>
            </a:extLst>
          </p:cNvPr>
          <p:cNvSpPr txBox="1">
            <a:spLocks/>
          </p:cNvSpPr>
          <p:nvPr/>
        </p:nvSpPr>
        <p:spPr>
          <a:xfrm>
            <a:off x="6346140" y="1510006"/>
            <a:ext cx="2347008" cy="336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63" indent="-206375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955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2750" indent="-201613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43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175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175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207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07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Premiere: Erste Ausschreibung eines VNB für netzdienlichen Speicher nach § 11a EnWG in enger Abstimmung mit BNetzA</a:t>
            </a:r>
            <a:endParaRPr lang="de-DE" sz="1400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359E172C-690E-33FC-AC04-9BF03A87A2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91" t="3094" r="3844" b="3094"/>
          <a:stretch/>
        </p:blipFill>
        <p:spPr>
          <a:xfrm>
            <a:off x="3720578" y="3215433"/>
            <a:ext cx="1800000" cy="1012501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D968740C-1896-ABC2-FB6D-10F04DCB0D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325" b="8391"/>
          <a:stretch/>
        </p:blipFill>
        <p:spPr>
          <a:xfrm>
            <a:off x="6619644" y="3215433"/>
            <a:ext cx="1800000" cy="1012500"/>
          </a:xfrm>
          <a:prstGeom prst="rect">
            <a:avLst/>
          </a:prstGeom>
        </p:spPr>
      </p:pic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FE0B83F9-AB44-B0F0-F052-FCE45D4670A6}"/>
              </a:ext>
            </a:extLst>
          </p:cNvPr>
          <p:cNvCxnSpPr>
            <a:cxnSpLocks/>
          </p:cNvCxnSpPr>
          <p:nvPr/>
        </p:nvCxnSpPr>
        <p:spPr>
          <a:xfrm>
            <a:off x="669838" y="4605110"/>
            <a:ext cx="6846191" cy="0"/>
          </a:xfrm>
          <a:prstGeom prst="line">
            <a:avLst/>
          </a:prstGeom>
          <a:ln>
            <a:solidFill>
              <a:srgbClr val="0091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2D99970A-2203-5F6F-5687-B4511101B3C7}"/>
              </a:ext>
            </a:extLst>
          </p:cNvPr>
          <p:cNvSpPr txBox="1"/>
          <p:nvPr/>
        </p:nvSpPr>
        <p:spPr>
          <a:xfrm>
            <a:off x="604669" y="4638221"/>
            <a:ext cx="6865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defRPr/>
            </a:pPr>
            <a:r>
              <a:rPr lang="de-DE" sz="1400" dirty="0">
                <a:solidFill>
                  <a:srgbClr val="0091BB"/>
                </a:solidFill>
              </a:rPr>
              <a:t>Speicher und Flexibilitäten sind Schlüsselfaktoren für die Energiezukunft. 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BCE20C03-C266-1A4F-8CED-306A407055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99" b="1999"/>
          <a:stretch/>
        </p:blipFill>
        <p:spPr>
          <a:xfrm>
            <a:off x="864939" y="3248672"/>
            <a:ext cx="1837233" cy="103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71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F2753ED2-4421-A64B-B828-7A82346B0536}"/>
              </a:ext>
            </a:extLst>
          </p:cNvPr>
          <p:cNvSpPr/>
          <p:nvPr/>
        </p:nvSpPr>
        <p:spPr>
          <a:xfrm>
            <a:off x="6537381" y="1084001"/>
            <a:ext cx="2169041" cy="2806428"/>
          </a:xfrm>
          <a:prstGeom prst="roundRect">
            <a:avLst>
              <a:gd name="adj" fmla="val 1856"/>
            </a:avLst>
          </a:prstGeom>
          <a:solidFill>
            <a:srgbClr val="CCCCCC">
              <a:alpha val="23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de-DE" err="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9D30DCC0-AF8B-CBAC-9668-7B245FB71F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48" y="787096"/>
            <a:ext cx="759274" cy="7112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03006502-5B4E-3645-A277-DD12BB1494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088" y="718256"/>
            <a:ext cx="966325" cy="79809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702BB26-32B6-EAFF-4C2C-BDEC90B819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27" y="994887"/>
            <a:ext cx="1100730" cy="84930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2CEFDAE-A83E-4FEF-C434-05745D07E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600" y="285750"/>
            <a:ext cx="7794000" cy="309600"/>
          </a:xfrm>
        </p:spPr>
        <p:txBody>
          <a:bodyPr/>
          <a:lstStyle/>
          <a:p>
            <a:r>
              <a:rPr lang="de-DE" dirty="0">
                <a:latin typeface="+mn-lt"/>
              </a:rPr>
              <a:t>Kern-Prinzip des Effizienzvergleichs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FA065DC-D780-52DD-1C93-1E2F2A6FC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6800" y="4714875"/>
            <a:ext cx="173037" cy="1428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749DBC-5EFD-468C-9F9F-C80FB4A03599}" type="slidenum">
              <a:rPr kumimoji="0" lang="de-DE" sz="600" b="0" i="0" u="none" strike="noStrike" kern="1200" cap="none" spc="0" normalizeH="0" baseline="0" noProof="0" smtClean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ts val="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600" b="0" i="0" u="none" strike="noStrike" kern="1200" cap="none" spc="0" normalizeH="0" baseline="0" noProof="0">
              <a:ln>
                <a:noFill/>
              </a:ln>
              <a:solidFill>
                <a:srgbClr val="B2B2B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2723059-B5EB-FEA5-4B71-9EB9C89D5CB7}"/>
              </a:ext>
            </a:extLst>
          </p:cNvPr>
          <p:cNvSpPr txBox="1"/>
          <p:nvPr/>
        </p:nvSpPr>
        <p:spPr>
          <a:xfrm>
            <a:off x="763815" y="3598277"/>
            <a:ext cx="4959489" cy="7736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lnSpc>
                <a:spcPct val="107000"/>
              </a:lnSpc>
              <a:spcAft>
                <a:spcPts val="300"/>
              </a:spcAft>
              <a:defRPr sz="14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olidFill>
                  <a:srgbClr val="626262"/>
                </a:solidFill>
                <a:latin typeface="+mn-lt"/>
              </a:rPr>
              <a:t>Steht</a:t>
            </a:r>
            <a:r>
              <a:rPr kumimoji="0" lang="de-DE" sz="1400" b="0" i="0" u="none" strike="noStrike" kern="1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dem durch vorausschauenden Netzausbau </a:t>
            </a:r>
            <a:r>
              <a:rPr kumimoji="0" lang="de-DE" sz="1400" i="0" u="none" strike="noStrike" kern="1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gestiegenem Input (Kosten) </a:t>
            </a:r>
            <a:r>
              <a:rPr kumimoji="0" lang="de-DE" sz="1400" i="0" u="sng" strike="noStrike" kern="1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zeitgleich</a:t>
            </a:r>
            <a:r>
              <a:rPr kumimoji="0" lang="de-DE" sz="1400" i="0" u="none" strike="noStrike" kern="1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sz="1400" b="0" i="0" u="none" strike="noStrike" kern="1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auch ein </a:t>
            </a:r>
            <a:r>
              <a:rPr kumimoji="0" lang="de-DE" sz="1400" i="0" u="none" strike="noStrike" kern="1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entsprechender Output gegenüber?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CAED43F-A1D7-68E5-9EDF-F7F01E0D68C1}"/>
              </a:ext>
            </a:extLst>
          </p:cNvPr>
          <p:cNvSpPr txBox="1"/>
          <p:nvPr/>
        </p:nvSpPr>
        <p:spPr>
          <a:xfrm>
            <a:off x="6667978" y="1251164"/>
            <a:ext cx="1955317" cy="24494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lnSpc>
                <a:spcPct val="107000"/>
              </a:lnSpc>
              <a:spcAft>
                <a:spcPts val="300"/>
              </a:spcAft>
              <a:defRPr sz="12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DE" b="1" i="0" u="none" strike="noStrike" kern="1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Ex-post-Betrachtung</a:t>
            </a:r>
            <a:r>
              <a:rPr kumimoji="0" lang="de-DE" b="0" i="0" u="none" strike="noStrike" kern="1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anhand der </a:t>
            </a:r>
            <a:r>
              <a:rPr kumimoji="0" lang="de-DE" b="1" i="0" u="none" strike="noStrike" kern="1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Kosten des letzten zurückliegenden Basisjahres </a:t>
            </a:r>
            <a:r>
              <a:rPr kumimoji="0" lang="de-DE" b="0" i="0" u="none" strike="noStrike" kern="1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und </a:t>
            </a:r>
            <a:r>
              <a:rPr kumimoji="0" lang="de-DE" b="1" i="0" u="none" strike="noStrike" kern="1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der im Basisjahr vorliegenden Netzstrukturparameter: </a:t>
            </a:r>
            <a:r>
              <a:rPr kumimoji="0" lang="de-DE" b="0" i="1" u="none" strike="noStrike" kern="1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„Welcher Netzbetreiber erfüllt die Versorgungsaufgabe (Output) mit den geringsten Kosten (Input)?“</a:t>
            </a:r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E9E4CA38-FCAD-79AB-12A5-9BF5F76A33FF}"/>
              </a:ext>
            </a:extLst>
          </p:cNvPr>
          <p:cNvGrpSpPr/>
          <p:nvPr/>
        </p:nvGrpSpPr>
        <p:grpSpPr>
          <a:xfrm>
            <a:off x="1063810" y="1498412"/>
            <a:ext cx="1714393" cy="590568"/>
            <a:chOff x="1534099" y="1498166"/>
            <a:chExt cx="1968332" cy="389225"/>
          </a:xfrm>
        </p:grpSpPr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47558779-2BBA-A3D8-C9E0-C7C3E24EBE6A}"/>
                </a:ext>
              </a:extLst>
            </p:cNvPr>
            <p:cNvSpPr/>
            <p:nvPr/>
          </p:nvSpPr>
          <p:spPr>
            <a:xfrm>
              <a:off x="1572031" y="1498166"/>
              <a:ext cx="1930400" cy="38922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206913B-CEEF-AAD6-9256-8F2B99FD1507}"/>
                </a:ext>
              </a:extLst>
            </p:cNvPr>
            <p:cNvSpPr txBox="1"/>
            <p:nvPr/>
          </p:nvSpPr>
          <p:spPr>
            <a:xfrm>
              <a:off x="1534099" y="1526437"/>
              <a:ext cx="1930399" cy="345989"/>
            </a:xfrm>
            <a:prstGeom prst="round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26262"/>
                  </a:solidFill>
                  <a:effectLst/>
                  <a:uLnTx/>
                  <a:uFillTx/>
                  <a:ea typeface="+mn-ea"/>
                  <a:cs typeface="+mn-cs"/>
                </a:rPr>
                <a:t>Kosten 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26262"/>
                  </a:solidFill>
                  <a:effectLst/>
                  <a:uLnTx/>
                  <a:uFillTx/>
                  <a:ea typeface="+mn-ea"/>
                  <a:cs typeface="+mn-cs"/>
                </a:rPr>
                <a:t>(Input)</a:t>
              </a:r>
            </a:p>
          </p:txBody>
        </p: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5DAF4A8D-0556-95C6-FB1A-96078C9657F8}"/>
              </a:ext>
            </a:extLst>
          </p:cNvPr>
          <p:cNvGrpSpPr/>
          <p:nvPr/>
        </p:nvGrpSpPr>
        <p:grpSpPr>
          <a:xfrm>
            <a:off x="3286201" y="1479371"/>
            <a:ext cx="2235199" cy="609609"/>
            <a:chOff x="4081669" y="1493023"/>
            <a:chExt cx="3588999" cy="628649"/>
          </a:xfrm>
        </p:grpSpPr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305BACA9-6442-8667-215C-52CCC6E612D6}"/>
                </a:ext>
              </a:extLst>
            </p:cNvPr>
            <p:cNvSpPr/>
            <p:nvPr/>
          </p:nvSpPr>
          <p:spPr>
            <a:xfrm>
              <a:off x="4242716" y="1493023"/>
              <a:ext cx="3359484" cy="62864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A2F603D3-3DBC-79DF-7F22-D4935B890C2D}"/>
                </a:ext>
              </a:extLst>
            </p:cNvPr>
            <p:cNvSpPr txBox="1"/>
            <p:nvPr/>
          </p:nvSpPr>
          <p:spPr>
            <a:xfrm>
              <a:off x="4081669" y="1556896"/>
              <a:ext cx="3589000" cy="4893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26262"/>
                  </a:solidFill>
                  <a:effectLst/>
                  <a:uLnTx/>
                  <a:uFillTx/>
                  <a:ea typeface="+mn-ea"/>
                  <a:cs typeface="+mn-cs"/>
                </a:rPr>
                <a:t>Strukturparameter*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26262"/>
                  </a:solidFill>
                  <a:effectLst/>
                  <a:uLnTx/>
                  <a:uFillTx/>
                  <a:ea typeface="+mn-ea"/>
                  <a:cs typeface="+mn-cs"/>
                </a:rPr>
                <a:t> (Output)</a:t>
              </a:r>
            </a:p>
          </p:txBody>
        </p:sp>
      </p:grpSp>
      <p:sp>
        <p:nvSpPr>
          <p:cNvPr id="14" name="Textfeld 13">
            <a:extLst>
              <a:ext uri="{FF2B5EF4-FFF2-40B4-BE49-F238E27FC236}">
                <a16:creationId xmlns:a16="http://schemas.microsoft.com/office/drawing/2014/main" id="{A0469773-2A75-7433-0DAA-4EC72E5A2283}"/>
              </a:ext>
            </a:extLst>
          </p:cNvPr>
          <p:cNvSpPr txBox="1"/>
          <p:nvPr/>
        </p:nvSpPr>
        <p:spPr>
          <a:xfrm>
            <a:off x="953959" y="2446149"/>
            <a:ext cx="4579200" cy="773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Das </a:t>
            </a:r>
            <a:r>
              <a:rPr kumimoji="0" lang="de-DE" sz="1400" b="1" i="0" u="none" strike="noStrike" kern="1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individuelle Input/Output-Verhältnis</a:t>
            </a:r>
            <a:r>
              <a:rPr kumimoji="0" lang="de-DE" sz="1400" b="0" i="0" u="none" strike="noStrike" kern="1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im Vergleich zu den effizientesten Unternehmen </a:t>
            </a:r>
            <a:r>
              <a:rPr kumimoji="0" lang="de-DE" sz="1400" b="1" i="0" u="none" strike="noStrike" kern="1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determiniert die Höhe des eigenen Effizienzwerts</a:t>
            </a:r>
          </a:p>
        </p:txBody>
      </p:sp>
      <p:cxnSp>
        <p:nvCxnSpPr>
          <p:cNvPr id="15" name="Verbinder: gewinkelt 14">
            <a:extLst>
              <a:ext uri="{FF2B5EF4-FFF2-40B4-BE49-F238E27FC236}">
                <a16:creationId xmlns:a16="http://schemas.microsoft.com/office/drawing/2014/main" id="{962E9C49-C127-B48E-7C5E-8A5574907631}"/>
              </a:ext>
            </a:extLst>
          </p:cNvPr>
          <p:cNvCxnSpPr>
            <a:cxnSpLocks/>
          </p:cNvCxnSpPr>
          <p:nvPr/>
        </p:nvCxnSpPr>
        <p:spPr>
          <a:xfrm rot="10800000" flipV="1">
            <a:off x="898603" y="1793695"/>
            <a:ext cx="88487" cy="1190513"/>
          </a:xfrm>
          <a:prstGeom prst="bentConnector3">
            <a:avLst>
              <a:gd name="adj1" fmla="val 358343"/>
            </a:avLst>
          </a:prstGeom>
          <a:ln w="38100"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Verbinder: gewinkelt 17">
            <a:extLst>
              <a:ext uri="{FF2B5EF4-FFF2-40B4-BE49-F238E27FC236}">
                <a16:creationId xmlns:a16="http://schemas.microsoft.com/office/drawing/2014/main" id="{B4037E3B-2397-92C6-3E28-41F88E18FB43}"/>
              </a:ext>
            </a:extLst>
          </p:cNvPr>
          <p:cNvCxnSpPr>
            <a:cxnSpLocks/>
          </p:cNvCxnSpPr>
          <p:nvPr/>
        </p:nvCxnSpPr>
        <p:spPr>
          <a:xfrm>
            <a:off x="5588211" y="1786123"/>
            <a:ext cx="66160" cy="1205655"/>
          </a:xfrm>
          <a:prstGeom prst="bentConnector3">
            <a:avLst>
              <a:gd name="adj1" fmla="val 445526"/>
            </a:avLst>
          </a:prstGeom>
          <a:ln w="38100"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F22B78C4-A4B1-54C8-9010-744A0B04D9F1}"/>
              </a:ext>
            </a:extLst>
          </p:cNvPr>
          <p:cNvSpPr txBox="1"/>
          <p:nvPr/>
        </p:nvSpPr>
        <p:spPr>
          <a:xfrm>
            <a:off x="6542065" y="4048785"/>
            <a:ext cx="267924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0" i="1" u="none" strike="noStrike" kern="12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ea typeface="+mn-ea"/>
                <a:cs typeface="+mn-cs"/>
              </a:rPr>
              <a:t>* Parameter der 4. Regulierungsperiode Strom (Anzahl): Jahreshöchstlasten (2), Leitungslängen (3), installierte Erzeugungsleistung (3), Messlokationen </a:t>
            </a:r>
          </a:p>
        </p:txBody>
      </p: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6742981A-B0A1-1506-0FB0-B9C4C092AD15}"/>
              </a:ext>
            </a:extLst>
          </p:cNvPr>
          <p:cNvCxnSpPr>
            <a:cxnSpLocks/>
          </p:cNvCxnSpPr>
          <p:nvPr/>
        </p:nvCxnSpPr>
        <p:spPr>
          <a:xfrm flipH="1">
            <a:off x="2845014" y="1432305"/>
            <a:ext cx="464767" cy="711200"/>
          </a:xfrm>
          <a:prstGeom prst="line">
            <a:avLst/>
          </a:prstGeom>
          <a:ln w="57150">
            <a:solidFill>
              <a:schemeClr val="accent3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0" name="Pfeil: nach unten 49">
            <a:extLst>
              <a:ext uri="{FF2B5EF4-FFF2-40B4-BE49-F238E27FC236}">
                <a16:creationId xmlns:a16="http://schemas.microsoft.com/office/drawing/2014/main" id="{181503CE-C659-10EA-CFF4-0840A1250549}"/>
              </a:ext>
            </a:extLst>
          </p:cNvPr>
          <p:cNvSpPr/>
          <p:nvPr/>
        </p:nvSpPr>
        <p:spPr>
          <a:xfrm>
            <a:off x="2964159" y="3246583"/>
            <a:ext cx="558800" cy="318765"/>
          </a:xfrm>
          <a:prstGeom prst="downArrow">
            <a:avLst/>
          </a:prstGeom>
          <a:ln/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11F56710-9B27-C8B3-3BDC-20DB74F9B2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667" y="1836368"/>
            <a:ext cx="703355" cy="515215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4E5C9C67-E98F-C4D6-EBB0-D10E556AD5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224" y="1287624"/>
            <a:ext cx="323901" cy="427517"/>
          </a:xfrm>
          <a:prstGeom prst="rect">
            <a:avLst/>
          </a:prstGeom>
        </p:spPr>
      </p:pic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1140CAA6-9F94-7552-76F3-055C36305EA3}"/>
              </a:ext>
            </a:extLst>
          </p:cNvPr>
          <p:cNvCxnSpPr>
            <a:cxnSpLocks/>
          </p:cNvCxnSpPr>
          <p:nvPr/>
        </p:nvCxnSpPr>
        <p:spPr>
          <a:xfrm>
            <a:off x="669838" y="4605110"/>
            <a:ext cx="6846191" cy="0"/>
          </a:xfrm>
          <a:prstGeom prst="line">
            <a:avLst/>
          </a:prstGeom>
          <a:ln>
            <a:solidFill>
              <a:srgbClr val="0091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A1BC0478-34DB-78EC-6242-D3936322C2F1}"/>
              </a:ext>
            </a:extLst>
          </p:cNvPr>
          <p:cNvSpPr txBox="1"/>
          <p:nvPr/>
        </p:nvSpPr>
        <p:spPr>
          <a:xfrm>
            <a:off x="604669" y="4638221"/>
            <a:ext cx="6865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defRPr/>
            </a:pPr>
            <a:r>
              <a:rPr lang="de-DE" sz="1400" dirty="0">
                <a:solidFill>
                  <a:srgbClr val="0091BB"/>
                </a:solidFill>
              </a:rPr>
              <a:t>Am Effizienzwert werden wir als Netzbetreiber gemessen.</a:t>
            </a:r>
          </a:p>
        </p:txBody>
      </p:sp>
    </p:spTree>
    <p:extLst>
      <p:ext uri="{BB962C8B-B14F-4D97-AF65-F5344CB8AC3E}">
        <p14:creationId xmlns:p14="http://schemas.microsoft.com/office/powerpoint/2010/main" val="1220643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21CDD47D-3787-CD34-5C2C-84899C4E5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43600"/>
            <a:ext cx="8647200" cy="309600"/>
          </a:xfrm>
        </p:spPr>
        <p:txBody>
          <a:bodyPr/>
          <a:lstStyle/>
          <a:p>
            <a:r>
              <a:rPr lang="de-DE" dirty="0"/>
              <a:t>Herausforderungen durch vorausschauenden Netzausbau?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3386C3B3-0944-58FE-505A-86A611D18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940" y="1143776"/>
            <a:ext cx="7675600" cy="2292070"/>
          </a:xfrm>
        </p:spPr>
        <p:txBody>
          <a:bodyPr/>
          <a:lstStyle/>
          <a:p>
            <a:endParaRPr lang="de-DE" b="1" dirty="0">
              <a:solidFill>
                <a:srgbClr val="626262"/>
              </a:solidFill>
            </a:endParaRPr>
          </a:p>
          <a:p>
            <a:pPr lvl="1">
              <a:buClr>
                <a:srgbClr val="0091BB"/>
              </a:buClr>
            </a:pPr>
            <a:r>
              <a:rPr lang="de-DE" dirty="0"/>
              <a:t>Leitungsverstärkung/Ersatzneubau mit Leistungserhöhung</a:t>
            </a:r>
          </a:p>
          <a:p>
            <a:pPr lvl="1">
              <a:buClr>
                <a:srgbClr val="0091BB"/>
              </a:buClr>
            </a:pPr>
            <a:r>
              <a:rPr lang="de-DE" dirty="0"/>
              <a:t>Steigende installierte Erzeugungsleistung unterlagerter Netzbetreiber</a:t>
            </a:r>
          </a:p>
          <a:p>
            <a:pPr lvl="1">
              <a:buClr>
                <a:srgbClr val="0091BB"/>
              </a:buClr>
            </a:pPr>
            <a:r>
              <a:rPr lang="de-DE" dirty="0"/>
              <a:t>Neubau von Umspannwerken für Einspeiseanlagen („Einspeisesteckdose“)</a:t>
            </a:r>
          </a:p>
          <a:p>
            <a:pPr lvl="1">
              <a:buClr>
                <a:srgbClr val="0091BB"/>
              </a:buClr>
            </a:pPr>
            <a:r>
              <a:rPr lang="de-DE" dirty="0"/>
              <a:t>Digitalisierung und </a:t>
            </a:r>
            <a:r>
              <a:rPr lang="de-DE" dirty="0" err="1"/>
              <a:t>Smartifizierung</a:t>
            </a:r>
            <a:r>
              <a:rPr lang="de-DE" dirty="0"/>
              <a:t> der Netze</a:t>
            </a:r>
          </a:p>
          <a:p>
            <a:pPr lvl="1">
              <a:buClr>
                <a:srgbClr val="0091BB"/>
              </a:buClr>
            </a:pPr>
            <a:r>
              <a:rPr lang="de-DE" dirty="0"/>
              <a:t>Input (Investitionen in Netzausbau) wird zeitlich vorgelagert notwendig </a:t>
            </a:r>
          </a:p>
          <a:p>
            <a:pPr lvl="1">
              <a:buClr>
                <a:srgbClr val="0091BB"/>
              </a:buClr>
            </a:pPr>
            <a:r>
              <a:rPr lang="de-DE" dirty="0"/>
              <a:t>Prognoseunsicherheit (z.B. Hochlauf E-Mobilität)	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2F4C0C9-06AC-0301-97ED-5868F20FB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11</a:t>
            </a:fld>
            <a:endParaRPr lang="de-DE"/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EC72BC2F-CCB9-442A-245E-9C7E2F8DA7E8}"/>
              </a:ext>
            </a:extLst>
          </p:cNvPr>
          <p:cNvCxnSpPr>
            <a:cxnSpLocks/>
          </p:cNvCxnSpPr>
          <p:nvPr/>
        </p:nvCxnSpPr>
        <p:spPr>
          <a:xfrm>
            <a:off x="669838" y="4605110"/>
            <a:ext cx="6846191" cy="0"/>
          </a:xfrm>
          <a:prstGeom prst="line">
            <a:avLst/>
          </a:prstGeom>
          <a:ln>
            <a:solidFill>
              <a:srgbClr val="0091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BA10D2BB-AE5E-30C9-3783-52F610E7C69C}"/>
              </a:ext>
            </a:extLst>
          </p:cNvPr>
          <p:cNvSpPr txBox="1"/>
          <p:nvPr/>
        </p:nvSpPr>
        <p:spPr>
          <a:xfrm>
            <a:off x="496799" y="4587974"/>
            <a:ext cx="717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defRPr/>
            </a:pPr>
            <a:r>
              <a:rPr lang="de-DE" sz="1400" dirty="0">
                <a:solidFill>
                  <a:srgbClr val="0091BB"/>
                </a:solidFill>
              </a:rPr>
              <a:t>Bei Netzbetreibern mit hoher Energiewende-Betroffenheit führt vorausschauender Netzausbau derzeit zu Risiken für den Effizienzwert.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8263BA66-3BF1-E2E5-7A05-A8803D75CB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594" y="1635646"/>
            <a:ext cx="998987" cy="149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471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EF8008-9DB9-8CFF-E815-9BAA69C28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5BC1E5B-6F6F-FB99-A1AD-D5CF3F80D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43600"/>
            <a:ext cx="8467688" cy="309600"/>
          </a:xfrm>
        </p:spPr>
        <p:txBody>
          <a:bodyPr/>
          <a:lstStyle/>
          <a:p>
            <a:r>
              <a:rPr lang="de-DE" dirty="0"/>
              <a:t>Lösungsansätze für vorausschauenden Netzausbau</a:t>
            </a: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7B682D15-8E8A-6C41-C80D-7A99012728EA}"/>
              </a:ext>
            </a:extLst>
          </p:cNvPr>
          <p:cNvCxnSpPr>
            <a:cxnSpLocks/>
          </p:cNvCxnSpPr>
          <p:nvPr/>
        </p:nvCxnSpPr>
        <p:spPr>
          <a:xfrm>
            <a:off x="669838" y="4605110"/>
            <a:ext cx="6846191" cy="0"/>
          </a:xfrm>
          <a:prstGeom prst="line">
            <a:avLst/>
          </a:prstGeom>
          <a:ln>
            <a:solidFill>
              <a:srgbClr val="0091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A2A85AB5-654D-3F8B-B810-E62FA09CFAAF}"/>
              </a:ext>
            </a:extLst>
          </p:cNvPr>
          <p:cNvSpPr txBox="1"/>
          <p:nvPr/>
        </p:nvSpPr>
        <p:spPr>
          <a:xfrm>
            <a:off x="496799" y="4587974"/>
            <a:ext cx="7171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defRPr/>
            </a:pPr>
            <a:r>
              <a:rPr lang="de-DE" sz="1400" dirty="0">
                <a:solidFill>
                  <a:srgbClr val="0091BB"/>
                </a:solidFill>
              </a:rPr>
              <a:t>Vorausschauender Netzausbau ist langfristig betrachtet effizienter. </a:t>
            </a:r>
          </a:p>
        </p:txBody>
      </p:sp>
      <p:sp>
        <p:nvSpPr>
          <p:cNvPr id="11" name="Inhaltsplatzhalter 9">
            <a:extLst>
              <a:ext uri="{FF2B5EF4-FFF2-40B4-BE49-F238E27FC236}">
                <a16:creationId xmlns:a16="http://schemas.microsoft.com/office/drawing/2014/main" id="{C3920D9A-95CD-F7F3-1C22-A52309A3F83D}"/>
              </a:ext>
            </a:extLst>
          </p:cNvPr>
          <p:cNvSpPr txBox="1">
            <a:spLocks/>
          </p:cNvSpPr>
          <p:nvPr/>
        </p:nvSpPr>
        <p:spPr>
          <a:xfrm>
            <a:off x="496888" y="1153189"/>
            <a:ext cx="2573337" cy="3365500"/>
          </a:xfrm>
          <a:prstGeom prst="rect">
            <a:avLst/>
          </a:prstGeom>
          <a:noFill/>
          <a:ln w="9525" cap="flat" cmpd="sng" algn="ctr">
            <a:solidFill>
              <a:srgbClr val="0091B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07963" indent="-206375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20955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412750" indent="-201613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4143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6175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6175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8207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8207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	</a:t>
            </a:r>
            <a:endParaRPr lang="de-DE" dirty="0"/>
          </a:p>
        </p:txBody>
      </p:sp>
      <p:sp>
        <p:nvSpPr>
          <p:cNvPr id="12" name="Inhaltsplatzhalter 5">
            <a:extLst>
              <a:ext uri="{FF2B5EF4-FFF2-40B4-BE49-F238E27FC236}">
                <a16:creationId xmlns:a16="http://schemas.microsoft.com/office/drawing/2014/main" id="{649B4521-ADDD-8434-15B4-629301092DBD}"/>
              </a:ext>
            </a:extLst>
          </p:cNvPr>
          <p:cNvSpPr txBox="1">
            <a:spLocks/>
          </p:cNvSpPr>
          <p:nvPr/>
        </p:nvSpPr>
        <p:spPr>
          <a:xfrm>
            <a:off x="539552" y="1440721"/>
            <a:ext cx="2448606" cy="170709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63" indent="-206375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955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2750" indent="-201613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43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175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175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207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07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Prognosewerte und/oder zusätzliche Parameter zur Abbildung des vorausschauenden Netzausbaus, bestehende Parameter weiterhin berücksichtigen</a:t>
            </a: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6EA11B98-8DA4-A520-A836-1AC2957ED003}"/>
              </a:ext>
            </a:extLst>
          </p:cNvPr>
          <p:cNvSpPr>
            <a:spLocks noChangeArrowheads="1"/>
          </p:cNvSpPr>
          <p:nvPr/>
        </p:nvSpPr>
        <p:spPr bwMode="gray">
          <a:xfrm>
            <a:off x="756779" y="952029"/>
            <a:ext cx="1774584" cy="36933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 type="none" w="med" len="lg"/>
          </a:ln>
        </p:spPr>
        <p:txBody>
          <a:bodyPr wrap="square" lIns="96000" tIns="0" rIns="36000" bIns="0" anchor="ctr">
            <a:spAutoFit/>
          </a:bodyPr>
          <a:lstStyle/>
          <a:p>
            <a:pPr defTabSz="914309">
              <a:defRPr/>
            </a:pPr>
            <a:r>
              <a:rPr lang="de-DE" sz="1200" b="1" dirty="0">
                <a:solidFill>
                  <a:srgbClr val="0091BB"/>
                </a:solidFill>
                <a:latin typeface="Arial"/>
              </a:rPr>
              <a:t>Zusätzliche Parameter im Effizienzvergleich</a:t>
            </a:r>
          </a:p>
        </p:txBody>
      </p:sp>
      <p:sp>
        <p:nvSpPr>
          <p:cNvPr id="2" name="Inhaltsplatzhalter 9">
            <a:extLst>
              <a:ext uri="{FF2B5EF4-FFF2-40B4-BE49-F238E27FC236}">
                <a16:creationId xmlns:a16="http://schemas.microsoft.com/office/drawing/2014/main" id="{11591DE0-1360-8058-D95E-DA93752E5FD6}"/>
              </a:ext>
            </a:extLst>
          </p:cNvPr>
          <p:cNvSpPr txBox="1">
            <a:spLocks/>
          </p:cNvSpPr>
          <p:nvPr/>
        </p:nvSpPr>
        <p:spPr>
          <a:xfrm>
            <a:off x="3365425" y="1150466"/>
            <a:ext cx="2573337" cy="3365500"/>
          </a:xfrm>
          <a:prstGeom prst="rect">
            <a:avLst/>
          </a:prstGeom>
          <a:noFill/>
          <a:ln w="9525" cap="flat" cmpd="sng" algn="ctr">
            <a:solidFill>
              <a:srgbClr val="0091B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07963" indent="-206375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20955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412750" indent="-201613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4143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6175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6175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8207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8207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	</a:t>
            </a:r>
            <a:endParaRPr lang="de-DE" dirty="0"/>
          </a:p>
        </p:txBody>
      </p:sp>
      <p:sp>
        <p:nvSpPr>
          <p:cNvPr id="3" name="Rectangle 16">
            <a:extLst>
              <a:ext uri="{FF2B5EF4-FFF2-40B4-BE49-F238E27FC236}">
                <a16:creationId xmlns:a16="http://schemas.microsoft.com/office/drawing/2014/main" id="{BE5D147A-FA36-323F-6D76-E548456370B4}"/>
              </a:ext>
            </a:extLst>
          </p:cNvPr>
          <p:cNvSpPr>
            <a:spLocks noChangeArrowheads="1"/>
          </p:cNvSpPr>
          <p:nvPr/>
        </p:nvSpPr>
        <p:spPr bwMode="gray">
          <a:xfrm>
            <a:off x="3622440" y="952029"/>
            <a:ext cx="1422327" cy="36933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 type="none" w="med" len="lg"/>
          </a:ln>
        </p:spPr>
        <p:txBody>
          <a:bodyPr wrap="square" lIns="96000" tIns="0" rIns="36000" bIns="0" anchor="ctr">
            <a:spAutoFit/>
          </a:bodyPr>
          <a:lstStyle/>
          <a:p>
            <a:pPr defTabSz="914309">
              <a:defRPr/>
            </a:pPr>
            <a:r>
              <a:rPr lang="de-DE" sz="1200" b="1" dirty="0">
                <a:solidFill>
                  <a:srgbClr val="0091BB"/>
                </a:solidFill>
                <a:latin typeface="Arial"/>
              </a:rPr>
              <a:t>Bereinigung von Kosteneffekten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1283301-4605-B43C-94DE-EC43AAE9C1A1}"/>
              </a:ext>
            </a:extLst>
          </p:cNvPr>
          <p:cNvSpPr txBox="1">
            <a:spLocks/>
          </p:cNvSpPr>
          <p:nvPr/>
        </p:nvSpPr>
        <p:spPr>
          <a:xfrm>
            <a:off x="3427790" y="1440721"/>
            <a:ext cx="2448606" cy="134705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63" indent="-206375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955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2750" indent="-201613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43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175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175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207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07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Bereinigung der für den Effizienzvergleich relevanten Kosten um Effekte des vorausschauenden Netzausbaus</a:t>
            </a:r>
          </a:p>
        </p:txBody>
      </p:sp>
      <p:sp>
        <p:nvSpPr>
          <p:cNvPr id="14" name="Inhaltsplatzhalter 9">
            <a:extLst>
              <a:ext uri="{FF2B5EF4-FFF2-40B4-BE49-F238E27FC236}">
                <a16:creationId xmlns:a16="http://schemas.microsoft.com/office/drawing/2014/main" id="{A2356E4A-2E03-0681-BAE1-AF986960BAF4}"/>
              </a:ext>
            </a:extLst>
          </p:cNvPr>
          <p:cNvSpPr txBox="1">
            <a:spLocks/>
          </p:cNvSpPr>
          <p:nvPr/>
        </p:nvSpPr>
        <p:spPr>
          <a:xfrm>
            <a:off x="6172834" y="1150466"/>
            <a:ext cx="2573337" cy="3365500"/>
          </a:xfrm>
          <a:prstGeom prst="rect">
            <a:avLst/>
          </a:prstGeom>
          <a:noFill/>
          <a:ln w="9525" cap="flat" cmpd="sng" algn="ctr">
            <a:solidFill>
              <a:srgbClr val="0091B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07963" indent="-206375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20955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412750" indent="-201613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4143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6175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6175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8207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8207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	</a:t>
            </a:r>
            <a:endParaRPr lang="de-DE" dirty="0"/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0F0F9465-E6D1-1265-F4CD-4F1302EDCF8A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28878" y="952029"/>
            <a:ext cx="1861247" cy="369332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 type="none" w="med" len="lg"/>
          </a:ln>
        </p:spPr>
        <p:txBody>
          <a:bodyPr wrap="square" lIns="96000" tIns="0" rIns="36000" bIns="0" anchor="ctr">
            <a:spAutoFit/>
          </a:bodyPr>
          <a:lstStyle/>
          <a:p>
            <a:pPr defTabSz="914309">
              <a:defRPr/>
            </a:pPr>
            <a:r>
              <a:rPr lang="de-DE" sz="1200" b="1" dirty="0">
                <a:solidFill>
                  <a:srgbClr val="0091BB"/>
                </a:solidFill>
                <a:latin typeface="Arial"/>
              </a:rPr>
              <a:t>Kosten-Parameter-Lücke berücksichtigen</a:t>
            </a:r>
          </a:p>
        </p:txBody>
      </p:sp>
      <p:sp>
        <p:nvSpPr>
          <p:cNvPr id="16" name="Inhaltsplatzhalter 5">
            <a:extLst>
              <a:ext uri="{FF2B5EF4-FFF2-40B4-BE49-F238E27FC236}">
                <a16:creationId xmlns:a16="http://schemas.microsoft.com/office/drawing/2014/main" id="{9BBBD568-55EF-9B92-6AA2-9F9AF8FE9D6C}"/>
              </a:ext>
            </a:extLst>
          </p:cNvPr>
          <p:cNvSpPr txBox="1">
            <a:spLocks/>
          </p:cNvSpPr>
          <p:nvPr/>
        </p:nvSpPr>
        <p:spPr>
          <a:xfrm>
            <a:off x="6322909" y="1440721"/>
            <a:ext cx="2448606" cy="18511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63" indent="-206375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9550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2750" indent="-201613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43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175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175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20738" indent="-20320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Wingdings" pitchFamily="2" charset="2"/>
              <a:buChar char="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0738" indent="0" algn="l" defTabSz="914400" rtl="0" eaLnBrk="1" latinLnBrk="0" hangingPunct="1">
              <a:lnSpc>
                <a:spcPts val="17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195" indent="-203195">
              <a:buClr>
                <a:srgbClr val="0091BB"/>
              </a:buClr>
              <a:buSzPct val="100000"/>
              <a:buFont typeface="Wingdings" panose="05000000000000000000" pitchFamily="2" charset="2"/>
              <a:buChar char="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Aussetzen des Vergleichs für Investitionen des vorausschauenden Netzausbaus bis Zeitverzug bei Kosten-Parameter-Lücke geschlossen ist </a:t>
            </a:r>
          </a:p>
        </p:txBody>
      </p:sp>
      <p:pic>
        <p:nvPicPr>
          <p:cNvPr id="18" name="Inhaltsplatzhalter 12" descr="Ein Bild, das Baum, draußen, Pflanze, Wald enthält.&#10;&#10;Automatisch generierte Beschreibung">
            <a:extLst>
              <a:ext uri="{FF2B5EF4-FFF2-40B4-BE49-F238E27FC236}">
                <a16:creationId xmlns:a16="http://schemas.microsoft.com/office/drawing/2014/main" id="{A7C5E91B-F92F-0B4B-121F-866E19B74A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1022" y="3159332"/>
            <a:ext cx="2028319" cy="1249200"/>
          </a:xfrm>
          <a:prstGeom prst="rect">
            <a:avLst/>
          </a:prstGeom>
        </p:spPr>
      </p:pic>
      <p:pic>
        <p:nvPicPr>
          <p:cNvPr id="20" name="Grafik 8" descr="Ein Bild, das Himmel, Mast, Tag enthält.&#10;&#10;Beschreibung automatisch generiert.">
            <a:extLst>
              <a:ext uri="{FF2B5EF4-FFF2-40B4-BE49-F238E27FC236}">
                <a16:creationId xmlns:a16="http://schemas.microsoft.com/office/drawing/2014/main" id="{50DC8B35-02C1-0FBC-DB58-C59D92DB31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-85" t="743" r="-1" b="20886"/>
          <a:stretch/>
        </p:blipFill>
        <p:spPr>
          <a:xfrm>
            <a:off x="3515277" y="3158592"/>
            <a:ext cx="2113445" cy="1250680"/>
          </a:xfr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81BB4569-66A7-194E-C70A-F42CB7A9EA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871"/>
          <a:stretch/>
        </p:blipFill>
        <p:spPr>
          <a:xfrm>
            <a:off x="726833" y="3151184"/>
            <a:ext cx="2113445" cy="126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48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F4F8E610-79D0-4338-9BEF-E8E9A44C4F5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16" imgH="216" progId="TCLayout.ActiveDocument.1">
                  <p:embed/>
                </p:oleObj>
              </mc:Choice>
              <mc:Fallback>
                <p:oleObj name="think-cell Slide" r:id="rId5" imgW="216" imgH="216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F4F8E610-79D0-4338-9BEF-E8E9A44C4F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hteck 10" hidden="1">
            <a:extLst>
              <a:ext uri="{FF2B5EF4-FFF2-40B4-BE49-F238E27FC236}">
                <a16:creationId xmlns:a16="http://schemas.microsoft.com/office/drawing/2014/main" id="{14C88229-1DE6-4768-BFED-79196B7F5D6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1"/>
            <a:ext cx="158750" cy="158750"/>
          </a:xfrm>
          <a:prstGeom prst="rect">
            <a:avLst/>
          </a:prstGeom>
          <a:solidFill>
            <a:srgbClr val="BCBCBC"/>
          </a:solidFill>
          <a:ln>
            <a:solidFill>
              <a:srgbClr val="BCB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>
            <a:defPPr>
              <a:defRPr lang="de-DE"/>
            </a:defPPr>
            <a:lvl1pPr marL="0" algn="l" defTabSz="1219170" rtl="0" eaLnBrk="1" latinLnBrk="0" hangingPunct="1">
              <a:defRPr kumimoji="0" lang="de-DE" sz="1867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sz="2500" err="1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40A69FE-E9A3-4296-B6B7-821728822E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098" y="0"/>
            <a:ext cx="7250901" cy="5143500"/>
          </a:xfrm>
          <a:prstGeom prst="rect">
            <a:avLst/>
          </a:prstGeom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</a14:hiddenLine>
            </a:ext>
          </a:extLst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B1171420-243B-4BD5-8C9B-D07F12B8B9F5}"/>
              </a:ext>
            </a:extLst>
          </p:cNvPr>
          <p:cNvSpPr/>
          <p:nvPr/>
        </p:nvSpPr>
        <p:spPr>
          <a:xfrm>
            <a:off x="23" y="0"/>
            <a:ext cx="1893076" cy="5143500"/>
          </a:xfrm>
          <a:prstGeom prst="rect">
            <a:avLst/>
          </a:prstGeom>
          <a:solidFill>
            <a:srgbClr val="0091BB"/>
          </a:solidFill>
          <a:ln>
            <a:solidFill>
              <a:srgbClr val="0091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1219170" rtl="0" eaLnBrk="1" latinLnBrk="0" hangingPunct="1">
              <a:defRPr kumimoji="0" lang="de-DE" sz="1867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defRPr/>
            </a:pPr>
            <a:endParaRPr lang="de-DE" sz="2400" err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62D6C11-E347-48FB-97B9-C57E4CC38793}"/>
              </a:ext>
            </a:extLst>
          </p:cNvPr>
          <p:cNvSpPr txBox="1"/>
          <p:nvPr/>
        </p:nvSpPr>
        <p:spPr>
          <a:xfrm>
            <a:off x="65169" y="1906303"/>
            <a:ext cx="176278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marL="0" algn="l" defTabSz="1219170" rtl="0" eaLnBrk="1" latinLnBrk="0" hangingPunct="1">
              <a:defRPr kumimoji="0" lang="de-DE" sz="1867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spcAft>
                <a:spcPts val="800"/>
              </a:spcAft>
              <a:defRPr/>
            </a:pPr>
            <a:r>
              <a:rPr lang="de-DE" sz="2000" dirty="0">
                <a:solidFill>
                  <a:srgbClr val="FFFFFF"/>
                </a:solidFill>
                <a:latin typeface="Arial"/>
              </a:rPr>
              <a:t>Bayernwerk</a:t>
            </a:r>
            <a:r>
              <a:rPr lang="de-DE" sz="2000" b="1" dirty="0">
                <a:solidFill>
                  <a:srgbClr val="FFFFFF"/>
                </a:solidFill>
                <a:latin typeface="Arial"/>
              </a:rPr>
              <a:t> vernetzt </a:t>
            </a:r>
            <a:r>
              <a:rPr lang="de-DE" sz="2000" dirty="0" err="1">
                <a:solidFill>
                  <a:srgbClr val="FFFFFF"/>
                </a:solidFill>
                <a:latin typeface="Arial"/>
              </a:rPr>
              <a:t>Flexumer</a:t>
            </a:r>
            <a:endParaRPr lang="de-DE" sz="3200" dirty="0">
              <a:solidFill>
                <a:srgbClr val="FFE100"/>
              </a:solidFill>
              <a:latin typeface="Arial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FF1B106-B4E7-4A3B-BBE4-933E2C79D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80" y="3413077"/>
            <a:ext cx="1075958" cy="107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A78671F-C1B0-402B-9B9A-5EC1B85428E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0936" y="415851"/>
            <a:ext cx="1111249" cy="111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694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SIS" val="BAGVorlage"/>
  <p:tag name="VERSION" val="2.0"/>
  <p:tag name="LOGO" val="Bayernwerk Netz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yNgTzOSamKo7wHNc7GwQ"/>
</p:tagLst>
</file>

<file path=ppt/theme/theme1.xml><?xml version="1.0" encoding="utf-8"?>
<a:theme xmlns:a="http://schemas.openxmlformats.org/drawingml/2006/main" name="BAG_16x9">
  <a:themeElements>
    <a:clrScheme name="BAG_1">
      <a:dk1>
        <a:srgbClr val="626262"/>
      </a:dk1>
      <a:lt1>
        <a:srgbClr val="FFFFFF"/>
      </a:lt1>
      <a:dk2>
        <a:srgbClr val="000000"/>
      </a:dk2>
      <a:lt2>
        <a:srgbClr val="FFFFFF"/>
      </a:lt2>
      <a:accent1>
        <a:srgbClr val="006081"/>
      </a:accent1>
      <a:accent2>
        <a:srgbClr val="00749D"/>
      </a:accent2>
      <a:accent3>
        <a:srgbClr val="0091BB"/>
      </a:accent3>
      <a:accent4>
        <a:srgbClr val="42B0D2"/>
      </a:accent4>
      <a:accent5>
        <a:srgbClr val="96CDE5"/>
      </a:accent5>
      <a:accent6>
        <a:srgbClr val="F07C00"/>
      </a:accent6>
      <a:hlink>
        <a:srgbClr val="E63121"/>
      </a:hlink>
      <a:folHlink>
        <a:srgbClr val="502B59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CBCBC"/>
        </a:solidFill>
        <a:ln>
          <a:solidFill>
            <a:srgbClr val="BCBCBC"/>
          </a:solidFill>
        </a:ln>
      </a:spPr>
      <a:bodyPr rtlCol="0" anchor="ctr"/>
      <a:lstStyle>
        <a:defPPr algn="ctr">
          <a:defRPr dirty="0" err="1" smtClean="0">
            <a:solidFill>
              <a:srgbClr val="0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0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1700"/>
          </a:lnSpc>
          <a:spcAft>
            <a:spcPts val="800"/>
          </a:spcAft>
          <a:defRPr sz="1400" dirty="0" err="1" smtClean="0"/>
        </a:defPPr>
      </a:lstStyle>
    </a:txDef>
  </a:objectDefaults>
  <a:extraClrSchemeLst>
    <a:extraClrScheme>
      <a:clrScheme name="BAG_1">
        <a:dk1>
          <a:srgbClr val="626262"/>
        </a:dk1>
        <a:lt1>
          <a:srgbClr val="FFFFFF"/>
        </a:lt1>
        <a:dk2>
          <a:srgbClr val="000000"/>
        </a:dk2>
        <a:lt2>
          <a:srgbClr val="FFFFFF"/>
        </a:lt2>
        <a:accent1>
          <a:srgbClr val="006081"/>
        </a:accent1>
        <a:accent2>
          <a:srgbClr val="00749D"/>
        </a:accent2>
        <a:accent3>
          <a:srgbClr val="0091BB"/>
        </a:accent3>
        <a:accent4>
          <a:srgbClr val="42B0D2"/>
        </a:accent4>
        <a:accent5>
          <a:srgbClr val="96CDE5"/>
        </a:accent5>
        <a:accent6>
          <a:srgbClr val="F07C00"/>
        </a:accent6>
        <a:hlink>
          <a:srgbClr val="E63121"/>
        </a:hlink>
        <a:folHlink>
          <a:srgbClr val="502B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G_2">
        <a:dk1>
          <a:srgbClr val="626262"/>
        </a:dk1>
        <a:lt1>
          <a:srgbClr val="FFFFFF"/>
        </a:lt1>
        <a:dk2>
          <a:srgbClr val="000000"/>
        </a:dk2>
        <a:lt2>
          <a:srgbClr val="FFFFFF"/>
        </a:lt2>
        <a:accent1>
          <a:srgbClr val="DF4C0F"/>
        </a:accent1>
        <a:accent2>
          <a:srgbClr val="EC6602"/>
        </a:accent2>
        <a:accent3>
          <a:srgbClr val="F07C00"/>
        </a:accent3>
        <a:accent4>
          <a:srgbClr val="F58F00"/>
        </a:accent4>
        <a:accent5>
          <a:srgbClr val="FAA500"/>
        </a:accent5>
        <a:accent6>
          <a:srgbClr val="0091BB"/>
        </a:accent6>
        <a:hlink>
          <a:srgbClr val="E63121"/>
        </a:hlink>
        <a:folHlink>
          <a:srgbClr val="502B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G_3">
        <a:dk1>
          <a:srgbClr val="626262"/>
        </a:dk1>
        <a:lt1>
          <a:srgbClr val="FFFFFF"/>
        </a:lt1>
        <a:dk2>
          <a:srgbClr val="000000"/>
        </a:dk2>
        <a:lt2>
          <a:srgbClr val="FFFFFF"/>
        </a:lt2>
        <a:accent1>
          <a:srgbClr val="398A3C"/>
        </a:accent1>
        <a:accent2>
          <a:srgbClr val="50A232"/>
        </a:accent2>
        <a:accent3>
          <a:srgbClr val="6BB52B"/>
        </a:accent3>
        <a:accent4>
          <a:srgbClr val="96C21A"/>
        </a:accent4>
        <a:accent5>
          <a:srgbClr val="BED000"/>
        </a:accent5>
        <a:accent6>
          <a:srgbClr val="0091BB"/>
        </a:accent6>
        <a:hlink>
          <a:srgbClr val="E63121"/>
        </a:hlink>
        <a:folHlink>
          <a:srgbClr val="502B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G_4">
        <a:dk1>
          <a:srgbClr val="626262"/>
        </a:dk1>
        <a:lt1>
          <a:srgbClr val="FFFFFF"/>
        </a:lt1>
        <a:dk2>
          <a:srgbClr val="000000"/>
        </a:dk2>
        <a:lt2>
          <a:srgbClr val="FFFFFF"/>
        </a:lt2>
        <a:accent1>
          <a:srgbClr val="006081"/>
        </a:accent1>
        <a:accent2>
          <a:srgbClr val="0091BB"/>
        </a:accent2>
        <a:accent3>
          <a:srgbClr val="398A3C"/>
        </a:accent3>
        <a:accent4>
          <a:srgbClr val="6BB52B"/>
        </a:accent4>
        <a:accent5>
          <a:srgbClr val="96CDE5"/>
        </a:accent5>
        <a:accent6>
          <a:srgbClr val="BED000"/>
        </a:accent6>
        <a:hlink>
          <a:srgbClr val="E63121"/>
        </a:hlink>
        <a:folHlink>
          <a:srgbClr val="502B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G_5">
        <a:dk1>
          <a:srgbClr val="626262"/>
        </a:dk1>
        <a:lt1>
          <a:srgbClr val="FFFFFF"/>
        </a:lt1>
        <a:dk2>
          <a:srgbClr val="000000"/>
        </a:dk2>
        <a:lt2>
          <a:srgbClr val="FFFFFF"/>
        </a:lt2>
        <a:accent1>
          <a:srgbClr val="006081"/>
        </a:accent1>
        <a:accent2>
          <a:srgbClr val="0091BB"/>
        </a:accent2>
        <a:accent3>
          <a:srgbClr val="DF4C0F"/>
        </a:accent3>
        <a:accent4>
          <a:srgbClr val="F07C00"/>
        </a:accent4>
        <a:accent5>
          <a:srgbClr val="96CDE5"/>
        </a:accent5>
        <a:accent6>
          <a:srgbClr val="FAA500"/>
        </a:accent6>
        <a:hlink>
          <a:srgbClr val="E63121"/>
        </a:hlink>
        <a:folHlink>
          <a:srgbClr val="502B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>
      <a:srgbClr val="FFFFFF"/>
    </a:custClr>
    <a:custClr>
      <a:srgbClr val="FFE100"/>
    </a:custClr>
    <a:custClr>
      <a:srgbClr val="FFFFFF"/>
    </a:custClr>
    <a:custClr>
      <a:srgbClr val="0091BB"/>
    </a:custClr>
    <a:custClr>
      <a:srgbClr val="FFFFFF"/>
    </a:custClr>
    <a:custClr>
      <a:srgbClr val="006081"/>
    </a:custClr>
    <a:custClr>
      <a:srgbClr val="00749D"/>
    </a:custClr>
    <a:custClr>
      <a:srgbClr val="0091BB"/>
    </a:custClr>
    <a:custClr>
      <a:srgbClr val="42B0D2"/>
    </a:custClr>
    <a:custClr>
      <a:srgbClr val="96CDE5"/>
    </a:custClr>
    <a:custClr>
      <a:srgbClr val="FFFFFF"/>
    </a:custClr>
    <a:custClr>
      <a:srgbClr val="502B59"/>
    </a:custClr>
    <a:custClr>
      <a:srgbClr val="FFFFFF"/>
    </a:custClr>
    <a:custClr>
      <a:srgbClr val="F07C00"/>
    </a:custClr>
    <a:custClr>
      <a:srgbClr val="FFFFFF"/>
    </a:custClr>
    <a:custClr>
      <a:srgbClr val="DF4C0F"/>
    </a:custClr>
    <a:custClr>
      <a:srgbClr val="EC6602"/>
    </a:custClr>
    <a:custClr>
      <a:srgbClr val="F07C00"/>
    </a:custClr>
    <a:custClr>
      <a:srgbClr val="F58F00"/>
    </a:custClr>
    <a:custClr>
      <a:srgbClr val="FAA500"/>
    </a:custClr>
    <a:custClr>
      <a:srgbClr val="FFFFFF"/>
    </a:custClr>
    <a:custClr>
      <a:srgbClr val="E63121"/>
    </a:custClr>
    <a:custClr>
      <a:srgbClr val="FFFFFF"/>
    </a:custClr>
    <a:custClr>
      <a:srgbClr val="6BB52B"/>
    </a:custClr>
    <a:custClr>
      <a:srgbClr val="FFFFFF"/>
    </a:custClr>
    <a:custClr>
      <a:srgbClr val="398A3C"/>
    </a:custClr>
    <a:custClr>
      <a:srgbClr val="50A232"/>
    </a:custClr>
    <a:custClr>
      <a:srgbClr val="6BB52B"/>
    </a:custClr>
    <a:custClr>
      <a:srgbClr val="96C21A"/>
    </a:custClr>
    <a:custClr>
      <a:srgbClr val="BED000"/>
    </a:custClr>
    <a:custClr>
      <a:srgbClr val="FFFFFF"/>
    </a:custClr>
    <a:custClr>
      <a:srgbClr val="000000"/>
    </a:custClr>
    <a:custClr>
      <a:srgbClr val="FFFFFF"/>
    </a:custClr>
    <a:custClr>
      <a:srgbClr val="626262"/>
    </a:custClr>
    <a:custClr>
      <a:srgbClr val="FFFFFF"/>
    </a:custClr>
    <a:custClr>
      <a:srgbClr val="626262"/>
    </a:custClr>
    <a:custClr>
      <a:srgbClr val="828282"/>
    </a:custClr>
    <a:custClr>
      <a:srgbClr val="9B9B9B"/>
    </a:custClr>
    <a:custClr>
      <a:srgbClr val="B2B2B2"/>
    </a:custClr>
    <a:custClr>
      <a:srgbClr val="CCCCCC"/>
    </a:custClr>
  </a:custClrLst>
  <a:extLst>
    <a:ext uri="{05A4C25C-085E-4340-85A3-A5531E510DB2}">
      <thm15:themeFamily xmlns:thm15="http://schemas.microsoft.com/office/thememl/2012/main" name="BAG_16x9.potx" id="{B2E8E640-008C-4824-B41D-C78BB91FF913}" vid="{7B3D42FB-51BB-4F8F-989F-11BA5FEE9E18}"/>
    </a:ext>
  </a:extLst>
</a:theme>
</file>

<file path=ppt/theme/theme2.xml><?xml version="1.0" encoding="utf-8"?>
<a:theme xmlns:a="http://schemas.openxmlformats.org/drawingml/2006/main" name="1_BAG_16x9">
  <a:themeElements>
    <a:clrScheme name="BAG_1">
      <a:dk1>
        <a:srgbClr val="626262"/>
      </a:dk1>
      <a:lt1>
        <a:srgbClr val="FFFFFF"/>
      </a:lt1>
      <a:dk2>
        <a:srgbClr val="000000"/>
      </a:dk2>
      <a:lt2>
        <a:srgbClr val="FFFFFF"/>
      </a:lt2>
      <a:accent1>
        <a:srgbClr val="006081"/>
      </a:accent1>
      <a:accent2>
        <a:srgbClr val="00749D"/>
      </a:accent2>
      <a:accent3>
        <a:srgbClr val="0091BB"/>
      </a:accent3>
      <a:accent4>
        <a:srgbClr val="42B0D2"/>
      </a:accent4>
      <a:accent5>
        <a:srgbClr val="96CDE5"/>
      </a:accent5>
      <a:accent6>
        <a:srgbClr val="F07C00"/>
      </a:accent6>
      <a:hlink>
        <a:srgbClr val="E63121"/>
      </a:hlink>
      <a:folHlink>
        <a:srgbClr val="502B59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CBCBC"/>
        </a:solidFill>
        <a:ln>
          <a:solidFill>
            <a:srgbClr val="BCBCBC"/>
          </a:solidFill>
        </a:ln>
      </a:spPr>
      <a:bodyPr rtlCol="0" anchor="ctr"/>
      <a:lstStyle>
        <a:defPPr algn="ctr">
          <a:defRPr dirty="0" err="1" smtClean="0">
            <a:solidFill>
              <a:srgbClr val="0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0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1700"/>
          </a:lnSpc>
          <a:spcAft>
            <a:spcPts val="800"/>
          </a:spcAft>
          <a:defRPr sz="1400" dirty="0" err="1" smtClean="0"/>
        </a:defPPr>
      </a:lstStyle>
    </a:txDef>
  </a:objectDefaults>
  <a:extraClrSchemeLst>
    <a:extraClrScheme>
      <a:clrScheme name="BAG_1">
        <a:dk1>
          <a:srgbClr val="626262"/>
        </a:dk1>
        <a:lt1>
          <a:srgbClr val="FFFFFF"/>
        </a:lt1>
        <a:dk2>
          <a:srgbClr val="000000"/>
        </a:dk2>
        <a:lt2>
          <a:srgbClr val="FFFFFF"/>
        </a:lt2>
        <a:accent1>
          <a:srgbClr val="006081"/>
        </a:accent1>
        <a:accent2>
          <a:srgbClr val="00749D"/>
        </a:accent2>
        <a:accent3>
          <a:srgbClr val="0091BB"/>
        </a:accent3>
        <a:accent4>
          <a:srgbClr val="42B0D2"/>
        </a:accent4>
        <a:accent5>
          <a:srgbClr val="96CDE5"/>
        </a:accent5>
        <a:accent6>
          <a:srgbClr val="F07C00"/>
        </a:accent6>
        <a:hlink>
          <a:srgbClr val="E63121"/>
        </a:hlink>
        <a:folHlink>
          <a:srgbClr val="502B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G_2">
        <a:dk1>
          <a:srgbClr val="626262"/>
        </a:dk1>
        <a:lt1>
          <a:srgbClr val="FFFFFF"/>
        </a:lt1>
        <a:dk2>
          <a:srgbClr val="000000"/>
        </a:dk2>
        <a:lt2>
          <a:srgbClr val="FFFFFF"/>
        </a:lt2>
        <a:accent1>
          <a:srgbClr val="DF4C0F"/>
        </a:accent1>
        <a:accent2>
          <a:srgbClr val="EC6602"/>
        </a:accent2>
        <a:accent3>
          <a:srgbClr val="F07C00"/>
        </a:accent3>
        <a:accent4>
          <a:srgbClr val="F58F00"/>
        </a:accent4>
        <a:accent5>
          <a:srgbClr val="FAA500"/>
        </a:accent5>
        <a:accent6>
          <a:srgbClr val="0091BB"/>
        </a:accent6>
        <a:hlink>
          <a:srgbClr val="E63121"/>
        </a:hlink>
        <a:folHlink>
          <a:srgbClr val="502B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G_3">
        <a:dk1>
          <a:srgbClr val="626262"/>
        </a:dk1>
        <a:lt1>
          <a:srgbClr val="FFFFFF"/>
        </a:lt1>
        <a:dk2>
          <a:srgbClr val="000000"/>
        </a:dk2>
        <a:lt2>
          <a:srgbClr val="FFFFFF"/>
        </a:lt2>
        <a:accent1>
          <a:srgbClr val="398A3C"/>
        </a:accent1>
        <a:accent2>
          <a:srgbClr val="50A232"/>
        </a:accent2>
        <a:accent3>
          <a:srgbClr val="6BB52B"/>
        </a:accent3>
        <a:accent4>
          <a:srgbClr val="96C21A"/>
        </a:accent4>
        <a:accent5>
          <a:srgbClr val="BED000"/>
        </a:accent5>
        <a:accent6>
          <a:srgbClr val="0091BB"/>
        </a:accent6>
        <a:hlink>
          <a:srgbClr val="E63121"/>
        </a:hlink>
        <a:folHlink>
          <a:srgbClr val="502B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G_4">
        <a:dk1>
          <a:srgbClr val="626262"/>
        </a:dk1>
        <a:lt1>
          <a:srgbClr val="FFFFFF"/>
        </a:lt1>
        <a:dk2>
          <a:srgbClr val="000000"/>
        </a:dk2>
        <a:lt2>
          <a:srgbClr val="FFFFFF"/>
        </a:lt2>
        <a:accent1>
          <a:srgbClr val="006081"/>
        </a:accent1>
        <a:accent2>
          <a:srgbClr val="0091BB"/>
        </a:accent2>
        <a:accent3>
          <a:srgbClr val="398A3C"/>
        </a:accent3>
        <a:accent4>
          <a:srgbClr val="6BB52B"/>
        </a:accent4>
        <a:accent5>
          <a:srgbClr val="96CDE5"/>
        </a:accent5>
        <a:accent6>
          <a:srgbClr val="BED000"/>
        </a:accent6>
        <a:hlink>
          <a:srgbClr val="E63121"/>
        </a:hlink>
        <a:folHlink>
          <a:srgbClr val="502B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G_5">
        <a:dk1>
          <a:srgbClr val="626262"/>
        </a:dk1>
        <a:lt1>
          <a:srgbClr val="FFFFFF"/>
        </a:lt1>
        <a:dk2>
          <a:srgbClr val="000000"/>
        </a:dk2>
        <a:lt2>
          <a:srgbClr val="FFFFFF"/>
        </a:lt2>
        <a:accent1>
          <a:srgbClr val="006081"/>
        </a:accent1>
        <a:accent2>
          <a:srgbClr val="0091BB"/>
        </a:accent2>
        <a:accent3>
          <a:srgbClr val="DF4C0F"/>
        </a:accent3>
        <a:accent4>
          <a:srgbClr val="F07C00"/>
        </a:accent4>
        <a:accent5>
          <a:srgbClr val="96CDE5"/>
        </a:accent5>
        <a:accent6>
          <a:srgbClr val="FAA500"/>
        </a:accent6>
        <a:hlink>
          <a:srgbClr val="E63121"/>
        </a:hlink>
        <a:folHlink>
          <a:srgbClr val="502B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>
      <a:srgbClr val="FFFFFF"/>
    </a:custClr>
    <a:custClr>
      <a:srgbClr val="FFE100"/>
    </a:custClr>
    <a:custClr>
      <a:srgbClr val="FFFFFF"/>
    </a:custClr>
    <a:custClr>
      <a:srgbClr val="0091BB"/>
    </a:custClr>
    <a:custClr>
      <a:srgbClr val="FFFFFF"/>
    </a:custClr>
    <a:custClr>
      <a:srgbClr val="006081"/>
    </a:custClr>
    <a:custClr>
      <a:srgbClr val="00749D"/>
    </a:custClr>
    <a:custClr>
      <a:srgbClr val="0091BB"/>
    </a:custClr>
    <a:custClr>
      <a:srgbClr val="42B0D2"/>
    </a:custClr>
    <a:custClr>
      <a:srgbClr val="96CDE5"/>
    </a:custClr>
    <a:custClr>
      <a:srgbClr val="FFFFFF"/>
    </a:custClr>
    <a:custClr>
      <a:srgbClr val="502B59"/>
    </a:custClr>
    <a:custClr>
      <a:srgbClr val="FFFFFF"/>
    </a:custClr>
    <a:custClr>
      <a:srgbClr val="F07C00"/>
    </a:custClr>
    <a:custClr>
      <a:srgbClr val="FFFFFF"/>
    </a:custClr>
    <a:custClr>
      <a:srgbClr val="DF4C0F"/>
    </a:custClr>
    <a:custClr>
      <a:srgbClr val="EC6602"/>
    </a:custClr>
    <a:custClr>
      <a:srgbClr val="F07C00"/>
    </a:custClr>
    <a:custClr>
      <a:srgbClr val="F58F00"/>
    </a:custClr>
    <a:custClr>
      <a:srgbClr val="FAA500"/>
    </a:custClr>
    <a:custClr>
      <a:srgbClr val="FFFFFF"/>
    </a:custClr>
    <a:custClr>
      <a:srgbClr val="E63121"/>
    </a:custClr>
    <a:custClr>
      <a:srgbClr val="FFFFFF"/>
    </a:custClr>
    <a:custClr>
      <a:srgbClr val="6BB52B"/>
    </a:custClr>
    <a:custClr>
      <a:srgbClr val="FFFFFF"/>
    </a:custClr>
    <a:custClr>
      <a:srgbClr val="398A3C"/>
    </a:custClr>
    <a:custClr>
      <a:srgbClr val="50A232"/>
    </a:custClr>
    <a:custClr>
      <a:srgbClr val="6BB52B"/>
    </a:custClr>
    <a:custClr>
      <a:srgbClr val="96C21A"/>
    </a:custClr>
    <a:custClr>
      <a:srgbClr val="BED000"/>
    </a:custClr>
    <a:custClr>
      <a:srgbClr val="FFFFFF"/>
    </a:custClr>
    <a:custClr>
      <a:srgbClr val="000000"/>
    </a:custClr>
    <a:custClr>
      <a:srgbClr val="FFFFFF"/>
    </a:custClr>
    <a:custClr>
      <a:srgbClr val="626262"/>
    </a:custClr>
    <a:custClr>
      <a:srgbClr val="FFFFFF"/>
    </a:custClr>
    <a:custClr>
      <a:srgbClr val="626262"/>
    </a:custClr>
    <a:custClr>
      <a:srgbClr val="828282"/>
    </a:custClr>
    <a:custClr>
      <a:srgbClr val="9B9B9B"/>
    </a:custClr>
    <a:custClr>
      <a:srgbClr val="B2B2B2"/>
    </a:custClr>
    <a:custClr>
      <a:srgbClr val="CCCCCC"/>
    </a:custClr>
  </a:custClrLst>
  <a:extLst>
    <a:ext uri="{05A4C25C-085E-4340-85A3-A5531E510DB2}">
      <thm15:themeFamily xmlns:thm15="http://schemas.microsoft.com/office/thememl/2012/main" name="BAG_16x9.potx" id="{B2E8E640-008C-4824-B41D-C78BB91FF913}" vid="{7B3D42FB-51BB-4F8F-989F-11BA5FEE9E18}"/>
    </a:ext>
  </a:extLst>
</a:theme>
</file>

<file path=ppt/theme/theme3.xml><?xml version="1.0" encoding="utf-8"?>
<a:theme xmlns:a="http://schemas.openxmlformats.org/drawingml/2006/main" name="2_BAG_16x9">
  <a:themeElements>
    <a:clrScheme name="BAG_1">
      <a:dk1>
        <a:srgbClr val="626262"/>
      </a:dk1>
      <a:lt1>
        <a:srgbClr val="FFFFFF"/>
      </a:lt1>
      <a:dk2>
        <a:srgbClr val="000000"/>
      </a:dk2>
      <a:lt2>
        <a:srgbClr val="FFFFFF"/>
      </a:lt2>
      <a:accent1>
        <a:srgbClr val="006081"/>
      </a:accent1>
      <a:accent2>
        <a:srgbClr val="00749D"/>
      </a:accent2>
      <a:accent3>
        <a:srgbClr val="0091BB"/>
      </a:accent3>
      <a:accent4>
        <a:srgbClr val="42B0D2"/>
      </a:accent4>
      <a:accent5>
        <a:srgbClr val="96CDE5"/>
      </a:accent5>
      <a:accent6>
        <a:srgbClr val="F07C00"/>
      </a:accent6>
      <a:hlink>
        <a:srgbClr val="E63121"/>
      </a:hlink>
      <a:folHlink>
        <a:srgbClr val="502B59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CBCBC"/>
        </a:solidFill>
        <a:ln>
          <a:solidFill>
            <a:srgbClr val="BCBCBC"/>
          </a:solidFill>
        </a:ln>
      </a:spPr>
      <a:bodyPr rtlCol="0" anchor="ctr"/>
      <a:lstStyle>
        <a:defPPr algn="ctr">
          <a:defRPr dirty="0" err="1" smtClean="0">
            <a:solidFill>
              <a:srgbClr val="0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0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1700"/>
          </a:lnSpc>
          <a:spcAft>
            <a:spcPts val="800"/>
          </a:spcAft>
          <a:defRPr sz="1400" dirty="0" err="1" smtClean="0"/>
        </a:defPPr>
      </a:lstStyle>
    </a:txDef>
  </a:objectDefaults>
  <a:extraClrSchemeLst>
    <a:extraClrScheme>
      <a:clrScheme name="BAG_1">
        <a:dk1>
          <a:srgbClr val="626262"/>
        </a:dk1>
        <a:lt1>
          <a:srgbClr val="FFFFFF"/>
        </a:lt1>
        <a:dk2>
          <a:srgbClr val="000000"/>
        </a:dk2>
        <a:lt2>
          <a:srgbClr val="FFFFFF"/>
        </a:lt2>
        <a:accent1>
          <a:srgbClr val="006081"/>
        </a:accent1>
        <a:accent2>
          <a:srgbClr val="00749D"/>
        </a:accent2>
        <a:accent3>
          <a:srgbClr val="0091BB"/>
        </a:accent3>
        <a:accent4>
          <a:srgbClr val="42B0D2"/>
        </a:accent4>
        <a:accent5>
          <a:srgbClr val="96CDE5"/>
        </a:accent5>
        <a:accent6>
          <a:srgbClr val="F07C00"/>
        </a:accent6>
        <a:hlink>
          <a:srgbClr val="E63121"/>
        </a:hlink>
        <a:folHlink>
          <a:srgbClr val="502B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G_2">
        <a:dk1>
          <a:srgbClr val="626262"/>
        </a:dk1>
        <a:lt1>
          <a:srgbClr val="FFFFFF"/>
        </a:lt1>
        <a:dk2>
          <a:srgbClr val="000000"/>
        </a:dk2>
        <a:lt2>
          <a:srgbClr val="FFFFFF"/>
        </a:lt2>
        <a:accent1>
          <a:srgbClr val="DF4C0F"/>
        </a:accent1>
        <a:accent2>
          <a:srgbClr val="EC6602"/>
        </a:accent2>
        <a:accent3>
          <a:srgbClr val="F07C00"/>
        </a:accent3>
        <a:accent4>
          <a:srgbClr val="F58F00"/>
        </a:accent4>
        <a:accent5>
          <a:srgbClr val="FAA500"/>
        </a:accent5>
        <a:accent6>
          <a:srgbClr val="0091BB"/>
        </a:accent6>
        <a:hlink>
          <a:srgbClr val="E63121"/>
        </a:hlink>
        <a:folHlink>
          <a:srgbClr val="502B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G_3">
        <a:dk1>
          <a:srgbClr val="626262"/>
        </a:dk1>
        <a:lt1>
          <a:srgbClr val="FFFFFF"/>
        </a:lt1>
        <a:dk2>
          <a:srgbClr val="000000"/>
        </a:dk2>
        <a:lt2>
          <a:srgbClr val="FFFFFF"/>
        </a:lt2>
        <a:accent1>
          <a:srgbClr val="398A3C"/>
        </a:accent1>
        <a:accent2>
          <a:srgbClr val="50A232"/>
        </a:accent2>
        <a:accent3>
          <a:srgbClr val="6BB52B"/>
        </a:accent3>
        <a:accent4>
          <a:srgbClr val="96C21A"/>
        </a:accent4>
        <a:accent5>
          <a:srgbClr val="BED000"/>
        </a:accent5>
        <a:accent6>
          <a:srgbClr val="0091BB"/>
        </a:accent6>
        <a:hlink>
          <a:srgbClr val="E63121"/>
        </a:hlink>
        <a:folHlink>
          <a:srgbClr val="502B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G_4">
        <a:dk1>
          <a:srgbClr val="626262"/>
        </a:dk1>
        <a:lt1>
          <a:srgbClr val="FFFFFF"/>
        </a:lt1>
        <a:dk2>
          <a:srgbClr val="000000"/>
        </a:dk2>
        <a:lt2>
          <a:srgbClr val="FFFFFF"/>
        </a:lt2>
        <a:accent1>
          <a:srgbClr val="006081"/>
        </a:accent1>
        <a:accent2>
          <a:srgbClr val="0091BB"/>
        </a:accent2>
        <a:accent3>
          <a:srgbClr val="398A3C"/>
        </a:accent3>
        <a:accent4>
          <a:srgbClr val="6BB52B"/>
        </a:accent4>
        <a:accent5>
          <a:srgbClr val="96CDE5"/>
        </a:accent5>
        <a:accent6>
          <a:srgbClr val="BED000"/>
        </a:accent6>
        <a:hlink>
          <a:srgbClr val="E63121"/>
        </a:hlink>
        <a:folHlink>
          <a:srgbClr val="502B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G_5">
        <a:dk1>
          <a:srgbClr val="626262"/>
        </a:dk1>
        <a:lt1>
          <a:srgbClr val="FFFFFF"/>
        </a:lt1>
        <a:dk2>
          <a:srgbClr val="000000"/>
        </a:dk2>
        <a:lt2>
          <a:srgbClr val="FFFFFF"/>
        </a:lt2>
        <a:accent1>
          <a:srgbClr val="006081"/>
        </a:accent1>
        <a:accent2>
          <a:srgbClr val="0091BB"/>
        </a:accent2>
        <a:accent3>
          <a:srgbClr val="DF4C0F"/>
        </a:accent3>
        <a:accent4>
          <a:srgbClr val="F07C00"/>
        </a:accent4>
        <a:accent5>
          <a:srgbClr val="96CDE5"/>
        </a:accent5>
        <a:accent6>
          <a:srgbClr val="FAA500"/>
        </a:accent6>
        <a:hlink>
          <a:srgbClr val="E63121"/>
        </a:hlink>
        <a:folHlink>
          <a:srgbClr val="502B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>
      <a:srgbClr val="FFFFFF"/>
    </a:custClr>
    <a:custClr>
      <a:srgbClr val="FFE100"/>
    </a:custClr>
    <a:custClr>
      <a:srgbClr val="FFFFFF"/>
    </a:custClr>
    <a:custClr>
      <a:srgbClr val="0091BB"/>
    </a:custClr>
    <a:custClr>
      <a:srgbClr val="FFFFFF"/>
    </a:custClr>
    <a:custClr>
      <a:srgbClr val="006081"/>
    </a:custClr>
    <a:custClr>
      <a:srgbClr val="00749D"/>
    </a:custClr>
    <a:custClr>
      <a:srgbClr val="0091BB"/>
    </a:custClr>
    <a:custClr>
      <a:srgbClr val="42B0D2"/>
    </a:custClr>
    <a:custClr>
      <a:srgbClr val="96CDE5"/>
    </a:custClr>
    <a:custClr>
      <a:srgbClr val="FFFFFF"/>
    </a:custClr>
    <a:custClr>
      <a:srgbClr val="502B59"/>
    </a:custClr>
    <a:custClr>
      <a:srgbClr val="FFFFFF"/>
    </a:custClr>
    <a:custClr>
      <a:srgbClr val="F07C00"/>
    </a:custClr>
    <a:custClr>
      <a:srgbClr val="FFFFFF"/>
    </a:custClr>
    <a:custClr>
      <a:srgbClr val="DF4C0F"/>
    </a:custClr>
    <a:custClr>
      <a:srgbClr val="EC6602"/>
    </a:custClr>
    <a:custClr>
      <a:srgbClr val="F07C00"/>
    </a:custClr>
    <a:custClr>
      <a:srgbClr val="F58F00"/>
    </a:custClr>
    <a:custClr>
      <a:srgbClr val="FAA500"/>
    </a:custClr>
    <a:custClr>
      <a:srgbClr val="FFFFFF"/>
    </a:custClr>
    <a:custClr>
      <a:srgbClr val="E63121"/>
    </a:custClr>
    <a:custClr>
      <a:srgbClr val="FFFFFF"/>
    </a:custClr>
    <a:custClr>
      <a:srgbClr val="6BB52B"/>
    </a:custClr>
    <a:custClr>
      <a:srgbClr val="FFFFFF"/>
    </a:custClr>
    <a:custClr>
      <a:srgbClr val="398A3C"/>
    </a:custClr>
    <a:custClr>
      <a:srgbClr val="50A232"/>
    </a:custClr>
    <a:custClr>
      <a:srgbClr val="6BB52B"/>
    </a:custClr>
    <a:custClr>
      <a:srgbClr val="96C21A"/>
    </a:custClr>
    <a:custClr>
      <a:srgbClr val="BED000"/>
    </a:custClr>
    <a:custClr>
      <a:srgbClr val="FFFFFF"/>
    </a:custClr>
    <a:custClr>
      <a:srgbClr val="000000"/>
    </a:custClr>
    <a:custClr>
      <a:srgbClr val="FFFFFF"/>
    </a:custClr>
    <a:custClr>
      <a:srgbClr val="626262"/>
    </a:custClr>
    <a:custClr>
      <a:srgbClr val="FFFFFF"/>
    </a:custClr>
    <a:custClr>
      <a:srgbClr val="626262"/>
    </a:custClr>
    <a:custClr>
      <a:srgbClr val="828282"/>
    </a:custClr>
    <a:custClr>
      <a:srgbClr val="9B9B9B"/>
    </a:custClr>
    <a:custClr>
      <a:srgbClr val="B2B2B2"/>
    </a:custClr>
    <a:custClr>
      <a:srgbClr val="CCCCCC"/>
    </a:custClr>
  </a:custClrLst>
  <a:extLst>
    <a:ext uri="{05A4C25C-085E-4340-85A3-A5531E510DB2}">
      <thm15:themeFamily xmlns:thm15="http://schemas.microsoft.com/office/thememl/2012/main" name="BAG_16x9.potx" id="{B2E8E640-008C-4824-B41D-C78BB91FF913}" vid="{7B3D42FB-51BB-4F8F-989F-11BA5FEE9E18}"/>
    </a:ext>
  </a:extLst>
</a:theme>
</file>

<file path=ppt/theme/theme4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0B53A93D617B4F831121F8305CF923" ma:contentTypeVersion="15" ma:contentTypeDescription="Create a new document." ma:contentTypeScope="" ma:versionID="b56e2c035978dda0ca51fb95eb56a691">
  <xsd:schema xmlns:xsd="http://www.w3.org/2001/XMLSchema" xmlns:xs="http://www.w3.org/2001/XMLSchema" xmlns:p="http://schemas.microsoft.com/office/2006/metadata/properties" xmlns:ns2="8f71899d-2fab-444b-8831-b4a3e7ba3c00" xmlns:ns3="3bae45c0-2143-4819-aa6b-35649f54bba6" targetNamespace="http://schemas.microsoft.com/office/2006/metadata/properties" ma:root="true" ma:fieldsID="aa28f75561b0d678fb41e3e75ba8a071" ns2:_="" ns3:_="">
    <xsd:import namespace="8f71899d-2fab-444b-8831-b4a3e7ba3c00"/>
    <xsd:import namespace="3bae45c0-2143-4819-aa6b-35649f54bba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71899d-2fab-444b-8831-b4a3e7ba3c0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1e761273-6ba5-4c04-9e1e-8690bb9a42e4}" ma:internalName="TaxCatchAll" ma:showField="CatchAllData" ma:web="8f71899d-2fab-444b-8831-b4a3e7ba3c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ae45c0-2143-4819-aa6b-35649f54bb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d2bc115-f314-4df2-a102-4eef0e4978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f71899d-2fab-444b-8831-b4a3e7ba3c00" xsi:nil="true"/>
    <lcf76f155ced4ddcb4097134ff3c332f xmlns="3bae45c0-2143-4819-aa6b-35649f54bba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2E1CE32-8F69-4A55-AF9E-40A7BE35FFF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5AA659-F318-4F45-A8E6-2B0CD69F32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71899d-2fab-444b-8831-b4a3e7ba3c00"/>
    <ds:schemaRef ds:uri="3bae45c0-2143-4819-aa6b-35649f54bb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92D7087-B120-4508-9249-9B3AEAE70364}">
  <ds:schemaRefs>
    <ds:schemaRef ds:uri="http://purl.org/dc/elements/1.1/"/>
    <ds:schemaRef ds:uri="3bae45c0-2143-4819-aa6b-35649f54bba6"/>
    <ds:schemaRef ds:uri="http://schemas.microsoft.com/office/2006/documentManagement/types"/>
    <ds:schemaRef ds:uri="8f71899d-2fab-444b-8831-b4a3e7ba3c00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42f063bf-ce3a-473c-8609-3866002c85b0}" enabled="1" method="Standard" siteId="{b914a242-e718-443b-a47c-6b4c649d8c0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BAG_16x9</Template>
  <TotalTime>0</TotalTime>
  <Words>716</Words>
  <Application>Microsoft Office PowerPoint</Application>
  <PresentationFormat>Bildschirmpräsentation (16:9)</PresentationFormat>
  <Paragraphs>134</Paragraphs>
  <Slides>13</Slides>
  <Notes>10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3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1" baseType="lpstr">
      <vt:lpstr>Aptos</vt:lpstr>
      <vt:lpstr>Arial</vt:lpstr>
      <vt:lpstr>Calibri</vt:lpstr>
      <vt:lpstr>Wingdings</vt:lpstr>
      <vt:lpstr>BAG_16x9</vt:lpstr>
      <vt:lpstr>1_BAG_16x9</vt:lpstr>
      <vt:lpstr>2_BAG_16x9</vt:lpstr>
      <vt:lpstr>think-cell Slide</vt:lpstr>
      <vt:lpstr>Bayern ein Sonnenland – Wir gestalten Energiezukunft.</vt:lpstr>
      <vt:lpstr>Bayernwerk ist ein PV-Labor im operativen Betrieb </vt:lpstr>
      <vt:lpstr>Wir arbeiten an unserem Zielbild Flower.Power …   </vt:lpstr>
      <vt:lpstr>Ambitionen für EE- und Netzausbau werden größer</vt:lpstr>
      <vt:lpstr>Neue Dimensionen für das Bayernwerk-Netz in den kommenden Jahren</vt:lpstr>
      <vt:lpstr>Wir gehen den Netzausbau vorausschauend an</vt:lpstr>
      <vt:lpstr>Erfolgsfaktoren für vorausschauende Planung</vt:lpstr>
      <vt:lpstr>Vorausschauender Netzausbau im Netzausbauplan</vt:lpstr>
      <vt:lpstr>Das neue Energiesystem wird in der Regulierung bereits sichtbar</vt:lpstr>
      <vt:lpstr>Kern-Prinzip des Effizienzvergleichs</vt:lpstr>
      <vt:lpstr>Herausforderungen durch vorausschauenden Netzausbau?</vt:lpstr>
      <vt:lpstr>Lösungsansätze für vorausschauenden Netzausbau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Ziegler, Katharina</dc:creator>
  <dc:description>Version 2.0, Stand: 13.2.2020</dc:description>
  <cp:lastModifiedBy>Ziegler, Katharina</cp:lastModifiedBy>
  <cp:revision>4</cp:revision>
  <dcterms:created xsi:type="dcterms:W3CDTF">2024-10-07T07:51:49Z</dcterms:created>
  <dcterms:modified xsi:type="dcterms:W3CDTF">2024-10-22T09:53:49Z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0x010100A20B53A93D617B4F831121F8305CF923</vt:lpwstr>
  </property>
</Properties>
</file>