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5" r:id="rId4"/>
  </p:sldMasterIdLst>
  <p:notesMasterIdLst>
    <p:notesMasterId r:id="rId34"/>
  </p:notesMasterIdLst>
  <p:handoutMasterIdLst>
    <p:handoutMasterId r:id="rId35"/>
  </p:handoutMasterIdLst>
  <p:sldIdLst>
    <p:sldId id="333" r:id="rId5"/>
    <p:sldId id="364" r:id="rId6"/>
    <p:sldId id="336" r:id="rId7"/>
    <p:sldId id="372" r:id="rId8"/>
    <p:sldId id="363" r:id="rId9"/>
    <p:sldId id="339" r:id="rId10"/>
    <p:sldId id="342" r:id="rId11"/>
    <p:sldId id="346" r:id="rId12"/>
    <p:sldId id="366" r:id="rId13"/>
    <p:sldId id="368" r:id="rId14"/>
    <p:sldId id="369" r:id="rId15"/>
    <p:sldId id="370" r:id="rId16"/>
    <p:sldId id="376" r:id="rId17"/>
    <p:sldId id="377" r:id="rId18"/>
    <p:sldId id="352" r:id="rId19"/>
    <p:sldId id="613" r:id="rId20"/>
    <p:sldId id="343" r:id="rId21"/>
    <p:sldId id="354" r:id="rId22"/>
    <p:sldId id="609" r:id="rId23"/>
    <p:sldId id="332" r:id="rId24"/>
    <p:sldId id="357" r:id="rId25"/>
    <p:sldId id="358" r:id="rId26"/>
    <p:sldId id="362" r:id="rId27"/>
    <p:sldId id="611" r:id="rId28"/>
    <p:sldId id="612" r:id="rId29"/>
    <p:sldId id="371" r:id="rId30"/>
    <p:sldId id="373" r:id="rId31"/>
    <p:sldId id="608" r:id="rId32"/>
    <p:sldId id="367" r:id="rId33"/>
  </p:sldIdLst>
  <p:sldSz cx="9144000" cy="5715000" type="screen16x10"/>
  <p:notesSz cx="6797675" cy="9926638"/>
  <p:custShowLst>
    <p:custShow name="Office Design Farben" id="0">
      <p:sldLst/>
    </p:custShow>
    <p:custShow name="PowerPoint Folienlayout" id="1">
      <p:sldLst/>
    </p:custShow>
  </p:custShow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orient="horz" pos="31" userDrawn="1">
          <p15:clr>
            <a:srgbClr val="A4A3A4"/>
          </p15:clr>
        </p15:guide>
        <p15:guide id="3" pos="5760" userDrawn="1">
          <p15:clr>
            <a:srgbClr val="A4A3A4"/>
          </p15:clr>
        </p15:guide>
        <p15:guide id="5" orient="horz" pos="36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610a" initials="6" lastIdx="3" clrIdx="0">
    <p:extLst>
      <p:ext uri="{19B8F6BF-5375-455C-9EA6-DF929625EA0E}">
        <p15:presenceInfo xmlns:p15="http://schemas.microsoft.com/office/powerpoint/2012/main" userId="S-1-5-21-113653030-554830613-1777090905-10215" providerId="AD"/>
      </p:ext>
    </p:extLst>
  </p:cmAuthor>
  <p:cmAuthor id="2" name="610-4" initials="6" lastIdx="2" clrIdx="1">
    <p:extLst>
      <p:ext uri="{19B8F6BF-5375-455C-9EA6-DF929625EA0E}">
        <p15:presenceInfo xmlns:p15="http://schemas.microsoft.com/office/powerpoint/2012/main" userId="S-1-5-21-113653030-554830613-1777090905-1142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74"/>
    <a:srgbClr val="595959"/>
    <a:srgbClr val="C0003C"/>
    <a:srgbClr val="5F306E"/>
    <a:srgbClr val="0077B6"/>
    <a:srgbClr val="17365D"/>
    <a:srgbClr val="E6F4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8" autoAdjust="0"/>
    <p:restoredTop sz="97145" autoAdjust="0"/>
  </p:normalViewPr>
  <p:slideViewPr>
    <p:cSldViewPr>
      <p:cViewPr varScale="1">
        <p:scale>
          <a:sx n="143" d="100"/>
          <a:sy n="143" d="100"/>
        </p:scale>
        <p:origin x="720" y="102"/>
      </p:cViewPr>
      <p:guideLst>
        <p:guide/>
        <p:guide orient="horz" pos="31"/>
        <p:guide pos="5760"/>
        <p:guide orient="horz" pos="3600"/>
      </p:guideLst>
    </p:cSldViewPr>
  </p:slideViewPr>
  <p:outlineViewPr>
    <p:cViewPr>
      <p:scale>
        <a:sx n="33" d="100"/>
        <a:sy n="33" d="100"/>
      </p:scale>
      <p:origin x="0" y="-214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21" d="100"/>
          <a:sy n="121" d="100"/>
        </p:scale>
        <p:origin x="416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90BF2C-17B0-429E-9AD1-89F95A7F228D}" type="doc">
      <dgm:prSet loTypeId="urn:microsoft.com/office/officeart/2005/8/layout/hChevron3" loCatId="process" qsTypeId="urn:microsoft.com/office/officeart/2005/8/quickstyle/simple1" qsCatId="simple" csTypeId="urn:microsoft.com/office/officeart/2005/8/colors/accent1_2" csCatId="accent1" phldr="1"/>
      <dgm:spPr/>
    </dgm:pt>
    <dgm:pt modelId="{4A06D27C-777F-4331-BB39-552FD998C0CF}">
      <dgm:prSet phldrT="[Text]"/>
      <dgm:spPr/>
      <dgm:t>
        <a:bodyPr/>
        <a:lstStyle/>
        <a:p>
          <a:pPr algn="ctr"/>
          <a:endParaRPr lang="de-DE" dirty="0"/>
        </a:p>
      </dgm:t>
    </dgm:pt>
    <dgm:pt modelId="{FC5FA77F-9272-432C-8E82-3B271C10BB44}" type="parTrans" cxnId="{3B7F5292-220C-4F1E-B3CB-DB1725EDFCBA}">
      <dgm:prSet/>
      <dgm:spPr/>
      <dgm:t>
        <a:bodyPr/>
        <a:lstStyle/>
        <a:p>
          <a:endParaRPr lang="de-DE"/>
        </a:p>
      </dgm:t>
    </dgm:pt>
    <dgm:pt modelId="{7BC1AA64-B972-4DCC-A9EB-4522D38ABA5B}" type="sibTrans" cxnId="{3B7F5292-220C-4F1E-B3CB-DB1725EDFCBA}">
      <dgm:prSet/>
      <dgm:spPr/>
      <dgm:t>
        <a:bodyPr/>
        <a:lstStyle/>
        <a:p>
          <a:endParaRPr lang="de-DE"/>
        </a:p>
      </dgm:t>
    </dgm:pt>
    <dgm:pt modelId="{DE5E874D-C0EB-4C5D-AD83-6D5027516C74}" type="pres">
      <dgm:prSet presAssocID="{3190BF2C-17B0-429E-9AD1-89F95A7F228D}" presName="Name0" presStyleCnt="0">
        <dgm:presLayoutVars>
          <dgm:dir/>
          <dgm:resizeHandles val="exact"/>
        </dgm:presLayoutVars>
      </dgm:prSet>
      <dgm:spPr/>
    </dgm:pt>
    <dgm:pt modelId="{C35931B4-FA9A-462D-952B-CC31932B8094}" type="pres">
      <dgm:prSet presAssocID="{4A06D27C-777F-4331-BB39-552FD998C0CF}" presName="parTxOnly" presStyleLbl="node1" presStyleIdx="0" presStyleCnt="1" custScaleX="100098" custLinFactNeighborX="-115" custLinFactNeighborY="1534">
        <dgm:presLayoutVars>
          <dgm:bulletEnabled val="1"/>
        </dgm:presLayoutVars>
      </dgm:prSet>
      <dgm:spPr/>
    </dgm:pt>
  </dgm:ptLst>
  <dgm:cxnLst>
    <dgm:cxn modelId="{F443620A-A3FC-4131-955F-F2DF28269E18}" type="presOf" srcId="{3190BF2C-17B0-429E-9AD1-89F95A7F228D}" destId="{DE5E874D-C0EB-4C5D-AD83-6D5027516C74}" srcOrd="0" destOrd="0" presId="urn:microsoft.com/office/officeart/2005/8/layout/hChevron3"/>
    <dgm:cxn modelId="{8D100C4F-5208-4934-8AD3-8852CD6805F2}" type="presOf" srcId="{4A06D27C-777F-4331-BB39-552FD998C0CF}" destId="{C35931B4-FA9A-462D-952B-CC31932B8094}" srcOrd="0" destOrd="0" presId="urn:microsoft.com/office/officeart/2005/8/layout/hChevron3"/>
    <dgm:cxn modelId="{3B7F5292-220C-4F1E-B3CB-DB1725EDFCBA}" srcId="{3190BF2C-17B0-429E-9AD1-89F95A7F228D}" destId="{4A06D27C-777F-4331-BB39-552FD998C0CF}" srcOrd="0" destOrd="0" parTransId="{FC5FA77F-9272-432C-8E82-3B271C10BB44}" sibTransId="{7BC1AA64-B972-4DCC-A9EB-4522D38ABA5B}"/>
    <dgm:cxn modelId="{DF48B402-9688-4FE7-8C61-5753CC258E5C}" type="presParOf" srcId="{DE5E874D-C0EB-4C5D-AD83-6D5027516C74}" destId="{C35931B4-FA9A-462D-952B-CC31932B8094}"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59D634-6148-46C6-BBE3-B6E4D3C286F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2C84806A-57CB-453B-AFDF-DC468C928201}">
      <dgm:prSet/>
      <dgm:spPr/>
      <dgm:t>
        <a:bodyPr/>
        <a:lstStyle/>
        <a:p>
          <a:r>
            <a:rPr lang="de-DE" dirty="0"/>
            <a:t>§ 21 Abs.2 S.5 EnWG „Bei der Bildung von Entgelten nach Satz 1 </a:t>
          </a:r>
          <a:r>
            <a:rPr lang="de-DE" b="1" dirty="0"/>
            <a:t>sollen auch Kosten eines vorausschauenden Netzausbaus</a:t>
          </a:r>
          <a:r>
            <a:rPr lang="de-DE" dirty="0"/>
            <a:t> zur Verfolgung des Zwecks und der Ziele des § 1 sowie das überragende öffentliche Interesse an der Errichtung und dem Betrieb von Elektrizitätsversorgungsnetzen […] </a:t>
          </a:r>
          <a:r>
            <a:rPr lang="de-DE" b="1" dirty="0"/>
            <a:t>berücksichtigt werden</a:t>
          </a:r>
          <a:r>
            <a:rPr lang="de-DE" dirty="0"/>
            <a:t>.“</a:t>
          </a:r>
        </a:p>
      </dgm:t>
    </dgm:pt>
    <dgm:pt modelId="{B4BF3774-8E82-4835-8069-52B571DDDDA6}" type="parTrans" cxnId="{31D39C67-0E67-4745-9BD5-93511474248F}">
      <dgm:prSet/>
      <dgm:spPr/>
      <dgm:t>
        <a:bodyPr/>
        <a:lstStyle/>
        <a:p>
          <a:endParaRPr lang="de-DE"/>
        </a:p>
      </dgm:t>
    </dgm:pt>
    <dgm:pt modelId="{F5BACD59-F46C-4BC8-9BD7-76E9D5B92079}" type="sibTrans" cxnId="{31D39C67-0E67-4745-9BD5-93511474248F}">
      <dgm:prSet/>
      <dgm:spPr/>
      <dgm:t>
        <a:bodyPr/>
        <a:lstStyle/>
        <a:p>
          <a:endParaRPr lang="de-DE"/>
        </a:p>
      </dgm:t>
    </dgm:pt>
    <dgm:pt modelId="{B3C78AA9-D450-47A9-B14B-00B5E65DFAFA}">
      <dgm:prSet/>
      <dgm:spPr/>
      <dgm:t>
        <a:bodyPr/>
        <a:lstStyle/>
        <a:p>
          <a:r>
            <a:rPr lang="de-DE"/>
            <a:t>§ 21a Abs.3 EnWG. „Die Bundesnetzagentur kann zur </a:t>
          </a:r>
          <a:r>
            <a:rPr lang="de-DE" b="1"/>
            <a:t>näheren Ausgestaltung des Anreizregulierungsmodells </a:t>
          </a:r>
          <a:r>
            <a:rPr lang="de-DE"/>
            <a:t>Festlegungen treffen und Maßnahmen des Netzbetreibers auf Antrag genehmigen. Dabei soll auch ein </a:t>
          </a:r>
          <a:r>
            <a:rPr lang="de-DE" b="1"/>
            <a:t>vorausschauender Netzausbau </a:t>
          </a:r>
          <a:r>
            <a:rPr lang="de-DE"/>
            <a:t>zur Verfolgung des Zwecks und der Ziele des § 1 berücksichtigt werden.“</a:t>
          </a:r>
        </a:p>
      </dgm:t>
    </dgm:pt>
    <dgm:pt modelId="{5952986F-676E-40E4-B9EE-368AE3ADF10E}" type="parTrans" cxnId="{F2C352B2-8DDF-43C7-BA39-4014FECC9DE3}">
      <dgm:prSet/>
      <dgm:spPr/>
      <dgm:t>
        <a:bodyPr/>
        <a:lstStyle/>
        <a:p>
          <a:endParaRPr lang="de-DE"/>
        </a:p>
      </dgm:t>
    </dgm:pt>
    <dgm:pt modelId="{84D882D6-7D11-43C7-8CC5-3F57285ECBEF}" type="sibTrans" cxnId="{F2C352B2-8DDF-43C7-BA39-4014FECC9DE3}">
      <dgm:prSet/>
      <dgm:spPr/>
      <dgm:t>
        <a:bodyPr/>
        <a:lstStyle/>
        <a:p>
          <a:endParaRPr lang="de-DE"/>
        </a:p>
      </dgm:t>
    </dgm:pt>
    <dgm:pt modelId="{69FD2239-0B0C-4798-ACC4-CB52638F87E6}" type="pres">
      <dgm:prSet presAssocID="{8459D634-6148-46C6-BBE3-B6E4D3C286FB}" presName="linear" presStyleCnt="0">
        <dgm:presLayoutVars>
          <dgm:animLvl val="lvl"/>
          <dgm:resizeHandles val="exact"/>
        </dgm:presLayoutVars>
      </dgm:prSet>
      <dgm:spPr/>
    </dgm:pt>
    <dgm:pt modelId="{BEE06C6C-57A3-4059-AE80-774C23A28384}" type="pres">
      <dgm:prSet presAssocID="{2C84806A-57CB-453B-AFDF-DC468C928201}" presName="parentText" presStyleLbl="node1" presStyleIdx="0" presStyleCnt="2" custLinFactY="-14572" custLinFactNeighborX="-306" custLinFactNeighborY="-100000">
        <dgm:presLayoutVars>
          <dgm:chMax val="0"/>
          <dgm:bulletEnabled val="1"/>
        </dgm:presLayoutVars>
      </dgm:prSet>
      <dgm:spPr/>
    </dgm:pt>
    <dgm:pt modelId="{D244BE94-84AE-4576-B0AD-4E875E08232E}" type="pres">
      <dgm:prSet presAssocID="{F5BACD59-F46C-4BC8-9BD7-76E9D5B92079}" presName="spacer" presStyleCnt="0"/>
      <dgm:spPr/>
    </dgm:pt>
    <dgm:pt modelId="{A3166212-CF4B-4955-83F8-38C3812D860E}" type="pres">
      <dgm:prSet presAssocID="{B3C78AA9-D450-47A9-B14B-00B5E65DFAFA}" presName="parentText" presStyleLbl="node1" presStyleIdx="1" presStyleCnt="2">
        <dgm:presLayoutVars>
          <dgm:chMax val="0"/>
          <dgm:bulletEnabled val="1"/>
        </dgm:presLayoutVars>
      </dgm:prSet>
      <dgm:spPr/>
    </dgm:pt>
  </dgm:ptLst>
  <dgm:cxnLst>
    <dgm:cxn modelId="{31D39C67-0E67-4745-9BD5-93511474248F}" srcId="{8459D634-6148-46C6-BBE3-B6E4D3C286FB}" destId="{2C84806A-57CB-453B-AFDF-DC468C928201}" srcOrd="0" destOrd="0" parTransId="{B4BF3774-8E82-4835-8069-52B571DDDDA6}" sibTransId="{F5BACD59-F46C-4BC8-9BD7-76E9D5B92079}"/>
    <dgm:cxn modelId="{DCFA0748-CBE2-4692-9E42-464EF494B67A}" type="presOf" srcId="{8459D634-6148-46C6-BBE3-B6E4D3C286FB}" destId="{69FD2239-0B0C-4798-ACC4-CB52638F87E6}" srcOrd="0" destOrd="0" presId="urn:microsoft.com/office/officeart/2005/8/layout/vList2"/>
    <dgm:cxn modelId="{F2C352B2-8DDF-43C7-BA39-4014FECC9DE3}" srcId="{8459D634-6148-46C6-BBE3-B6E4D3C286FB}" destId="{B3C78AA9-D450-47A9-B14B-00B5E65DFAFA}" srcOrd="1" destOrd="0" parTransId="{5952986F-676E-40E4-B9EE-368AE3ADF10E}" sibTransId="{84D882D6-7D11-43C7-8CC5-3F57285ECBEF}"/>
    <dgm:cxn modelId="{4278EFB2-8FF6-4E80-B66F-655D6F157C02}" type="presOf" srcId="{B3C78AA9-D450-47A9-B14B-00B5E65DFAFA}" destId="{A3166212-CF4B-4955-83F8-38C3812D860E}" srcOrd="0" destOrd="0" presId="urn:microsoft.com/office/officeart/2005/8/layout/vList2"/>
    <dgm:cxn modelId="{DDE702E8-F0A4-45A7-AE32-5C5377A1BF18}" type="presOf" srcId="{2C84806A-57CB-453B-AFDF-DC468C928201}" destId="{BEE06C6C-57A3-4059-AE80-774C23A28384}" srcOrd="0" destOrd="0" presId="urn:microsoft.com/office/officeart/2005/8/layout/vList2"/>
    <dgm:cxn modelId="{015E9F9C-BEA1-48F7-8631-36967933A8A6}" type="presParOf" srcId="{69FD2239-0B0C-4798-ACC4-CB52638F87E6}" destId="{BEE06C6C-57A3-4059-AE80-774C23A28384}" srcOrd="0" destOrd="0" presId="urn:microsoft.com/office/officeart/2005/8/layout/vList2"/>
    <dgm:cxn modelId="{11959FF0-C355-4D32-99D0-7BA78AD26EB4}" type="presParOf" srcId="{69FD2239-0B0C-4798-ACC4-CB52638F87E6}" destId="{D244BE94-84AE-4576-B0AD-4E875E08232E}" srcOrd="1" destOrd="0" presId="urn:microsoft.com/office/officeart/2005/8/layout/vList2"/>
    <dgm:cxn modelId="{0DE39F3C-6F92-4839-A29E-7BF05D561EC7}" type="presParOf" srcId="{69FD2239-0B0C-4798-ACC4-CB52638F87E6}" destId="{A3166212-CF4B-4955-83F8-38C3812D860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931B4-FA9A-462D-952B-CC31932B8094}">
      <dsp:nvSpPr>
        <dsp:cNvPr id="0" name=""/>
        <dsp:cNvSpPr/>
      </dsp:nvSpPr>
      <dsp:spPr>
        <a:xfrm>
          <a:off x="0" y="0"/>
          <a:ext cx="7207171" cy="28779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20003" bIns="40005" numCol="1" spcCol="1270" anchor="ctr" anchorCtr="0">
          <a:noAutofit/>
        </a:bodyPr>
        <a:lstStyle/>
        <a:p>
          <a:pPr marL="0" lvl="0" indent="0" algn="ctr" defTabSz="666750">
            <a:lnSpc>
              <a:spcPct val="90000"/>
            </a:lnSpc>
            <a:spcBef>
              <a:spcPct val="0"/>
            </a:spcBef>
            <a:spcAft>
              <a:spcPct val="35000"/>
            </a:spcAft>
            <a:buNone/>
          </a:pPr>
          <a:endParaRPr lang="de-DE" sz="1500" kern="1200" dirty="0"/>
        </a:p>
      </dsp:txBody>
      <dsp:txXfrm>
        <a:off x="0" y="0"/>
        <a:ext cx="7135221" cy="2877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06C6C-57A3-4059-AE80-774C23A28384}">
      <dsp:nvSpPr>
        <dsp:cNvPr id="0" name=""/>
        <dsp:cNvSpPr/>
      </dsp:nvSpPr>
      <dsp:spPr>
        <a:xfrm>
          <a:off x="0" y="35334"/>
          <a:ext cx="8063856" cy="1193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 21 Abs.2 S.5 EnWG „Bei der Bildung von Entgelten nach Satz 1 </a:t>
          </a:r>
          <a:r>
            <a:rPr lang="de-DE" sz="1700" b="1" kern="1200" dirty="0"/>
            <a:t>sollen auch Kosten eines vorausschauenden Netzausbaus</a:t>
          </a:r>
          <a:r>
            <a:rPr lang="de-DE" sz="1700" kern="1200" dirty="0"/>
            <a:t> zur Verfolgung des Zwecks und der Ziele des § 1 sowie das überragende öffentliche Interesse an der Errichtung und dem Betrieb von Elektrizitätsversorgungsnetzen […] </a:t>
          </a:r>
          <a:r>
            <a:rPr lang="de-DE" sz="1700" b="1" kern="1200" dirty="0"/>
            <a:t>berücksichtigt werden</a:t>
          </a:r>
          <a:r>
            <a:rPr lang="de-DE" sz="1700" kern="1200" dirty="0"/>
            <a:t>.“</a:t>
          </a:r>
        </a:p>
      </dsp:txBody>
      <dsp:txXfrm>
        <a:off x="58257" y="93591"/>
        <a:ext cx="7947342" cy="1076886"/>
      </dsp:txXfrm>
    </dsp:sp>
    <dsp:sp modelId="{A3166212-CF4B-4955-83F8-38C3812D860E}">
      <dsp:nvSpPr>
        <dsp:cNvPr id="0" name=""/>
        <dsp:cNvSpPr/>
      </dsp:nvSpPr>
      <dsp:spPr>
        <a:xfrm>
          <a:off x="0" y="1500556"/>
          <a:ext cx="8063856" cy="1193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a:t>§ 21a Abs.3 EnWG. „Die Bundesnetzagentur kann zur </a:t>
          </a:r>
          <a:r>
            <a:rPr lang="de-DE" sz="1700" b="1" kern="1200"/>
            <a:t>näheren Ausgestaltung des Anreizregulierungsmodells </a:t>
          </a:r>
          <a:r>
            <a:rPr lang="de-DE" sz="1700" kern="1200"/>
            <a:t>Festlegungen treffen und Maßnahmen des Netzbetreibers auf Antrag genehmigen. Dabei soll auch ein </a:t>
          </a:r>
          <a:r>
            <a:rPr lang="de-DE" sz="1700" b="1" kern="1200"/>
            <a:t>vorausschauender Netzausbau </a:t>
          </a:r>
          <a:r>
            <a:rPr lang="de-DE" sz="1700" kern="1200"/>
            <a:t>zur Verfolgung des Zwecks und der Ziele des § 1 berücksichtigt werden.“</a:t>
          </a:r>
        </a:p>
      </dsp:txBody>
      <dsp:txXfrm>
        <a:off x="58257" y="1558813"/>
        <a:ext cx="7947342" cy="107688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7296467-C748-4A89-8CF4-08407F8C7578}"/>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r>
              <a:rPr lang="de-DE" dirty="0">
                <a:latin typeface="BundesSans Office" panose="020B0002030500000203" pitchFamily="34" charset="0"/>
              </a:rPr>
              <a:t>Bundesnetzagentur</a:t>
            </a:r>
          </a:p>
        </p:txBody>
      </p:sp>
      <p:sp>
        <p:nvSpPr>
          <p:cNvPr id="3" name="Datumsplatzhalter 2">
            <a:extLst>
              <a:ext uri="{FF2B5EF4-FFF2-40B4-BE49-F238E27FC236}">
                <a16:creationId xmlns:a16="http://schemas.microsoft.com/office/drawing/2014/main" id="{DFE4DB5A-8A48-4F07-8FC6-67287583C3A4}"/>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823D834-86BF-498A-89A7-12A205D8E5FF}" type="datetime1">
              <a:rPr lang="de-DE" smtClean="0">
                <a:latin typeface="BundesSans Office" panose="020B0002030500000203" pitchFamily="34" charset="0"/>
              </a:rPr>
              <a:t>23.10.2024</a:t>
            </a:fld>
            <a:endParaRPr lang="de-DE">
              <a:latin typeface="BundesSans Office" panose="020B0002030500000203" pitchFamily="34" charset="0"/>
            </a:endParaRPr>
          </a:p>
        </p:txBody>
      </p:sp>
      <p:sp>
        <p:nvSpPr>
          <p:cNvPr id="4" name="Fußzeilenplatzhalter 3">
            <a:extLst>
              <a:ext uri="{FF2B5EF4-FFF2-40B4-BE49-F238E27FC236}">
                <a16:creationId xmlns:a16="http://schemas.microsoft.com/office/drawing/2014/main" id="{B2871ABC-F237-42C0-9027-9958DF2005E2}"/>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latin typeface="BundesSans Office" panose="020B0002030500000203" pitchFamily="34" charset="0"/>
            </a:endParaRPr>
          </a:p>
        </p:txBody>
      </p:sp>
      <p:sp>
        <p:nvSpPr>
          <p:cNvPr id="5" name="Foliennummernplatzhalter 4">
            <a:extLst>
              <a:ext uri="{FF2B5EF4-FFF2-40B4-BE49-F238E27FC236}">
                <a16:creationId xmlns:a16="http://schemas.microsoft.com/office/drawing/2014/main" id="{F0C11C4A-D0B7-45EA-909E-5ECF7F03AF43}"/>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3914A6B-425E-4A1F-AF17-12D2AC39C197}" type="slidenum">
              <a:rPr lang="de-DE" smtClean="0">
                <a:latin typeface="BundesSans Office" panose="020B0002030500000203" pitchFamily="34" charset="0"/>
              </a:rPr>
              <a:t>‹Nr.›</a:t>
            </a:fld>
            <a:endParaRPr lang="de-DE">
              <a:latin typeface="BundesSans Office" panose="020B0002030500000203" pitchFamily="34" charset="0"/>
            </a:endParaRPr>
          </a:p>
        </p:txBody>
      </p:sp>
    </p:spTree>
    <p:extLst>
      <p:ext uri="{BB962C8B-B14F-4D97-AF65-F5344CB8AC3E}">
        <p14:creationId xmlns:p14="http://schemas.microsoft.com/office/powerpoint/2010/main" val="2098902082"/>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BundesSans Office" panose="020B0002030500000203" pitchFamily="34" charset="0"/>
              </a:defRPr>
            </a:lvl1pPr>
          </a:lstStyle>
          <a:p>
            <a:r>
              <a:rPr lang="de-DE"/>
              <a:t>Bundesnetzagentur</a:t>
            </a:r>
            <a:endParaRPr lang="de-DE" dirty="0"/>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BundesSans Office" panose="020B0002030500000203" pitchFamily="34" charset="0"/>
              </a:defRPr>
            </a:lvl1pPr>
          </a:lstStyle>
          <a:p>
            <a:fld id="{D0BF5837-CA79-46B4-89BF-CDBF5E21AE7A}" type="datetime1">
              <a:rPr lang="de-DE" smtClean="0"/>
              <a:t>23.10.2024</a:t>
            </a:fld>
            <a:endParaRPr lang="de-DE"/>
          </a:p>
        </p:txBody>
      </p:sp>
      <p:sp>
        <p:nvSpPr>
          <p:cNvPr id="4" name="Folienbildplatzhalter 3"/>
          <p:cNvSpPr>
            <a:spLocks noGrp="1" noRot="1" noChangeAspect="1"/>
          </p:cNvSpPr>
          <p:nvPr>
            <p:ph type="sldImg" idx="2"/>
          </p:nvPr>
        </p:nvSpPr>
        <p:spPr>
          <a:xfrm>
            <a:off x="420688" y="744538"/>
            <a:ext cx="5956300"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377649" y="4715153"/>
            <a:ext cx="6042378" cy="4466987"/>
          </a:xfrm>
          <a:prstGeom prst="rect">
            <a:avLst/>
          </a:prstGeom>
        </p:spPr>
        <p:txBody>
          <a:bodyPr vert="horz" lIns="91440" tIns="45720" rIns="91440" bIns="457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BundesSans Office" panose="020B0002030500000203" pitchFamily="34" charset="0"/>
              </a:defRPr>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BundesSans Office" panose="020B0002030500000203" pitchFamily="34" charset="0"/>
              </a:defRPr>
            </a:lvl1pPr>
          </a:lstStyle>
          <a:p>
            <a:fld id="{93352FF7-1CA1-4092-9374-FB4149A28233}" type="slidenum">
              <a:rPr lang="de-DE" smtClean="0"/>
              <a:pPr/>
              <a:t>‹Nr.›</a:t>
            </a:fld>
            <a:endParaRPr lang="de-DE"/>
          </a:p>
        </p:txBody>
      </p:sp>
    </p:spTree>
    <p:extLst>
      <p:ext uri="{BB962C8B-B14F-4D97-AF65-F5344CB8AC3E}">
        <p14:creationId xmlns:p14="http://schemas.microsoft.com/office/powerpoint/2010/main" val="96049161"/>
      </p:ext>
    </p:extLst>
  </p:cSld>
  <p:clrMap bg1="lt1" tx1="dk1" bg2="lt2" tx2="dk2" accent1="accent1" accent2="accent2" accent3="accent3" accent4="accent4" accent5="accent5" accent6="accent6" hlink="hlink" folHlink="folHlink"/>
  <p:hf ftr="0"/>
  <p:notesStyle>
    <a:lvl1pPr marL="0" algn="l" defTabSz="685800" rtl="0" eaLnBrk="1" latinLnBrk="0" hangingPunct="1">
      <a:defRPr sz="900" kern="1200">
        <a:solidFill>
          <a:schemeClr val="tx1"/>
        </a:solidFill>
        <a:latin typeface="BundesSans Office" panose="020B0002030500000203" pitchFamily="34" charset="0"/>
        <a:ea typeface="+mn-ea"/>
        <a:cs typeface="+mn-cs"/>
      </a:defRPr>
    </a:lvl1pPr>
    <a:lvl2pPr marL="342900" algn="l" defTabSz="685800" rtl="0" eaLnBrk="1" latinLnBrk="0" hangingPunct="1">
      <a:defRPr sz="900" kern="1200">
        <a:solidFill>
          <a:schemeClr val="tx1"/>
        </a:solidFill>
        <a:latin typeface="BundesSans Office" panose="020B0002030500000203" pitchFamily="34" charset="0"/>
        <a:ea typeface="+mn-ea"/>
        <a:cs typeface="+mn-cs"/>
      </a:defRPr>
    </a:lvl2pPr>
    <a:lvl3pPr marL="685800" algn="l" defTabSz="685800" rtl="0" eaLnBrk="1" latinLnBrk="0" hangingPunct="1">
      <a:defRPr sz="900" kern="1200">
        <a:solidFill>
          <a:schemeClr val="tx1"/>
        </a:solidFill>
        <a:latin typeface="BundesSans Office" panose="020B0002030500000203" pitchFamily="34" charset="0"/>
        <a:ea typeface="+mn-ea"/>
        <a:cs typeface="+mn-cs"/>
      </a:defRPr>
    </a:lvl3pPr>
    <a:lvl4pPr marL="1028700" algn="l" defTabSz="685800" rtl="0" eaLnBrk="1" latinLnBrk="0" hangingPunct="1">
      <a:defRPr sz="900" kern="1200">
        <a:solidFill>
          <a:schemeClr val="tx1"/>
        </a:solidFill>
        <a:latin typeface="BundesSans Office" panose="020B0002030500000203" pitchFamily="34" charset="0"/>
        <a:ea typeface="+mn-ea"/>
        <a:cs typeface="+mn-cs"/>
      </a:defRPr>
    </a:lvl4pPr>
    <a:lvl5pPr marL="1371600" algn="l" defTabSz="685800" rtl="0" eaLnBrk="1" latinLnBrk="0" hangingPunct="1">
      <a:defRPr sz="900" kern="1200">
        <a:solidFill>
          <a:schemeClr val="tx1"/>
        </a:solidFill>
        <a:latin typeface="BundesSans Office" panose="020B0002030500000203" pitchFamily="34"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1</a:t>
            </a:fld>
            <a:endParaRPr lang="de-DE"/>
          </a:p>
        </p:txBody>
      </p:sp>
    </p:spTree>
    <p:extLst>
      <p:ext uri="{BB962C8B-B14F-4D97-AF65-F5344CB8AC3E}">
        <p14:creationId xmlns:p14="http://schemas.microsoft.com/office/powerpoint/2010/main" val="87251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a:t>
            </a:fld>
            <a:endParaRPr lang="de-DE"/>
          </a:p>
        </p:txBody>
      </p:sp>
    </p:spTree>
    <p:extLst>
      <p:ext uri="{BB962C8B-B14F-4D97-AF65-F5344CB8AC3E}">
        <p14:creationId xmlns:p14="http://schemas.microsoft.com/office/powerpoint/2010/main" val="318831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Mit dieser Vorschrift wird Artikel 32 Absatz 3 der Richtlinie (EU) 2019/944 umgesetzt und mit den bereits bestehenden nationalen Regelungen für die Berichtspflicht zur Netzausbau-planung der Betreiber eines Elektrizitätsverteilernetzes vereint. Nach den europäischen Vorgaben ist ein Regelungsrahmen zu schaffen, der die Betreiber von Elektrizitätsverteiler-netzen dazu verpflichtet, Netzentwicklungspläne für die Elektrizitätsverteilernetze </a:t>
            </a:r>
            <a:r>
              <a:rPr lang="de-DE" dirty="0" err="1"/>
              <a:t>aufzustel-len</a:t>
            </a:r>
            <a:r>
              <a:rPr lang="de-DE" dirty="0"/>
              <a:t>. Diese unterscheiden sich in Bezug auf den Prozess jedoch deutlich von den </a:t>
            </a:r>
            <a:r>
              <a:rPr lang="de-DE" dirty="0" err="1"/>
              <a:t>Netzent-wicklungsplänen</a:t>
            </a:r>
            <a:r>
              <a:rPr lang="de-DE" dirty="0"/>
              <a:t> der Übertragungsnetze, so dass zur Abgrenzung hier von „Netzausbau-plänen“ die Rede ist. Diese Netzausbaupläne sind zu erstellen, um das Voranschreiten der Energiewende zu fördern und den Netznutzern eine größtmögliche Transparenz über er-wartete Netzerweiterungen oder Netzmodernisierungen bereitzustellen. </a:t>
            </a:r>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3</a:t>
            </a:fld>
            <a:endParaRPr lang="de-DE"/>
          </a:p>
        </p:txBody>
      </p:sp>
    </p:spTree>
    <p:extLst>
      <p:ext uri="{BB962C8B-B14F-4D97-AF65-F5344CB8AC3E}">
        <p14:creationId xmlns:p14="http://schemas.microsoft.com/office/powerpoint/2010/main" val="2246952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4</a:t>
            </a:fld>
            <a:endParaRPr lang="de-DE"/>
          </a:p>
        </p:txBody>
      </p:sp>
    </p:spTree>
    <p:extLst>
      <p:ext uri="{BB962C8B-B14F-4D97-AF65-F5344CB8AC3E}">
        <p14:creationId xmlns:p14="http://schemas.microsoft.com/office/powerpoint/2010/main" val="3252113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5</a:t>
            </a:fld>
            <a:endParaRPr lang="de-DE"/>
          </a:p>
        </p:txBody>
      </p:sp>
    </p:spTree>
    <p:extLst>
      <p:ext uri="{BB962C8B-B14F-4D97-AF65-F5344CB8AC3E}">
        <p14:creationId xmlns:p14="http://schemas.microsoft.com/office/powerpoint/2010/main" val="3404519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6</a:t>
            </a:fld>
            <a:endParaRPr lang="de-DE"/>
          </a:p>
        </p:txBody>
      </p:sp>
    </p:spTree>
    <p:extLst>
      <p:ext uri="{BB962C8B-B14F-4D97-AF65-F5344CB8AC3E}">
        <p14:creationId xmlns:p14="http://schemas.microsoft.com/office/powerpoint/2010/main" val="3128656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indent="-342900">
              <a:buFont typeface="Arial" panose="020B0604020202020204" pitchFamily="34" charset="0"/>
              <a:buChar char="•"/>
            </a:pPr>
            <a:r>
              <a:rPr lang="de-DE" dirty="0"/>
              <a:t>Ausblick auf die Regionalszenarien 2025</a:t>
            </a:r>
          </a:p>
          <a:p>
            <a:pPr marL="342900" indent="-342900">
              <a:buFont typeface="Arial" panose="020B0604020202020204" pitchFamily="34" charset="0"/>
              <a:buChar char="•"/>
            </a:pPr>
            <a:r>
              <a:rPr lang="de-DE" dirty="0"/>
              <a:t>Gesetzgeber plant Verschiebung auf 31.12.2025</a:t>
            </a:r>
          </a:p>
          <a:p>
            <a:pPr marL="342900" indent="-342900">
              <a:spcBef>
                <a:spcPts val="600"/>
              </a:spcBef>
              <a:buFont typeface="Arial" panose="020B0604020202020204" pitchFamily="34" charset="0"/>
              <a:buChar char="•"/>
            </a:pPr>
            <a:r>
              <a:rPr lang="de-DE" dirty="0"/>
              <a:t>Erwartung BNetzA: Stärkung des Bottom-Up-Ansatzes</a:t>
            </a:r>
          </a:p>
          <a:p>
            <a:pPr lvl="2">
              <a:spcBef>
                <a:spcPts val="600"/>
              </a:spcBef>
            </a:pPr>
            <a:r>
              <a:rPr lang="de-DE" dirty="0"/>
              <a:t>Rückkopplung vor-/nachgelagerter Netzbetreiber</a:t>
            </a:r>
          </a:p>
          <a:p>
            <a:pPr lvl="3">
              <a:spcBef>
                <a:spcPts val="600"/>
              </a:spcBef>
            </a:pPr>
            <a:r>
              <a:rPr lang="de-DE" dirty="0"/>
              <a:t>Einbindung von VNB &lt;100.000 Kunden durch Planungsregionen soll stärker erfolgen</a:t>
            </a:r>
          </a:p>
          <a:p>
            <a:pPr lvl="3">
              <a:spcBef>
                <a:spcPts val="600"/>
              </a:spcBef>
            </a:pPr>
            <a:r>
              <a:rPr lang="de-DE" dirty="0"/>
              <a:t>VNB &lt;100.000 Kunden sollen Daten bereitstellen</a:t>
            </a:r>
          </a:p>
          <a:p>
            <a:pPr lvl="2">
              <a:spcBef>
                <a:spcPts val="600"/>
              </a:spcBef>
            </a:pPr>
            <a:r>
              <a:rPr lang="de-DE" dirty="0"/>
              <a:t>Berücksichtigung des NEP-</a:t>
            </a:r>
            <a:r>
              <a:rPr lang="de-DE" dirty="0" err="1"/>
              <a:t>Szenariorahmens</a:t>
            </a:r>
            <a:r>
              <a:rPr lang="de-DE" dirty="0"/>
              <a:t> beibehalten</a:t>
            </a:r>
          </a:p>
          <a:p>
            <a:pPr lvl="3">
              <a:spcBef>
                <a:spcPts val="600"/>
              </a:spcBef>
            </a:pPr>
            <a:r>
              <a:rPr lang="de-DE" dirty="0"/>
              <a:t>Stärkere Ergänzung durch eigene Untersuchungen des VNB</a:t>
            </a:r>
          </a:p>
          <a:p>
            <a:endParaRPr lang="de-DE" dirty="0"/>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7</a:t>
            </a:fld>
            <a:endParaRPr lang="de-DE"/>
          </a:p>
        </p:txBody>
      </p:sp>
    </p:spTree>
    <p:extLst>
      <p:ext uri="{BB962C8B-B14F-4D97-AF65-F5344CB8AC3E}">
        <p14:creationId xmlns:p14="http://schemas.microsoft.com/office/powerpoint/2010/main" val="756480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(3) Die Bundesnetzagentur kann zur näheren Ausgestaltung des Anreizregulierungsmodells Festlegungen treffen und Maßnahmen des Netzbetreibers auf Antrag genehmigen. Dabei ist auch ein vorausschauender Netzausbau zur Verfolgung des Zwecks und der Ziele des § 1 zu berücksichtigen.</a:t>
            </a:r>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8</a:t>
            </a:fld>
            <a:endParaRPr lang="de-DE"/>
          </a:p>
        </p:txBody>
      </p:sp>
    </p:spTree>
    <p:extLst>
      <p:ext uri="{BB962C8B-B14F-4D97-AF65-F5344CB8AC3E}">
        <p14:creationId xmlns:p14="http://schemas.microsoft.com/office/powerpoint/2010/main" val="3161945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9</a:t>
            </a:fld>
            <a:endParaRPr lang="de-DE"/>
          </a:p>
        </p:txBody>
      </p:sp>
    </p:spTree>
    <p:extLst>
      <p:ext uri="{BB962C8B-B14F-4D97-AF65-F5344CB8AC3E}">
        <p14:creationId xmlns:p14="http://schemas.microsoft.com/office/powerpoint/2010/main" val="3414384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rPr>
              <a:t>Bundesnetzagentur</a:t>
            </a:r>
            <a:endParaRPr kumimoji="0" lang="de-DE" sz="1200" b="0" i="0" u="none" strike="noStrike" kern="1200" cap="none" spc="0" normalizeH="0" baseline="0" noProof="0" dirty="0">
              <a:ln>
                <a:noFill/>
              </a:ln>
              <a:solidFill>
                <a:prstClr val="black"/>
              </a:solidFill>
              <a:effectLst/>
              <a:uLnTx/>
              <a:uFillTx/>
              <a:latin typeface="BundesSans Office" panose="020B0002030500000203" pitchFamily="34" charset="0"/>
              <a:ea typeface="+mn-ea"/>
              <a:cs typeface="+mn-cs"/>
            </a:endParaRPr>
          </a:p>
        </p:txBody>
      </p:sp>
      <p:sp>
        <p:nvSpPr>
          <p:cNvPr id="5" name="Datumsplatzhalter 4"/>
          <p:cNvSpPr>
            <a:spLocks noGrp="1"/>
          </p:cNvSpPr>
          <p:nvPr>
            <p:ph type="dt" idx="1"/>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F5837-CA79-46B4-89BF-CDBF5E21AE7A}" type="datetime1">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23.10.2024</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
        <p:nvSpPr>
          <p:cNvPr id="6" name="Foliennummernplatzhalter 5"/>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352FF7-1CA1-4092-9374-FB4149A28233}" type="slidenum">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Tree>
    <p:extLst>
      <p:ext uri="{BB962C8B-B14F-4D97-AF65-F5344CB8AC3E}">
        <p14:creationId xmlns:p14="http://schemas.microsoft.com/office/powerpoint/2010/main" val="2521997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rPr>
              <a:t>Bundesnetzagentur</a:t>
            </a:r>
            <a:endParaRPr kumimoji="0" lang="de-DE" sz="1200" b="0" i="0" u="none" strike="noStrike" kern="1200" cap="none" spc="0" normalizeH="0" baseline="0" noProof="0" dirty="0">
              <a:ln>
                <a:noFill/>
              </a:ln>
              <a:solidFill>
                <a:prstClr val="black"/>
              </a:solidFill>
              <a:effectLst/>
              <a:uLnTx/>
              <a:uFillTx/>
              <a:latin typeface="BundesSans Office" panose="020B0002030500000203" pitchFamily="34" charset="0"/>
              <a:ea typeface="+mn-ea"/>
              <a:cs typeface="+mn-cs"/>
            </a:endParaRPr>
          </a:p>
        </p:txBody>
      </p:sp>
      <p:sp>
        <p:nvSpPr>
          <p:cNvPr id="5" name="Datumsplatzhalter 4"/>
          <p:cNvSpPr>
            <a:spLocks noGrp="1"/>
          </p:cNvSpPr>
          <p:nvPr>
            <p:ph type="dt" idx="1"/>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F5837-CA79-46B4-89BF-CDBF5E21AE7A}" type="datetime1">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23.10.2024</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
        <p:nvSpPr>
          <p:cNvPr id="6" name="Foliennummernplatzhalter 5"/>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352FF7-1CA1-4092-9374-FB4149A28233}" type="slidenum">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Tree>
    <p:extLst>
      <p:ext uri="{BB962C8B-B14F-4D97-AF65-F5344CB8AC3E}">
        <p14:creationId xmlns:p14="http://schemas.microsoft.com/office/powerpoint/2010/main" val="2175452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rPr>
              <a:t>Bundesnetzagentur</a:t>
            </a:r>
            <a:endParaRPr kumimoji="0" lang="de-DE" sz="1200" b="0" i="0" u="none" strike="noStrike" kern="1200" cap="none" spc="0" normalizeH="0" baseline="0" noProof="0" dirty="0">
              <a:ln>
                <a:noFill/>
              </a:ln>
              <a:solidFill>
                <a:prstClr val="black"/>
              </a:solidFill>
              <a:effectLst/>
              <a:uLnTx/>
              <a:uFillTx/>
              <a:latin typeface="BundesSans Office" panose="020B0002030500000203" pitchFamily="34" charset="0"/>
              <a:ea typeface="+mn-ea"/>
              <a:cs typeface="+mn-cs"/>
            </a:endParaRPr>
          </a:p>
        </p:txBody>
      </p:sp>
      <p:sp>
        <p:nvSpPr>
          <p:cNvPr id="5" name="Datumsplatzhalter 4"/>
          <p:cNvSpPr>
            <a:spLocks noGrp="1"/>
          </p:cNvSpPr>
          <p:nvPr>
            <p:ph type="dt" idx="1"/>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F5837-CA79-46B4-89BF-CDBF5E21AE7A}" type="datetime1">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23.10.2024</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
        <p:nvSpPr>
          <p:cNvPr id="6" name="Foliennummernplatzhalter 5"/>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352FF7-1CA1-4092-9374-FB4149A28233}" type="slidenum">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Tree>
    <p:extLst>
      <p:ext uri="{BB962C8B-B14F-4D97-AF65-F5344CB8AC3E}">
        <p14:creationId xmlns:p14="http://schemas.microsoft.com/office/powerpoint/2010/main" val="1578459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900" kern="1200" dirty="0">
                <a:solidFill>
                  <a:schemeClr val="tx1"/>
                </a:solidFill>
                <a:effectLst/>
                <a:latin typeface="BundesSans Office" panose="020B0002030500000203" pitchFamily="34" charset="0"/>
                <a:ea typeface="+mn-ea"/>
                <a:cs typeface="+mn-cs"/>
              </a:rPr>
              <a:t>Möglichst üppige Renditen der Netzbetreiber mögen die Attraktivität von Investitionen erhöhen, </a:t>
            </a:r>
            <a:r>
              <a:rPr lang="de-DE" sz="900" kern="1200" dirty="0" err="1">
                <a:solidFill>
                  <a:schemeClr val="tx1"/>
                </a:solidFill>
                <a:effectLst/>
                <a:latin typeface="BundesSans Office" panose="020B0002030500000203" pitchFamily="34" charset="0"/>
                <a:ea typeface="+mn-ea"/>
                <a:cs typeface="+mn-cs"/>
              </a:rPr>
              <a:t>verteu-ern</a:t>
            </a:r>
            <a:r>
              <a:rPr lang="de-DE" sz="900" kern="1200" dirty="0">
                <a:solidFill>
                  <a:schemeClr val="tx1"/>
                </a:solidFill>
                <a:effectLst/>
                <a:latin typeface="BundesSans Office" panose="020B0002030500000203" pitchFamily="34" charset="0"/>
                <a:ea typeface="+mn-ea"/>
                <a:cs typeface="+mn-cs"/>
              </a:rPr>
              <a:t> aber den Netzausbau und belasten Haushalte und Industrie.</a:t>
            </a:r>
          </a:p>
          <a:p>
            <a:r>
              <a:rPr lang="de-DE" sz="900" kern="1200" dirty="0">
                <a:solidFill>
                  <a:schemeClr val="tx1"/>
                </a:solidFill>
                <a:effectLst/>
                <a:latin typeface="BundesSans Office" panose="020B0002030500000203" pitchFamily="34" charset="0"/>
                <a:ea typeface="+mn-ea"/>
                <a:cs typeface="+mn-cs"/>
              </a:rPr>
              <a:t>•	Möglichst geringe Renditen bremsen Investitionen und verzögern damit die Energiewende.</a:t>
            </a:r>
          </a:p>
          <a:p>
            <a:r>
              <a:rPr lang="de-DE" sz="900" kern="1200" dirty="0">
                <a:solidFill>
                  <a:schemeClr val="tx1"/>
                </a:solidFill>
                <a:effectLst/>
                <a:latin typeface="BundesSans Office" panose="020B0002030500000203" pitchFamily="34" charset="0"/>
                <a:ea typeface="+mn-ea"/>
                <a:cs typeface="+mn-cs"/>
              </a:rPr>
              <a:t>•	Was wir im NEST-Prozess für die Verteilernetzbetreiber erreichen wollen, ist also ein System, das Investitionen in dem für die Energiewende erforderlichen Umfang, im gegebenen Zeitrahmen zu den </a:t>
            </a:r>
            <a:r>
              <a:rPr lang="de-DE" sz="900" kern="1200" dirty="0" err="1">
                <a:solidFill>
                  <a:schemeClr val="tx1"/>
                </a:solidFill>
                <a:effectLst/>
                <a:latin typeface="BundesSans Office" panose="020B0002030500000203" pitchFamily="34" charset="0"/>
                <a:ea typeface="+mn-ea"/>
                <a:cs typeface="+mn-cs"/>
              </a:rPr>
              <a:t>geringstmögli-chen</a:t>
            </a:r>
            <a:r>
              <a:rPr lang="de-DE" sz="900" kern="1200" dirty="0">
                <a:solidFill>
                  <a:schemeClr val="tx1"/>
                </a:solidFill>
                <a:effectLst/>
                <a:latin typeface="BundesSans Office" panose="020B0002030500000203" pitchFamily="34" charset="0"/>
                <a:ea typeface="+mn-ea"/>
                <a:cs typeface="+mn-cs"/>
              </a:rPr>
              <a:t> Kosten ermöglicht.</a:t>
            </a:r>
          </a:p>
          <a:p>
            <a:endParaRPr lang="de-DE" dirty="0"/>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13</a:t>
            </a:fld>
            <a:endParaRPr lang="de-DE"/>
          </a:p>
        </p:txBody>
      </p:sp>
    </p:spTree>
    <p:extLst>
      <p:ext uri="{BB962C8B-B14F-4D97-AF65-F5344CB8AC3E}">
        <p14:creationId xmlns:p14="http://schemas.microsoft.com/office/powerpoint/2010/main" val="1558483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14</a:t>
            </a:fld>
            <a:endParaRPr lang="de-DE"/>
          </a:p>
        </p:txBody>
      </p:sp>
    </p:spTree>
    <p:extLst>
      <p:ext uri="{BB962C8B-B14F-4D97-AF65-F5344CB8AC3E}">
        <p14:creationId xmlns:p14="http://schemas.microsoft.com/office/powerpoint/2010/main" val="3020797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Um die Stabilität des Rechtsrahmens zu gewährleisten, bleiben die Verordnungen für eine Übergangszeit in Kraft:</a:t>
            </a:r>
          </a:p>
          <a:p>
            <a:pPr marL="285750" indent="-285750">
              <a:buFont typeface="Arial" panose="020B0604020202020204" pitchFamily="34" charset="0"/>
              <a:buChar char="•"/>
            </a:pPr>
            <a:r>
              <a:rPr lang="de-DE" dirty="0" err="1"/>
              <a:t>GasNEV</a:t>
            </a:r>
            <a:r>
              <a:rPr lang="de-DE" dirty="0"/>
              <a:t> bis zum 31.12.2027 </a:t>
            </a:r>
          </a:p>
          <a:p>
            <a:pPr marL="285750" indent="-285750">
              <a:buFont typeface="Arial" panose="020B0604020202020204" pitchFamily="34" charset="0"/>
              <a:buChar char="•"/>
            </a:pPr>
            <a:r>
              <a:rPr lang="de-DE" dirty="0" err="1"/>
              <a:t>StromNEV</a:t>
            </a:r>
            <a:r>
              <a:rPr lang="de-DE" dirty="0"/>
              <a:t> bis zum 31.12.2028</a:t>
            </a:r>
          </a:p>
          <a:p>
            <a:pPr marL="285750" indent="-285750">
              <a:buFont typeface="Arial" panose="020B0604020202020204" pitchFamily="34" charset="0"/>
              <a:buChar char="•"/>
            </a:pPr>
            <a:r>
              <a:rPr lang="de-DE" dirty="0" err="1"/>
              <a:t>ARegV</a:t>
            </a:r>
            <a:r>
              <a:rPr lang="de-DE" dirty="0"/>
              <a:t> bis zum 31.12.2028</a:t>
            </a:r>
          </a:p>
          <a:p>
            <a:pPr marL="285750" indent="-285750">
              <a:buFont typeface="Arial" panose="020B0604020202020204" pitchFamily="34" charset="0"/>
              <a:buChar char="•"/>
            </a:pPr>
            <a:r>
              <a:rPr lang="de-DE" dirty="0" err="1"/>
              <a:t>StromNZV</a:t>
            </a:r>
            <a:r>
              <a:rPr lang="de-DE" dirty="0"/>
              <a:t> bis zum 31.12.2025</a:t>
            </a:r>
          </a:p>
          <a:p>
            <a:pPr marL="285750" indent="-285750">
              <a:buFont typeface="Arial" panose="020B0604020202020204" pitchFamily="34" charset="0"/>
              <a:buChar char="•"/>
            </a:pPr>
            <a:r>
              <a:rPr lang="de-DE" dirty="0" err="1"/>
              <a:t>GasNZV</a:t>
            </a:r>
            <a:r>
              <a:rPr lang="de-DE" dirty="0"/>
              <a:t> zum 31.12.2025 </a:t>
            </a:r>
          </a:p>
          <a:p>
            <a:endParaRPr lang="de-DE" dirty="0"/>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15</a:t>
            </a:fld>
            <a:endParaRPr lang="de-DE"/>
          </a:p>
        </p:txBody>
      </p:sp>
    </p:spTree>
    <p:extLst>
      <p:ext uri="{BB962C8B-B14F-4D97-AF65-F5344CB8AC3E}">
        <p14:creationId xmlns:p14="http://schemas.microsoft.com/office/powerpoint/2010/main" val="2109701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17</a:t>
            </a:fld>
            <a:endParaRPr lang="de-DE"/>
          </a:p>
        </p:txBody>
      </p:sp>
    </p:spTree>
    <p:extLst>
      <p:ext uri="{BB962C8B-B14F-4D97-AF65-F5344CB8AC3E}">
        <p14:creationId xmlns:p14="http://schemas.microsoft.com/office/powerpoint/2010/main" val="957517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Netze. Effizient. Sicher. Transformiert</a:t>
            </a:r>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18</a:t>
            </a:fld>
            <a:endParaRPr lang="de-DE"/>
          </a:p>
        </p:txBody>
      </p:sp>
    </p:spTree>
    <p:extLst>
      <p:ext uri="{BB962C8B-B14F-4D97-AF65-F5344CB8AC3E}">
        <p14:creationId xmlns:p14="http://schemas.microsoft.com/office/powerpoint/2010/main" val="478970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19</a:t>
            </a:fld>
            <a:endParaRPr lang="de-DE"/>
          </a:p>
        </p:txBody>
      </p:sp>
    </p:spTree>
    <p:extLst>
      <p:ext uri="{BB962C8B-B14F-4D97-AF65-F5344CB8AC3E}">
        <p14:creationId xmlns:p14="http://schemas.microsoft.com/office/powerpoint/2010/main" val="767034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20</a:t>
            </a:fld>
            <a:endParaRPr lang="de-DE"/>
          </a:p>
        </p:txBody>
      </p:sp>
    </p:spTree>
    <p:extLst>
      <p:ext uri="{BB962C8B-B14F-4D97-AF65-F5344CB8AC3E}">
        <p14:creationId xmlns:p14="http://schemas.microsoft.com/office/powerpoint/2010/main" val="1536235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Kein </a:t>
            </a:r>
            <a:r>
              <a:rPr lang="de-DE" dirty="0" err="1"/>
              <a:t>Yardstick</a:t>
            </a:r>
            <a:r>
              <a:rPr lang="de-DE" dirty="0"/>
              <a:t>, oder </a:t>
            </a:r>
            <a:r>
              <a:rPr lang="de-DE" dirty="0" err="1"/>
              <a:t>Cost</a:t>
            </a:r>
            <a:r>
              <a:rPr lang="de-DE" dirty="0"/>
              <a:t>-Plus</a:t>
            </a:r>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21</a:t>
            </a:fld>
            <a:endParaRPr lang="de-DE"/>
          </a:p>
        </p:txBody>
      </p:sp>
    </p:spTree>
    <p:extLst>
      <p:ext uri="{BB962C8B-B14F-4D97-AF65-F5344CB8AC3E}">
        <p14:creationId xmlns:p14="http://schemas.microsoft.com/office/powerpoint/2010/main" val="3555886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22</a:t>
            </a:fld>
            <a:endParaRPr lang="de-DE"/>
          </a:p>
        </p:txBody>
      </p:sp>
    </p:spTree>
    <p:extLst>
      <p:ext uri="{BB962C8B-B14F-4D97-AF65-F5344CB8AC3E}">
        <p14:creationId xmlns:p14="http://schemas.microsoft.com/office/powerpoint/2010/main" val="4038317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23</a:t>
            </a:fld>
            <a:endParaRPr lang="de-DE"/>
          </a:p>
        </p:txBody>
      </p:sp>
    </p:spTree>
    <p:extLst>
      <p:ext uri="{BB962C8B-B14F-4D97-AF65-F5344CB8AC3E}">
        <p14:creationId xmlns:p14="http://schemas.microsoft.com/office/powerpoint/2010/main" val="2080821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24</a:t>
            </a:fld>
            <a:endParaRPr lang="de-DE"/>
          </a:p>
        </p:txBody>
      </p:sp>
    </p:spTree>
    <p:extLst>
      <p:ext uri="{BB962C8B-B14F-4D97-AF65-F5344CB8AC3E}">
        <p14:creationId xmlns:p14="http://schemas.microsoft.com/office/powerpoint/2010/main" val="3760409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rPr>
              <a:t>Bundesnetzagentur</a:t>
            </a:r>
            <a:endParaRPr kumimoji="0" lang="de-DE" sz="1200" b="0" i="0" u="none" strike="noStrike" kern="1200" cap="none" spc="0" normalizeH="0" baseline="0" noProof="0" dirty="0">
              <a:ln>
                <a:noFill/>
              </a:ln>
              <a:solidFill>
                <a:prstClr val="black"/>
              </a:solidFill>
              <a:effectLst/>
              <a:uLnTx/>
              <a:uFillTx/>
              <a:latin typeface="BundesSans Office" panose="020B0002030500000203" pitchFamily="34" charset="0"/>
              <a:ea typeface="+mn-ea"/>
              <a:cs typeface="+mn-cs"/>
            </a:endParaRPr>
          </a:p>
        </p:txBody>
      </p:sp>
      <p:sp>
        <p:nvSpPr>
          <p:cNvPr id="5" name="Datumsplatzhalter 4"/>
          <p:cNvSpPr>
            <a:spLocks noGrp="1"/>
          </p:cNvSpPr>
          <p:nvPr>
            <p:ph type="dt" idx="1"/>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F5837-CA79-46B4-89BF-CDBF5E21AE7A}" type="datetime1">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23.10.2024</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
        <p:nvSpPr>
          <p:cNvPr id="6" name="Foliennummernplatzhalter 5"/>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352FF7-1CA1-4092-9374-FB4149A28233}" type="slidenum">
              <a:rPr kumimoji="0" lang="de-DE" sz="1200" b="0" i="0" u="none" strike="noStrike" kern="1200" cap="none" spc="0" normalizeH="0" baseline="0" noProof="0" smtClean="0">
                <a:ln>
                  <a:noFill/>
                </a:ln>
                <a:solidFill>
                  <a:prstClr val="black"/>
                </a:solidFill>
                <a:effectLst/>
                <a:uLnTx/>
                <a:uFillTx/>
                <a:latin typeface="BundesSans Office" panose="020B0002030500000203"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BundesSans Office" panose="020B0002030500000203" pitchFamily="34" charset="0"/>
              <a:ea typeface="+mn-ea"/>
              <a:cs typeface="+mn-cs"/>
            </a:endParaRPr>
          </a:p>
        </p:txBody>
      </p:sp>
    </p:spTree>
    <p:extLst>
      <p:ext uri="{BB962C8B-B14F-4D97-AF65-F5344CB8AC3E}">
        <p14:creationId xmlns:p14="http://schemas.microsoft.com/office/powerpoint/2010/main" val="522265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26</a:t>
            </a:fld>
            <a:endParaRPr lang="de-DE"/>
          </a:p>
        </p:txBody>
      </p:sp>
    </p:spTree>
    <p:extLst>
      <p:ext uri="{BB962C8B-B14F-4D97-AF65-F5344CB8AC3E}">
        <p14:creationId xmlns:p14="http://schemas.microsoft.com/office/powerpoint/2010/main" val="612935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27</a:t>
            </a:fld>
            <a:endParaRPr lang="de-DE"/>
          </a:p>
        </p:txBody>
      </p:sp>
    </p:spTree>
    <p:extLst>
      <p:ext uri="{BB962C8B-B14F-4D97-AF65-F5344CB8AC3E}">
        <p14:creationId xmlns:p14="http://schemas.microsoft.com/office/powerpoint/2010/main" val="779310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28</a:t>
            </a:fld>
            <a:endParaRPr lang="de-DE"/>
          </a:p>
        </p:txBody>
      </p:sp>
    </p:spTree>
    <p:extLst>
      <p:ext uri="{BB962C8B-B14F-4D97-AF65-F5344CB8AC3E}">
        <p14:creationId xmlns:p14="http://schemas.microsoft.com/office/powerpoint/2010/main" val="2194938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p:nvPr>
        </p:nvSpPr>
        <p:spPr/>
        <p:txBody>
          <a:bodyPr/>
          <a:lstStyle/>
          <a:p>
            <a:r>
              <a:rPr lang="de-DE"/>
              <a:t>Bundesnetzagentur</a:t>
            </a:r>
            <a:endParaRPr lang="de-DE" dirty="0"/>
          </a:p>
        </p:txBody>
      </p:sp>
      <p:sp>
        <p:nvSpPr>
          <p:cNvPr id="5" name="Datumsplatzhalter 4"/>
          <p:cNvSpPr>
            <a:spLocks noGrp="1"/>
          </p:cNvSpPr>
          <p:nvPr>
            <p:ph type="dt" idx="1"/>
          </p:nvPr>
        </p:nvSpPr>
        <p:spPr/>
        <p:txBody>
          <a:bodyPr/>
          <a:lstStyle/>
          <a:p>
            <a:fld id="{D0BF5837-CA79-46B4-89BF-CDBF5E21AE7A}" type="datetime1">
              <a:rPr lang="de-DE" smtClean="0"/>
              <a:t>23.10.2024</a:t>
            </a:fld>
            <a:endParaRPr lang="de-DE"/>
          </a:p>
        </p:txBody>
      </p:sp>
      <p:sp>
        <p:nvSpPr>
          <p:cNvPr id="6" name="Foliennummernplatzhalter 5"/>
          <p:cNvSpPr>
            <a:spLocks noGrp="1"/>
          </p:cNvSpPr>
          <p:nvPr>
            <p:ph type="sldNum" sz="quarter" idx="5"/>
          </p:nvPr>
        </p:nvSpPr>
        <p:spPr/>
        <p:txBody>
          <a:bodyPr/>
          <a:lstStyle/>
          <a:p>
            <a:fld id="{93352FF7-1CA1-4092-9374-FB4149A28233}" type="slidenum">
              <a:rPr lang="de-DE" smtClean="0"/>
              <a:pPr/>
              <a:t>29</a:t>
            </a:fld>
            <a:endParaRPr lang="de-DE"/>
          </a:p>
        </p:txBody>
      </p:sp>
    </p:spTree>
    <p:extLst>
      <p:ext uri="{BB962C8B-B14F-4D97-AF65-F5344CB8AC3E}">
        <p14:creationId xmlns:p14="http://schemas.microsoft.com/office/powerpoint/2010/main" val="527916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bg>
      <p:bgPr>
        <a:solidFill>
          <a:srgbClr val="004874"/>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043613" y="1877486"/>
            <a:ext cx="4752350" cy="1327751"/>
          </a:xfrm>
        </p:spPr>
        <p:txBody>
          <a:bodyPr anchor="b" anchorCtr="0"/>
          <a:lstStyle>
            <a:lvl1pPr marL="0" indent="0" algn="l">
              <a:defRPr sz="3000">
                <a:solidFill>
                  <a:schemeClr val="bg1"/>
                </a:solidFill>
              </a:defRPr>
            </a:lvl1pPr>
          </a:lstStyle>
          <a:p>
            <a:r>
              <a:rPr lang="de-DE"/>
              <a:t>Titelmasterformat durch Klicken bearbeiten</a:t>
            </a:r>
            <a:endParaRPr lang="de-DE" dirty="0"/>
          </a:p>
        </p:txBody>
      </p:sp>
      <p:sp>
        <p:nvSpPr>
          <p:cNvPr id="3" name="Untertitel 2"/>
          <p:cNvSpPr>
            <a:spLocks noGrp="1"/>
          </p:cNvSpPr>
          <p:nvPr>
            <p:ph type="subTitle" idx="1" hasCustomPrompt="1"/>
          </p:nvPr>
        </p:nvSpPr>
        <p:spPr>
          <a:xfrm>
            <a:off x="1043607" y="3505200"/>
            <a:ext cx="4752355" cy="872469"/>
          </a:xfrm>
        </p:spPr>
        <p:txBody>
          <a:bodyPr lIns="0"/>
          <a:lstStyle>
            <a:lvl1pPr marL="0" indent="0" algn="l">
              <a:lnSpc>
                <a:spcPts val="2200"/>
              </a:lnSpc>
              <a:spcBef>
                <a:spcPts val="0"/>
              </a:spcBef>
              <a:buNone/>
              <a:defRPr sz="2000">
                <a:solidFill>
                  <a:schemeClr val="bg1"/>
                </a:solidFill>
              </a:defRPr>
            </a:lvl1pPr>
            <a:lvl2pPr marL="380992" indent="0" algn="ctr">
              <a:buNone/>
              <a:defRPr>
                <a:solidFill>
                  <a:schemeClr val="tx1">
                    <a:tint val="75000"/>
                  </a:schemeClr>
                </a:solidFill>
              </a:defRPr>
            </a:lvl2pPr>
            <a:lvl3pPr marL="761985" indent="0" algn="ctr">
              <a:buNone/>
              <a:defRPr>
                <a:solidFill>
                  <a:schemeClr val="tx1">
                    <a:tint val="75000"/>
                  </a:schemeClr>
                </a:solidFill>
              </a:defRPr>
            </a:lvl3pPr>
            <a:lvl4pPr marL="1142977" indent="0" algn="ctr">
              <a:buNone/>
              <a:defRPr>
                <a:solidFill>
                  <a:schemeClr val="tx1">
                    <a:tint val="75000"/>
                  </a:schemeClr>
                </a:solidFill>
              </a:defRPr>
            </a:lvl4pPr>
            <a:lvl5pPr marL="1523970" indent="0" algn="ctr">
              <a:buNone/>
              <a:defRPr>
                <a:solidFill>
                  <a:schemeClr val="tx1">
                    <a:tint val="75000"/>
                  </a:schemeClr>
                </a:solidFill>
              </a:defRPr>
            </a:lvl5pPr>
            <a:lvl6pPr marL="1904962" indent="0" algn="ctr">
              <a:buNone/>
              <a:defRPr>
                <a:solidFill>
                  <a:schemeClr val="tx1">
                    <a:tint val="75000"/>
                  </a:schemeClr>
                </a:solidFill>
              </a:defRPr>
            </a:lvl6pPr>
            <a:lvl7pPr marL="2285954" indent="0" algn="ctr">
              <a:buNone/>
              <a:defRPr>
                <a:solidFill>
                  <a:schemeClr val="tx1">
                    <a:tint val="75000"/>
                  </a:schemeClr>
                </a:solidFill>
              </a:defRPr>
            </a:lvl7pPr>
            <a:lvl8pPr marL="2666947" indent="0" algn="ctr">
              <a:buNone/>
              <a:defRPr>
                <a:solidFill>
                  <a:schemeClr val="tx1">
                    <a:tint val="75000"/>
                  </a:schemeClr>
                </a:solidFill>
              </a:defRPr>
            </a:lvl8pPr>
            <a:lvl9pPr marL="3047940" indent="0" algn="ctr">
              <a:buNone/>
              <a:defRPr>
                <a:solidFill>
                  <a:schemeClr val="tx1">
                    <a:tint val="75000"/>
                  </a:schemeClr>
                </a:solidFill>
              </a:defRPr>
            </a:lvl9pPr>
          </a:lstStyle>
          <a:p>
            <a:r>
              <a:rPr lang="de-DE" dirty="0"/>
              <a:t>Vorname Nachname</a:t>
            </a:r>
            <a:br>
              <a:rPr lang="de-DE" dirty="0"/>
            </a:br>
            <a:r>
              <a:rPr lang="de-DE" dirty="0"/>
              <a:t>Veranstaltung</a:t>
            </a:r>
            <a:br>
              <a:rPr lang="de-DE" dirty="0"/>
            </a:br>
            <a:r>
              <a:rPr lang="de-DE" dirty="0"/>
              <a:t>Ort, Datum</a:t>
            </a:r>
          </a:p>
        </p:txBody>
      </p:sp>
      <p:cxnSp>
        <p:nvCxnSpPr>
          <p:cNvPr id="6" name="Gerader Verbinder 5">
            <a:extLst>
              <a:ext uri="{FF2B5EF4-FFF2-40B4-BE49-F238E27FC236}">
                <a16:creationId xmlns:a16="http://schemas.microsoft.com/office/drawing/2014/main" id="{6750E518-517A-412C-BBF9-ACD9F070B19B}"/>
              </a:ext>
              <a:ext uri="{C183D7F6-B498-43B3-948B-1728B52AA6E4}">
                <adec:decorative xmlns:adec="http://schemas.microsoft.com/office/drawing/2017/decorative" val="1"/>
              </a:ext>
            </a:extLst>
          </p:cNvPr>
          <p:cNvCxnSpPr>
            <a:cxnSpLocks/>
          </p:cNvCxnSpPr>
          <p:nvPr userDrawn="1"/>
        </p:nvCxnSpPr>
        <p:spPr>
          <a:xfrm>
            <a:off x="0" y="162034"/>
            <a:ext cx="9143856" cy="0"/>
          </a:xfrm>
          <a:prstGeom prst="line">
            <a:avLst/>
          </a:prstGeom>
          <a:ln w="19050">
            <a:solidFill>
              <a:srgbClr val="004874"/>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02121B2D-8622-44D2-8B77-C74113BD5085}"/>
              </a:ext>
              <a:ext uri="{C183D7F6-B498-43B3-948B-1728B52AA6E4}">
                <adec:decorative xmlns:adec="http://schemas.microsoft.com/office/drawing/2017/decorative" val="1"/>
              </a:ext>
            </a:extLst>
          </p:cNvPr>
          <p:cNvCxnSpPr>
            <a:cxnSpLocks/>
          </p:cNvCxnSpPr>
          <p:nvPr userDrawn="1"/>
        </p:nvCxnSpPr>
        <p:spPr>
          <a:xfrm flipH="1">
            <a:off x="2339752" y="3606165"/>
            <a:ext cx="6804249" cy="2131655"/>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Gerader Verbinder 4">
            <a:extLst>
              <a:ext uri="{FF2B5EF4-FFF2-40B4-BE49-F238E27FC236}">
                <a16:creationId xmlns:a16="http://schemas.microsoft.com/office/drawing/2014/main" id="{07AC62A6-2D54-4657-A477-503C0012AF2E}"/>
              </a:ext>
              <a:ext uri="{C183D7F6-B498-43B3-948B-1728B52AA6E4}">
                <adec:decorative xmlns:adec="http://schemas.microsoft.com/office/drawing/2017/decorative" val="1"/>
              </a:ext>
            </a:extLst>
          </p:cNvPr>
          <p:cNvCxnSpPr>
            <a:cxnSpLocks/>
          </p:cNvCxnSpPr>
          <p:nvPr userDrawn="1"/>
        </p:nvCxnSpPr>
        <p:spPr>
          <a:xfrm>
            <a:off x="6421348" y="0"/>
            <a:ext cx="1512168" cy="571500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42F53039-E143-4659-9B3C-60F97E45473A}"/>
              </a:ext>
              <a:ext uri="{C183D7F6-B498-43B3-948B-1728B52AA6E4}">
                <adec:decorative xmlns:adec="http://schemas.microsoft.com/office/drawing/2017/decorative" val="1"/>
              </a:ext>
            </a:extLst>
          </p:cNvPr>
          <p:cNvCxnSpPr>
            <a:cxnSpLocks/>
          </p:cNvCxnSpPr>
          <p:nvPr userDrawn="1"/>
        </p:nvCxnSpPr>
        <p:spPr>
          <a:xfrm flipH="1">
            <a:off x="5182633" y="0"/>
            <a:ext cx="3428792" cy="5728174"/>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hteck 1">
            <a:extLst>
              <a:ext uri="{FF2B5EF4-FFF2-40B4-BE49-F238E27FC236}">
                <a16:creationId xmlns:a16="http://schemas.microsoft.com/office/drawing/2014/main" id="{0A3ECE10-5A06-4988-BCEA-09A6FE8ECD8C}"/>
              </a:ext>
              <a:ext uri="{C183D7F6-B498-43B3-948B-1728B52AA6E4}">
                <adec:decorative xmlns:adec="http://schemas.microsoft.com/office/drawing/2017/decorative" val="1"/>
              </a:ext>
            </a:extLst>
          </p:cNvPr>
          <p:cNvSpPr/>
          <p:nvPr userDrawn="1"/>
        </p:nvSpPr>
        <p:spPr bwMode="gray">
          <a:xfrm>
            <a:off x="222251" y="222249"/>
            <a:ext cx="8699356" cy="1410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endParaRPr lang="de-DE" sz="1350" b="0" i="0" dirty="0">
              <a:solidFill>
                <a:srgbClr val="A5A5A5"/>
              </a:solidFill>
              <a:latin typeface="BundesSans Office" panose="020B0002030500000203" pitchFamily="34" charset="0"/>
              <a:ea typeface="ＭＳ Ｐゴシック" charset="0"/>
            </a:endParaRPr>
          </a:p>
        </p:txBody>
      </p:sp>
      <p:pic>
        <p:nvPicPr>
          <p:cNvPr id="7" name="Bundesnetzagenturlogo" descr="Logo der Bundesnetzagentur">
            <a:extLst>
              <a:ext uri="{FF2B5EF4-FFF2-40B4-BE49-F238E27FC236}">
                <a16:creationId xmlns:a16="http://schemas.microsoft.com/office/drawing/2014/main" id="{AFBB8664-80E8-4782-B2BE-BB3B9F2A621B}"/>
              </a:ext>
            </a:extLst>
          </p:cNvPr>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251" y="222887"/>
            <a:ext cx="2189509" cy="1410651"/>
          </a:xfrm>
          <a:prstGeom prst="rect">
            <a:avLst/>
          </a:prstGeom>
          <a:noFill/>
          <a:ln>
            <a:noFill/>
          </a:ln>
        </p:spPr>
      </p:pic>
    </p:spTree>
    <p:extLst>
      <p:ext uri="{BB962C8B-B14F-4D97-AF65-F5344CB8AC3E}">
        <p14:creationId xmlns:p14="http://schemas.microsoft.com/office/powerpoint/2010/main" val="3577004645"/>
      </p:ext>
    </p:extLst>
  </p:cSld>
  <p:clrMapOvr>
    <a:masterClrMapping/>
  </p:clrMapOvr>
  <p:extLst mod="1">
    <p:ext uri="{DCECCB84-F9BA-43D5-87BE-67443E8EF086}">
      <p15:sldGuideLst xmlns:p15="http://schemas.microsoft.com/office/powerpoint/2012/main">
        <p15:guide id="1" pos="65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Kapitelfolie">
    <p:bg>
      <p:bgPr>
        <a:solidFill>
          <a:srgbClr val="004874"/>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042989" y="520699"/>
            <a:ext cx="7057404" cy="2179303"/>
          </a:xfrm>
        </p:spPr>
        <p:txBody>
          <a:bodyPr lIns="0" anchor="b" anchorCtr="0">
            <a:noAutofit/>
          </a:bodyPr>
          <a:lstStyle>
            <a:lvl1pPr marL="0" indent="0" algn="l">
              <a:lnSpc>
                <a:spcPts val="3667"/>
              </a:lnSpc>
              <a:buFont typeface="+mj-lt"/>
              <a:buNone/>
              <a:defRPr sz="3000" b="0" cap="none" baseline="0">
                <a:solidFill>
                  <a:schemeClr val="bg1"/>
                </a:solidFill>
              </a:defRPr>
            </a:lvl1pPr>
          </a:lstStyle>
          <a:p>
            <a:r>
              <a:rPr lang="de-DE" dirty="0"/>
              <a:t>Kapitelüberschrift hinzufügen</a:t>
            </a:r>
          </a:p>
        </p:txBody>
      </p:sp>
      <p:sp>
        <p:nvSpPr>
          <p:cNvPr id="3" name="Textplatzhalter 2"/>
          <p:cNvSpPr>
            <a:spLocks noGrp="1"/>
          </p:cNvSpPr>
          <p:nvPr>
            <p:ph type="body" idx="1" hasCustomPrompt="1"/>
          </p:nvPr>
        </p:nvSpPr>
        <p:spPr>
          <a:xfrm>
            <a:off x="1042988" y="3003002"/>
            <a:ext cx="5472560" cy="2015086"/>
          </a:xfrm>
        </p:spPr>
        <p:txBody>
          <a:bodyPr lIns="0" tIns="0" rIns="0" anchor="t" anchorCtr="0">
            <a:noAutofit/>
          </a:bodyPr>
          <a:lstStyle>
            <a:lvl1pPr marL="0" indent="0">
              <a:lnSpc>
                <a:spcPts val="2200"/>
              </a:lnSpc>
              <a:buNone/>
              <a:defRPr sz="1800">
                <a:solidFill>
                  <a:schemeClr val="bg1"/>
                </a:solidFill>
              </a:defRPr>
            </a:lvl1pPr>
            <a:lvl2pPr marL="380992" indent="0">
              <a:buNone/>
              <a:defRPr sz="1500">
                <a:solidFill>
                  <a:schemeClr val="tx1">
                    <a:tint val="75000"/>
                  </a:schemeClr>
                </a:solidFill>
              </a:defRPr>
            </a:lvl2pPr>
            <a:lvl3pPr marL="761985" indent="0">
              <a:buNone/>
              <a:defRPr sz="1333">
                <a:solidFill>
                  <a:schemeClr val="tx1">
                    <a:tint val="75000"/>
                  </a:schemeClr>
                </a:solidFill>
              </a:defRPr>
            </a:lvl3pPr>
            <a:lvl4pPr marL="1142977" indent="0">
              <a:buNone/>
              <a:defRPr sz="1167">
                <a:solidFill>
                  <a:schemeClr val="tx1">
                    <a:tint val="75000"/>
                  </a:schemeClr>
                </a:solidFill>
              </a:defRPr>
            </a:lvl4pPr>
            <a:lvl5pPr marL="1523970" indent="0">
              <a:buNone/>
              <a:defRPr sz="1167">
                <a:solidFill>
                  <a:schemeClr val="tx1">
                    <a:tint val="75000"/>
                  </a:schemeClr>
                </a:solidFill>
              </a:defRPr>
            </a:lvl5pPr>
            <a:lvl6pPr marL="1904962" indent="0">
              <a:buNone/>
              <a:defRPr sz="1167">
                <a:solidFill>
                  <a:schemeClr val="tx1">
                    <a:tint val="75000"/>
                  </a:schemeClr>
                </a:solidFill>
              </a:defRPr>
            </a:lvl6pPr>
            <a:lvl7pPr marL="2285954" indent="0">
              <a:buNone/>
              <a:defRPr sz="1167">
                <a:solidFill>
                  <a:schemeClr val="tx1">
                    <a:tint val="75000"/>
                  </a:schemeClr>
                </a:solidFill>
              </a:defRPr>
            </a:lvl7pPr>
            <a:lvl8pPr marL="2666947" indent="0">
              <a:buNone/>
              <a:defRPr sz="1167">
                <a:solidFill>
                  <a:schemeClr val="tx1">
                    <a:tint val="75000"/>
                  </a:schemeClr>
                </a:solidFill>
              </a:defRPr>
            </a:lvl8pPr>
            <a:lvl9pPr marL="3047940" indent="0">
              <a:buNone/>
              <a:defRPr sz="1167">
                <a:solidFill>
                  <a:schemeClr val="tx1">
                    <a:tint val="75000"/>
                  </a:schemeClr>
                </a:solidFill>
              </a:defRPr>
            </a:lvl9pPr>
          </a:lstStyle>
          <a:p>
            <a:pPr lvl="0"/>
            <a:r>
              <a:rPr lang="de-DE" dirty="0"/>
              <a:t>Erläuterung hinzufügen</a:t>
            </a:r>
          </a:p>
        </p:txBody>
      </p:sp>
      <p:cxnSp>
        <p:nvCxnSpPr>
          <p:cNvPr id="5" name="Gerader Verbinder 4">
            <a:extLst>
              <a:ext uri="{FF2B5EF4-FFF2-40B4-BE49-F238E27FC236}">
                <a16:creationId xmlns:a16="http://schemas.microsoft.com/office/drawing/2014/main" id="{AA48058B-6842-41CF-A3EF-8FF01CB45314}"/>
              </a:ext>
              <a:ext uri="{C183D7F6-B498-43B3-948B-1728B52AA6E4}">
                <adec:decorative xmlns:adec="http://schemas.microsoft.com/office/drawing/2017/decorative" val="1"/>
              </a:ext>
            </a:extLst>
          </p:cNvPr>
          <p:cNvCxnSpPr>
            <a:cxnSpLocks/>
          </p:cNvCxnSpPr>
          <p:nvPr userDrawn="1"/>
        </p:nvCxnSpPr>
        <p:spPr>
          <a:xfrm flipH="1">
            <a:off x="7668344" y="377240"/>
            <a:ext cx="1475656" cy="533776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E01E9265-A950-42B3-8D52-3B8A37058CCB}"/>
              </a:ext>
              <a:ext uri="{C183D7F6-B498-43B3-948B-1728B52AA6E4}">
                <adec:decorative xmlns:adec="http://schemas.microsoft.com/office/drawing/2017/decorative" val="1"/>
              </a:ext>
            </a:extLst>
          </p:cNvPr>
          <p:cNvCxnSpPr>
            <a:cxnSpLocks/>
          </p:cNvCxnSpPr>
          <p:nvPr userDrawn="1"/>
        </p:nvCxnSpPr>
        <p:spPr>
          <a:xfrm flipH="1">
            <a:off x="6012160" y="2700002"/>
            <a:ext cx="3131840" cy="3014998"/>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183104"/>
      </p:ext>
    </p:extLst>
  </p:cSld>
  <p:clrMapOvr>
    <a:masterClrMapping/>
  </p:clrMapOvr>
  <p:extLst mod="1">
    <p:ext uri="{DCECCB84-F9BA-43D5-87BE-67443E8EF086}">
      <p15:sldGuideLst xmlns:p15="http://schemas.microsoft.com/office/powerpoint/2012/main">
        <p15:guide id="1" pos="6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nchor="t" anchorCtr="0"/>
          <a:lstStyle>
            <a:lvl1pPr>
              <a:lnSpc>
                <a:spcPts val="3300"/>
              </a:lnSpc>
              <a:defRPr>
                <a:latin typeface="+mn-lt"/>
              </a:defRPr>
            </a:lvl1pPr>
          </a:lstStyle>
          <a:p>
            <a:r>
              <a:rPr lang="de-DE"/>
              <a:t>Titelmasterformat durch Klicken bearbeiten</a:t>
            </a:r>
            <a:endParaRPr lang="de-DE" dirty="0"/>
          </a:p>
        </p:txBody>
      </p:sp>
      <p:sp>
        <p:nvSpPr>
          <p:cNvPr id="3" name="Inhaltsplatzhalter 2"/>
          <p:cNvSpPr>
            <a:spLocks noGrp="1"/>
          </p:cNvSpPr>
          <p:nvPr>
            <p:ph idx="1"/>
          </p:nvPr>
        </p:nvSpPr>
        <p:spPr/>
        <p:txBody>
          <a:bodyPr lIns="0">
            <a:noAutofit/>
          </a:bodyPr>
          <a:lstStyle>
            <a:lvl1pPr>
              <a:lnSpc>
                <a:spcPts val="2200"/>
              </a:lnSpc>
              <a:spcBef>
                <a:spcPts val="400"/>
              </a:spcBef>
              <a:defRPr sz="1800"/>
            </a:lvl1pPr>
            <a:lvl2pPr>
              <a:lnSpc>
                <a:spcPts val="2200"/>
              </a:lnSpc>
              <a:spcBef>
                <a:spcPts val="400"/>
              </a:spcBef>
              <a:defRPr sz="1800"/>
            </a:lvl2pPr>
            <a:lvl3pPr>
              <a:lnSpc>
                <a:spcPts val="2200"/>
              </a:lnSpc>
              <a:spcBef>
                <a:spcPts val="400"/>
              </a:spcBef>
              <a:defRPr sz="1800"/>
            </a:lvl3pPr>
            <a:lvl4pPr>
              <a:lnSpc>
                <a:spcPts val="2200"/>
              </a:lnSpc>
              <a:spcBef>
                <a:spcPts val="400"/>
              </a:spcBef>
              <a:defRPr sz="1800"/>
            </a:lvl4pPr>
            <a:lvl5pPr>
              <a:lnSpc>
                <a:spcPts val="2200"/>
              </a:lnSpc>
              <a:spcBef>
                <a:spcPts val="400"/>
              </a:spcBef>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oliennummernplatzhalter 5"/>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342635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und 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nchor="t" anchorCtr="0"/>
          <a:lstStyle>
            <a:lvl1pPr>
              <a:defRPr>
                <a:latin typeface="+mn-lt"/>
              </a:defRPr>
            </a:lvl1pPr>
          </a:lstStyle>
          <a:p>
            <a:r>
              <a:rPr lang="de-DE"/>
              <a:t>Titelmasterformat durch Klicken bearbeiten</a:t>
            </a:r>
            <a:endParaRPr lang="de-DE" dirty="0"/>
          </a:p>
        </p:txBody>
      </p:sp>
      <p:sp>
        <p:nvSpPr>
          <p:cNvPr id="3" name="Inhaltsplatzhalter 2"/>
          <p:cNvSpPr>
            <a:spLocks noGrp="1"/>
          </p:cNvSpPr>
          <p:nvPr>
            <p:ph sz="half" idx="1"/>
          </p:nvPr>
        </p:nvSpPr>
        <p:spPr>
          <a:xfrm>
            <a:off x="539750" y="1633538"/>
            <a:ext cx="3852858" cy="3384550"/>
          </a:xfrm>
        </p:spPr>
        <p:txBody>
          <a:bodyPr lIns="0"/>
          <a:lstStyle>
            <a:lvl1pPr>
              <a:lnSpc>
                <a:spcPts val="2200"/>
              </a:lnSpc>
              <a:spcBef>
                <a:spcPts val="400"/>
              </a:spcBef>
              <a:defRPr sz="1800"/>
            </a:lvl1pPr>
            <a:lvl2pPr>
              <a:lnSpc>
                <a:spcPts val="2200"/>
              </a:lnSpc>
              <a:spcBef>
                <a:spcPts val="400"/>
              </a:spcBef>
              <a:defRPr sz="1800"/>
            </a:lvl2pPr>
            <a:lvl3pPr>
              <a:lnSpc>
                <a:spcPts val="2200"/>
              </a:lnSpc>
              <a:spcBef>
                <a:spcPts val="400"/>
              </a:spcBef>
              <a:defRPr sz="1800"/>
            </a:lvl3pPr>
            <a:lvl4pPr>
              <a:lnSpc>
                <a:spcPts val="2200"/>
              </a:lnSpc>
              <a:spcBef>
                <a:spcPts val="400"/>
              </a:spcBef>
              <a:defRPr sz="1800"/>
            </a:lvl4pPr>
            <a:lvl5pPr>
              <a:lnSpc>
                <a:spcPts val="2200"/>
              </a:lnSpc>
              <a:spcBef>
                <a:spcPts val="400"/>
              </a:spcBef>
              <a:defRPr sz="18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p:nvPr>
        </p:nvSpPr>
        <p:spPr>
          <a:xfrm>
            <a:off x="4751393" y="1633538"/>
            <a:ext cx="3852858" cy="3384550"/>
          </a:xfrm>
        </p:spPr>
        <p:txBody>
          <a:bodyPr lIns="0"/>
          <a:lstStyle>
            <a:lvl1pPr>
              <a:lnSpc>
                <a:spcPts val="2200"/>
              </a:lnSpc>
              <a:spcBef>
                <a:spcPts val="400"/>
              </a:spcBef>
              <a:defRPr sz="1800"/>
            </a:lvl1pPr>
            <a:lvl2pPr>
              <a:lnSpc>
                <a:spcPts val="2200"/>
              </a:lnSpc>
              <a:spcBef>
                <a:spcPts val="400"/>
              </a:spcBef>
              <a:defRPr sz="1800"/>
            </a:lvl2pPr>
            <a:lvl3pPr>
              <a:lnSpc>
                <a:spcPts val="2200"/>
              </a:lnSpc>
              <a:spcBef>
                <a:spcPts val="400"/>
              </a:spcBef>
              <a:defRPr sz="1800"/>
            </a:lvl3pPr>
            <a:lvl4pPr>
              <a:lnSpc>
                <a:spcPts val="2200"/>
              </a:lnSpc>
              <a:spcBef>
                <a:spcPts val="400"/>
              </a:spcBef>
              <a:defRPr sz="1800"/>
            </a:lvl4pPr>
            <a:lvl5pPr>
              <a:lnSpc>
                <a:spcPts val="2200"/>
              </a:lnSpc>
              <a:spcBef>
                <a:spcPts val="400"/>
              </a:spcBef>
              <a:defRPr sz="18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3254397439"/>
      </p:ext>
    </p:extLst>
  </p:cSld>
  <p:clrMapOvr>
    <a:masterClrMapping/>
  </p:clrMapOvr>
  <p:extLst mod="1">
    <p:ext uri="{DCECCB84-F9BA-43D5-87BE-67443E8EF086}">
      <p15:sldGuideLst xmlns:p15="http://schemas.microsoft.com/office/powerpoint/2012/main">
        <p15:guide id="3" pos="2767" userDrawn="1">
          <p15:clr>
            <a:srgbClr val="5ACBF0"/>
          </p15:clr>
        </p15:guide>
        <p15:guide id="4" pos="2992"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Inhalt, Quelle, Beschriftung">
    <p:spTree>
      <p:nvGrpSpPr>
        <p:cNvPr id="1" name=""/>
        <p:cNvGrpSpPr/>
        <p:nvPr/>
      </p:nvGrpSpPr>
      <p:grpSpPr>
        <a:xfrm>
          <a:off x="0" y="0"/>
          <a:ext cx="0" cy="0"/>
          <a:chOff x="0" y="0"/>
          <a:chExt cx="0" cy="0"/>
        </a:xfrm>
      </p:grpSpPr>
      <p:sp>
        <p:nvSpPr>
          <p:cNvPr id="2" name="Titel 1"/>
          <p:cNvSpPr>
            <a:spLocks noGrp="1"/>
          </p:cNvSpPr>
          <p:nvPr>
            <p:ph type="title"/>
          </p:nvPr>
        </p:nvSpPr>
        <p:spPr/>
        <p:txBody>
          <a:bodyPr anchor="t" anchorCtr="0"/>
          <a:lstStyle>
            <a:lvl1pPr>
              <a:defRPr>
                <a:latin typeface="+mn-lt"/>
              </a:defRPr>
            </a:lvl1pPr>
          </a:lstStyle>
          <a:p>
            <a:r>
              <a:rPr lang="de-DE"/>
              <a:t>Titelmasterformat durch Klicken bearbeiten</a:t>
            </a:r>
            <a:endParaRPr lang="de-DE" dirty="0"/>
          </a:p>
        </p:txBody>
      </p:sp>
      <p:sp>
        <p:nvSpPr>
          <p:cNvPr id="3" name="Inhaltsplatzhalter 2"/>
          <p:cNvSpPr>
            <a:spLocks noGrp="1"/>
          </p:cNvSpPr>
          <p:nvPr>
            <p:ph idx="1"/>
          </p:nvPr>
        </p:nvSpPr>
        <p:spPr>
          <a:xfrm>
            <a:off x="539751" y="1633538"/>
            <a:ext cx="8064500" cy="3024162"/>
          </a:xfrm>
        </p:spPr>
        <p:txBody>
          <a:bodyPr lIns="0" rIns="0" numCol="1" spcCol="324000">
            <a:noAutofit/>
          </a:bodyPr>
          <a:lstStyle>
            <a:lvl1pPr>
              <a:lnSpc>
                <a:spcPts val="2200"/>
              </a:lnSpc>
              <a:spcBef>
                <a:spcPts val="400"/>
              </a:spcBef>
              <a:defRPr sz="1800"/>
            </a:lvl1pPr>
            <a:lvl2pPr>
              <a:lnSpc>
                <a:spcPts val="2200"/>
              </a:lnSpc>
              <a:spcBef>
                <a:spcPts val="400"/>
              </a:spcBef>
              <a:defRPr sz="1800"/>
            </a:lvl2pPr>
            <a:lvl3pPr>
              <a:lnSpc>
                <a:spcPts val="2200"/>
              </a:lnSpc>
              <a:spcBef>
                <a:spcPts val="400"/>
              </a:spcBef>
              <a:defRPr sz="1800"/>
            </a:lvl3pPr>
            <a:lvl4pPr>
              <a:lnSpc>
                <a:spcPts val="2200"/>
              </a:lnSpc>
              <a:spcBef>
                <a:spcPts val="400"/>
              </a:spcBef>
              <a:defRPr sz="1800"/>
            </a:lvl4pPr>
            <a:lvl5pPr>
              <a:lnSpc>
                <a:spcPts val="2200"/>
              </a:lnSpc>
              <a:spcBef>
                <a:spcPts val="400"/>
              </a:spcBef>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Textplatzhalter 8">
            <a:extLst>
              <a:ext uri="{FF2B5EF4-FFF2-40B4-BE49-F238E27FC236}">
                <a16:creationId xmlns:a16="http://schemas.microsoft.com/office/drawing/2014/main" id="{D2EA9A9A-B827-443B-9DC0-30A2C7DE3064}"/>
              </a:ext>
            </a:extLst>
          </p:cNvPr>
          <p:cNvSpPr>
            <a:spLocks noGrp="1"/>
          </p:cNvSpPr>
          <p:nvPr>
            <p:ph type="body" sz="quarter" idx="13" hasCustomPrompt="1"/>
          </p:nvPr>
        </p:nvSpPr>
        <p:spPr>
          <a:xfrm>
            <a:off x="539750" y="4873724"/>
            <a:ext cx="2447930" cy="400000"/>
          </a:xfrm>
        </p:spPr>
        <p:txBody>
          <a:bodyPr lIns="0" tIns="0" rIns="0" bIns="0" anchor="t">
            <a:noAutofit/>
          </a:bodyPr>
          <a:lstStyle>
            <a:lvl1pPr>
              <a:lnSpc>
                <a:spcPts val="1600"/>
              </a:lnSpc>
              <a:spcBef>
                <a:spcPts val="0"/>
              </a:spcBef>
              <a:defRPr sz="1200" i="1">
                <a:latin typeface="+mn-lt"/>
              </a:defRPr>
            </a:lvl1pPr>
          </a:lstStyle>
          <a:p>
            <a:pPr lvl="0"/>
            <a:r>
              <a:rPr lang="de-DE" dirty="0"/>
              <a:t>Quelle hinzufügen</a:t>
            </a:r>
          </a:p>
        </p:txBody>
      </p:sp>
      <p:sp>
        <p:nvSpPr>
          <p:cNvPr id="11" name="Textplatzhalter 10">
            <a:extLst>
              <a:ext uri="{FF2B5EF4-FFF2-40B4-BE49-F238E27FC236}">
                <a16:creationId xmlns:a16="http://schemas.microsoft.com/office/drawing/2014/main" id="{59DD9A0F-EAA2-409B-BAAA-A7397CBC7656}"/>
              </a:ext>
            </a:extLst>
          </p:cNvPr>
          <p:cNvSpPr>
            <a:spLocks noGrp="1"/>
          </p:cNvSpPr>
          <p:nvPr>
            <p:ph type="body" sz="quarter" idx="14" hasCustomPrompt="1"/>
          </p:nvPr>
        </p:nvSpPr>
        <p:spPr>
          <a:xfrm>
            <a:off x="3348005" y="4873724"/>
            <a:ext cx="5256245" cy="400000"/>
          </a:xfrm>
        </p:spPr>
        <p:txBody>
          <a:bodyPr lIns="0" tIns="0" rIns="0" bIns="0" anchor="t"/>
          <a:lstStyle>
            <a:lvl1pPr>
              <a:lnSpc>
                <a:spcPts val="1600"/>
              </a:lnSpc>
              <a:spcBef>
                <a:spcPts val="0"/>
              </a:spcBef>
              <a:defRPr sz="1200"/>
            </a:lvl1pPr>
          </a:lstStyle>
          <a:p>
            <a:pPr lvl="0"/>
            <a:r>
              <a:rPr lang="de-DE" dirty="0"/>
              <a:t>Beschriftung hinzufügen</a:t>
            </a:r>
          </a:p>
        </p:txBody>
      </p:sp>
      <p:sp>
        <p:nvSpPr>
          <p:cNvPr id="12" name="Foliennummernplatzhalter 11">
            <a:extLst>
              <a:ext uri="{FF2B5EF4-FFF2-40B4-BE49-F238E27FC236}">
                <a16:creationId xmlns:a16="http://schemas.microsoft.com/office/drawing/2014/main" id="{BF87D139-E964-44F2-AFBB-35F13E55BCD3}"/>
              </a:ext>
            </a:extLst>
          </p:cNvPr>
          <p:cNvSpPr>
            <a:spLocks noGrp="1"/>
          </p:cNvSpPr>
          <p:nvPr>
            <p:ph type="sldNum" sz="quarter" idx="17"/>
          </p:nvPr>
        </p:nvSpPr>
        <p:spPr/>
        <p:txBody>
          <a:bodyPr/>
          <a:lstStyle/>
          <a:p>
            <a:fld id="{DF28FB93-0A08-4E7D-8E63-9EFA29F1E093}" type="slidenum">
              <a:rPr lang="en-US" smtClean="0"/>
              <a:pPr/>
              <a:t>‹Nr.›</a:t>
            </a:fld>
            <a:endParaRPr lang="en-US" dirty="0"/>
          </a:p>
        </p:txBody>
      </p:sp>
    </p:spTree>
    <p:extLst>
      <p:ext uri="{BB962C8B-B14F-4D97-AF65-F5344CB8AC3E}">
        <p14:creationId xmlns:p14="http://schemas.microsoft.com/office/powerpoint/2010/main" val="226024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halt und Text">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0BD12337-488C-487E-A593-E9961127ADA3}"/>
              </a:ext>
            </a:extLst>
          </p:cNvPr>
          <p:cNvSpPr>
            <a:spLocks noGrp="1"/>
          </p:cNvSpPr>
          <p:nvPr>
            <p:ph type="title"/>
          </p:nvPr>
        </p:nvSpPr>
        <p:spPr/>
        <p:txBody>
          <a:bodyPr anchor="t" anchorCtr="0"/>
          <a:lstStyle>
            <a:lvl1pPr>
              <a:defRPr>
                <a:latin typeface="+mn-lt"/>
              </a:defRPr>
            </a:lvl1pPr>
          </a:lstStyle>
          <a:p>
            <a:r>
              <a:rPr lang="de-DE"/>
              <a:t>Titelmasterformat durch Klicken bearbeiten</a:t>
            </a:r>
            <a:endParaRPr lang="de-DE" dirty="0"/>
          </a:p>
        </p:txBody>
      </p:sp>
      <p:sp>
        <p:nvSpPr>
          <p:cNvPr id="3" name="Inhaltsplatzhalter 2"/>
          <p:cNvSpPr>
            <a:spLocks noGrp="1"/>
          </p:cNvSpPr>
          <p:nvPr>
            <p:ph idx="1"/>
          </p:nvPr>
        </p:nvSpPr>
        <p:spPr>
          <a:xfrm>
            <a:off x="539750" y="1633538"/>
            <a:ext cx="5256218" cy="2744437"/>
          </a:xfrm>
        </p:spPr>
        <p:txBody>
          <a:bodyPr lIns="0">
            <a:noAutofit/>
          </a:bodyPr>
          <a:lstStyle>
            <a:lvl1pPr>
              <a:lnSpc>
                <a:spcPts val="2200"/>
              </a:lnSpc>
              <a:spcBef>
                <a:spcPts val="400"/>
              </a:spcBef>
              <a:defRPr sz="1800"/>
            </a:lvl1pPr>
            <a:lvl2pPr>
              <a:lnSpc>
                <a:spcPts val="2200"/>
              </a:lnSpc>
              <a:spcBef>
                <a:spcPts val="400"/>
              </a:spcBef>
              <a:defRPr sz="1800"/>
            </a:lvl2pPr>
            <a:lvl3pPr>
              <a:lnSpc>
                <a:spcPts val="2200"/>
              </a:lnSpc>
              <a:spcBef>
                <a:spcPts val="400"/>
              </a:spcBef>
              <a:defRPr sz="1800"/>
            </a:lvl3pPr>
            <a:lvl4pPr>
              <a:lnSpc>
                <a:spcPts val="2200"/>
              </a:lnSpc>
              <a:spcBef>
                <a:spcPts val="400"/>
              </a:spcBef>
              <a:defRPr sz="1800"/>
            </a:lvl4pPr>
            <a:lvl5pPr>
              <a:lnSpc>
                <a:spcPts val="2200"/>
              </a:lnSpc>
              <a:spcBef>
                <a:spcPts val="400"/>
              </a:spcBef>
              <a:defRPr sz="1800"/>
            </a:lvl5pPr>
            <a:lvl6pPr>
              <a:defRPr sz="1667"/>
            </a:lvl6pPr>
            <a:lvl7pPr>
              <a:defRPr sz="1667"/>
            </a:lvl7pPr>
            <a:lvl8pPr>
              <a:defRPr sz="1667"/>
            </a:lvl8pPr>
            <a:lvl9pPr>
              <a:defRPr sz="1667"/>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extplatzhalter 11">
            <a:extLst>
              <a:ext uri="{FF2B5EF4-FFF2-40B4-BE49-F238E27FC236}">
                <a16:creationId xmlns:a16="http://schemas.microsoft.com/office/drawing/2014/main" id="{3FEA4F28-DE48-44A3-B193-A66DA78ECFAA}"/>
              </a:ext>
            </a:extLst>
          </p:cNvPr>
          <p:cNvSpPr>
            <a:spLocks noGrp="1"/>
          </p:cNvSpPr>
          <p:nvPr>
            <p:ph type="body" sz="quarter" idx="13" hasCustomPrompt="1"/>
          </p:nvPr>
        </p:nvSpPr>
        <p:spPr>
          <a:xfrm>
            <a:off x="539750" y="4873724"/>
            <a:ext cx="2447926" cy="400000"/>
          </a:xfrm>
        </p:spPr>
        <p:txBody>
          <a:bodyPr lIns="0" tIns="0" rIns="0" bIns="0" anchor="t">
            <a:noAutofit/>
          </a:bodyPr>
          <a:lstStyle>
            <a:lvl1pPr>
              <a:lnSpc>
                <a:spcPts val="1600"/>
              </a:lnSpc>
              <a:spcBef>
                <a:spcPts val="0"/>
              </a:spcBef>
              <a:defRPr sz="1200" i="1">
                <a:latin typeface="+mn-lt"/>
              </a:defRPr>
            </a:lvl1pPr>
          </a:lstStyle>
          <a:p>
            <a:pPr lvl="0"/>
            <a:r>
              <a:rPr lang="de-DE" dirty="0"/>
              <a:t>Quelle hinzufügen</a:t>
            </a:r>
          </a:p>
        </p:txBody>
      </p:sp>
      <p:sp>
        <p:nvSpPr>
          <p:cNvPr id="14" name="Textplatzhalter 13">
            <a:extLst>
              <a:ext uri="{FF2B5EF4-FFF2-40B4-BE49-F238E27FC236}">
                <a16:creationId xmlns:a16="http://schemas.microsoft.com/office/drawing/2014/main" id="{8959B009-0A34-4B48-AA21-935FE85C27BB}"/>
              </a:ext>
            </a:extLst>
          </p:cNvPr>
          <p:cNvSpPr>
            <a:spLocks noGrp="1"/>
          </p:cNvSpPr>
          <p:nvPr>
            <p:ph type="body" sz="quarter" idx="14" hasCustomPrompt="1"/>
          </p:nvPr>
        </p:nvSpPr>
        <p:spPr>
          <a:xfrm>
            <a:off x="3348038" y="4873724"/>
            <a:ext cx="2807564" cy="400000"/>
          </a:xfrm>
        </p:spPr>
        <p:txBody>
          <a:bodyPr lIns="0" tIns="0" rIns="0" bIns="0" anchor="t">
            <a:noAutofit/>
          </a:bodyPr>
          <a:lstStyle>
            <a:lvl1pPr>
              <a:lnSpc>
                <a:spcPts val="1600"/>
              </a:lnSpc>
              <a:spcBef>
                <a:spcPts val="0"/>
              </a:spcBef>
              <a:defRPr sz="1200"/>
            </a:lvl1pPr>
          </a:lstStyle>
          <a:p>
            <a:pPr marL="0" marR="0" lvl="0" indent="0" algn="l" defTabSz="761985" rtl="0" eaLnBrk="1" fontAlgn="auto" latinLnBrk="0" hangingPunct="1">
              <a:lnSpc>
                <a:spcPct val="100000"/>
              </a:lnSpc>
              <a:spcBef>
                <a:spcPts val="0"/>
              </a:spcBef>
              <a:spcAft>
                <a:spcPts val="0"/>
              </a:spcAft>
              <a:buClrTx/>
              <a:buSzTx/>
              <a:buFont typeface="Arial" pitchFamily="34" charset="0"/>
              <a:buNone/>
              <a:tabLst/>
              <a:defRPr/>
            </a:pPr>
            <a:r>
              <a:rPr lang="de-DE" dirty="0"/>
              <a:t>Beschriftung hinzufügen</a:t>
            </a:r>
          </a:p>
        </p:txBody>
      </p:sp>
      <p:sp>
        <p:nvSpPr>
          <p:cNvPr id="10" name="Textplatzhalter 3">
            <a:extLst>
              <a:ext uri="{FF2B5EF4-FFF2-40B4-BE49-F238E27FC236}">
                <a16:creationId xmlns:a16="http://schemas.microsoft.com/office/drawing/2014/main" id="{8A38F553-44AC-4E8F-B5C2-B890D83470CB}"/>
              </a:ext>
            </a:extLst>
          </p:cNvPr>
          <p:cNvSpPr>
            <a:spLocks noGrp="1"/>
          </p:cNvSpPr>
          <p:nvPr>
            <p:ph type="body" sz="half" idx="2"/>
          </p:nvPr>
        </p:nvSpPr>
        <p:spPr>
          <a:xfrm>
            <a:off x="6156005" y="1633538"/>
            <a:ext cx="2448245" cy="2744437"/>
          </a:xfrm>
        </p:spPr>
        <p:txBody>
          <a:bodyPr lIns="0">
            <a:noAutofit/>
          </a:bodyPr>
          <a:lstStyle>
            <a:lvl1pPr marL="0" indent="0">
              <a:lnSpc>
                <a:spcPts val="2200"/>
              </a:lnSpc>
              <a:spcBef>
                <a:spcPts val="400"/>
              </a:spcBef>
              <a:buNone/>
              <a:defRPr sz="1800"/>
            </a:lvl1pPr>
            <a:lvl2pPr marL="177800" indent="-177800">
              <a:buSzPct val="120000"/>
              <a:buFont typeface="Arial" panose="020B0604020202020204" pitchFamily="34" charset="0"/>
              <a:buChar char="•"/>
              <a:defRPr lang="de-DE" sz="1800" kern="1200" dirty="0" smtClean="0">
                <a:solidFill>
                  <a:schemeClr val="tx1"/>
                </a:solidFill>
                <a:latin typeface="+mn-lt"/>
                <a:ea typeface="+mn-ea"/>
                <a:cs typeface="+mn-cs"/>
              </a:defRPr>
            </a:lvl2pPr>
            <a:lvl3pPr marL="360363" indent="-182563">
              <a:buSzPct val="120000"/>
              <a:buFont typeface="Arial" panose="020B0604020202020204" pitchFamily="34" charset="0"/>
              <a:buChar char="•"/>
              <a:defRPr sz="1800"/>
            </a:lvl3pPr>
            <a:lvl4pPr marL="536575" indent="-176213">
              <a:buSzPct val="120000"/>
              <a:buFont typeface="Arial" panose="020B0604020202020204" pitchFamily="34" charset="0"/>
              <a:buChar char="•"/>
              <a:defRPr sz="1800"/>
            </a:lvl4pPr>
            <a:lvl5pPr marL="720725" indent="-184150">
              <a:buSzPct val="120000"/>
              <a:buFont typeface="Arial" panose="020B0604020202020204" pitchFamily="34" charset="0"/>
              <a:buChar char="•"/>
              <a:defRPr sz="1800"/>
            </a:lvl5pPr>
            <a:lvl6pPr marL="1904962" indent="0">
              <a:buNone/>
              <a:defRPr sz="750"/>
            </a:lvl6pPr>
            <a:lvl7pPr marL="2285954" indent="0">
              <a:buNone/>
              <a:defRPr sz="750"/>
            </a:lvl7pPr>
            <a:lvl8pPr marL="2666947" indent="0">
              <a:buNone/>
              <a:defRPr sz="750"/>
            </a:lvl8pPr>
            <a:lvl9pPr marL="3047940" indent="0">
              <a:buNone/>
              <a:defRPr sz="75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2725893685"/>
      </p:ext>
    </p:extLst>
  </p:cSld>
  <p:clrMapOvr>
    <a:masterClrMapping/>
  </p:clrMapOvr>
  <p:extLst mod="1">
    <p:ext uri="{DCECCB84-F9BA-43D5-87BE-67443E8EF086}">
      <p15:sldGuideLst xmlns:p15="http://schemas.microsoft.com/office/powerpoint/2012/main">
        <p15:guide id="1" orient="horz" pos="275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Bild und Text">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69172625-FF52-49D8-AAA8-5914E55D7E0F}"/>
              </a:ext>
            </a:extLst>
          </p:cNvPr>
          <p:cNvSpPr>
            <a:spLocks noGrp="1"/>
          </p:cNvSpPr>
          <p:nvPr>
            <p:ph type="title"/>
          </p:nvPr>
        </p:nvSpPr>
        <p:spPr/>
        <p:txBody>
          <a:bodyPr anchor="t" anchorCtr="0"/>
          <a:lstStyle>
            <a:lvl1pPr>
              <a:defRPr>
                <a:latin typeface="+mn-lt"/>
              </a:defRPr>
            </a:lvl1pPr>
          </a:lstStyle>
          <a:p>
            <a:r>
              <a:rPr lang="de-DE"/>
              <a:t>Titelmasterformat durch Klicken bearbeiten</a:t>
            </a:r>
            <a:endParaRPr lang="de-DE" dirty="0"/>
          </a:p>
        </p:txBody>
      </p:sp>
      <p:sp>
        <p:nvSpPr>
          <p:cNvPr id="3" name="Bildplatzhalter 2"/>
          <p:cNvSpPr>
            <a:spLocks noGrp="1"/>
          </p:cNvSpPr>
          <p:nvPr>
            <p:ph type="pic" idx="1"/>
          </p:nvPr>
        </p:nvSpPr>
        <p:spPr>
          <a:xfrm>
            <a:off x="539750" y="1633538"/>
            <a:ext cx="5256218" cy="3384549"/>
          </a:xfrm>
        </p:spPr>
        <p:txBody>
          <a:bodyPr/>
          <a:lstStyle>
            <a:lvl1pPr marL="0" indent="0">
              <a:buNone/>
              <a:defRPr sz="1800"/>
            </a:lvl1pPr>
            <a:lvl2pPr marL="380992" indent="0">
              <a:buNone/>
              <a:defRPr sz="2333"/>
            </a:lvl2pPr>
            <a:lvl3pPr marL="761985" indent="0">
              <a:buNone/>
              <a:defRPr sz="2000"/>
            </a:lvl3pPr>
            <a:lvl4pPr marL="1142977" indent="0">
              <a:buNone/>
              <a:defRPr sz="1667"/>
            </a:lvl4pPr>
            <a:lvl5pPr marL="1523970" indent="0">
              <a:buNone/>
              <a:defRPr sz="1667"/>
            </a:lvl5pPr>
            <a:lvl6pPr marL="1904962" indent="0">
              <a:buNone/>
              <a:defRPr sz="1667"/>
            </a:lvl6pPr>
            <a:lvl7pPr marL="2285954" indent="0">
              <a:buNone/>
              <a:defRPr sz="1667"/>
            </a:lvl7pPr>
            <a:lvl8pPr marL="2666947" indent="0">
              <a:buNone/>
              <a:defRPr sz="1667"/>
            </a:lvl8pPr>
            <a:lvl9pPr marL="3047940" indent="0">
              <a:buNone/>
              <a:defRPr sz="1667"/>
            </a:lvl9pPr>
          </a:lstStyle>
          <a:p>
            <a:r>
              <a:rPr lang="de-DE"/>
              <a:t>Bild durch Klicken auf Symbol hinzufügen</a:t>
            </a:r>
            <a:endParaRPr lang="de-DE" dirty="0"/>
          </a:p>
        </p:txBody>
      </p:sp>
      <p:sp>
        <p:nvSpPr>
          <p:cNvPr id="10" name="Textplatzhalter 9">
            <a:extLst>
              <a:ext uri="{FF2B5EF4-FFF2-40B4-BE49-F238E27FC236}">
                <a16:creationId xmlns:a16="http://schemas.microsoft.com/office/drawing/2014/main" id="{C40E3CCD-0055-487A-8774-C6FCE6CC8547}"/>
              </a:ext>
            </a:extLst>
          </p:cNvPr>
          <p:cNvSpPr>
            <a:spLocks noGrp="1"/>
          </p:cNvSpPr>
          <p:nvPr>
            <p:ph type="body" sz="quarter" idx="13" hasCustomPrompt="1"/>
          </p:nvPr>
        </p:nvSpPr>
        <p:spPr>
          <a:xfrm>
            <a:off x="6156324" y="4660663"/>
            <a:ext cx="2447925" cy="357425"/>
          </a:xfrm>
        </p:spPr>
        <p:txBody>
          <a:bodyPr lIns="0" tIns="0" rIns="0" bIns="0" anchor="b">
            <a:noAutofit/>
          </a:bodyPr>
          <a:lstStyle>
            <a:lvl1pPr marL="0" marR="0" indent="0" algn="l" defTabSz="761985" rtl="0" eaLnBrk="1" fontAlgn="auto" latinLnBrk="0" hangingPunct="1">
              <a:lnSpc>
                <a:spcPts val="1200"/>
              </a:lnSpc>
              <a:spcBef>
                <a:spcPts val="0"/>
              </a:spcBef>
              <a:spcAft>
                <a:spcPts val="0"/>
              </a:spcAft>
              <a:buClrTx/>
              <a:buSzTx/>
              <a:buFont typeface="Arial" pitchFamily="34" charset="0"/>
              <a:buNone/>
              <a:tabLst/>
              <a:defRPr sz="1200"/>
            </a:lvl1pPr>
          </a:lstStyle>
          <a:p>
            <a:pPr marL="0" marR="0" lvl="0" indent="0" algn="l" defTabSz="761985" rtl="0" eaLnBrk="1" fontAlgn="auto" latinLnBrk="0" hangingPunct="1">
              <a:lnSpc>
                <a:spcPts val="1200"/>
              </a:lnSpc>
              <a:spcBef>
                <a:spcPts val="0"/>
              </a:spcBef>
              <a:spcAft>
                <a:spcPts val="0"/>
              </a:spcAft>
              <a:buClrTx/>
              <a:buSzTx/>
              <a:buFont typeface="Arial" pitchFamily="34" charset="0"/>
              <a:buNone/>
              <a:tabLst/>
              <a:defRPr/>
            </a:pPr>
            <a:r>
              <a:rPr lang="de-DE" dirty="0"/>
              <a:t>Beschriftung hinzufügen</a:t>
            </a:r>
          </a:p>
        </p:txBody>
      </p:sp>
      <p:sp>
        <p:nvSpPr>
          <p:cNvPr id="12" name="Textplatzhalter 3">
            <a:extLst>
              <a:ext uri="{FF2B5EF4-FFF2-40B4-BE49-F238E27FC236}">
                <a16:creationId xmlns:a16="http://schemas.microsoft.com/office/drawing/2014/main" id="{335C3462-1D97-4D77-AEFD-FF70F8090D1B}"/>
              </a:ext>
            </a:extLst>
          </p:cNvPr>
          <p:cNvSpPr>
            <a:spLocks noGrp="1"/>
          </p:cNvSpPr>
          <p:nvPr>
            <p:ph type="body" sz="half" idx="14"/>
          </p:nvPr>
        </p:nvSpPr>
        <p:spPr>
          <a:xfrm>
            <a:off x="6156004" y="1633538"/>
            <a:ext cx="2448245" cy="2744437"/>
          </a:xfrm>
        </p:spPr>
        <p:txBody>
          <a:bodyPr lIns="0">
            <a:noAutofit/>
          </a:bodyPr>
          <a:lstStyle>
            <a:lvl1pPr marL="0" indent="0">
              <a:lnSpc>
                <a:spcPts val="2200"/>
              </a:lnSpc>
              <a:spcBef>
                <a:spcPts val="400"/>
              </a:spcBef>
              <a:buNone/>
              <a:defRPr sz="1800"/>
            </a:lvl1pPr>
            <a:lvl2pPr marL="177800" indent="-177800">
              <a:buSzPct val="120000"/>
              <a:buFont typeface="Arial" panose="020B0604020202020204" pitchFamily="34" charset="0"/>
              <a:buChar char="•"/>
              <a:defRPr lang="de-DE" sz="1800" kern="1200" dirty="0" smtClean="0">
                <a:solidFill>
                  <a:schemeClr val="tx1"/>
                </a:solidFill>
                <a:latin typeface="+mn-lt"/>
                <a:ea typeface="+mn-ea"/>
                <a:cs typeface="+mn-cs"/>
              </a:defRPr>
            </a:lvl2pPr>
            <a:lvl3pPr marL="360363" indent="-182563">
              <a:buSzPct val="120000"/>
              <a:buFont typeface="Arial" panose="020B0604020202020204" pitchFamily="34" charset="0"/>
              <a:buChar char="•"/>
              <a:defRPr sz="1800"/>
            </a:lvl3pPr>
            <a:lvl4pPr marL="536575" indent="-176213">
              <a:buSzPct val="120000"/>
              <a:buFont typeface="Arial" panose="020B0604020202020204" pitchFamily="34" charset="0"/>
              <a:buChar char="•"/>
              <a:defRPr sz="1800"/>
            </a:lvl4pPr>
            <a:lvl5pPr marL="720725" indent="-184150">
              <a:buSzPct val="120000"/>
              <a:buFont typeface="Arial" panose="020B0604020202020204" pitchFamily="34" charset="0"/>
              <a:buChar char="•"/>
              <a:defRPr sz="1800"/>
            </a:lvl5pPr>
            <a:lvl6pPr marL="1904962" indent="0">
              <a:buNone/>
              <a:defRPr sz="750"/>
            </a:lvl6pPr>
            <a:lvl7pPr marL="2285954" indent="0">
              <a:buNone/>
              <a:defRPr sz="750"/>
            </a:lvl7pPr>
            <a:lvl8pPr marL="2666947" indent="0">
              <a:buNone/>
              <a:defRPr sz="750"/>
            </a:lvl8pPr>
            <a:lvl9pPr marL="3047940" indent="0">
              <a:buNone/>
              <a:defRPr sz="75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3506085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Titel und Text">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69172625-FF52-49D8-AAA8-5914E55D7E0F}"/>
              </a:ext>
            </a:extLst>
          </p:cNvPr>
          <p:cNvSpPr>
            <a:spLocks noGrp="1"/>
          </p:cNvSpPr>
          <p:nvPr>
            <p:ph type="title"/>
          </p:nvPr>
        </p:nvSpPr>
        <p:spPr>
          <a:xfrm>
            <a:off x="4754562" y="520702"/>
            <a:ext cx="3849687" cy="812798"/>
          </a:xfrm>
        </p:spPr>
        <p:txBody>
          <a:bodyPr anchor="t" anchorCtr="0"/>
          <a:lstStyle>
            <a:lvl1pPr>
              <a:defRPr>
                <a:latin typeface="+mn-lt"/>
              </a:defRPr>
            </a:lvl1pPr>
          </a:lstStyle>
          <a:p>
            <a:r>
              <a:rPr lang="de-DE"/>
              <a:t>Titelmasterformat durch Klicken bearbeiten</a:t>
            </a:r>
            <a:endParaRPr lang="de-DE" dirty="0"/>
          </a:p>
        </p:txBody>
      </p:sp>
      <p:sp>
        <p:nvSpPr>
          <p:cNvPr id="3" name="Bildplatzhalter 2"/>
          <p:cNvSpPr>
            <a:spLocks noGrp="1"/>
          </p:cNvSpPr>
          <p:nvPr>
            <p:ph type="pic" idx="1"/>
          </p:nvPr>
        </p:nvSpPr>
        <p:spPr>
          <a:xfrm>
            <a:off x="539750" y="520702"/>
            <a:ext cx="3849686" cy="4497385"/>
          </a:xfrm>
        </p:spPr>
        <p:txBody>
          <a:bodyPr/>
          <a:lstStyle>
            <a:lvl1pPr marL="0" indent="0">
              <a:buNone/>
              <a:defRPr sz="1800"/>
            </a:lvl1pPr>
            <a:lvl2pPr marL="380992" indent="0">
              <a:buNone/>
              <a:defRPr sz="2333"/>
            </a:lvl2pPr>
            <a:lvl3pPr marL="761985" indent="0">
              <a:buNone/>
              <a:defRPr sz="2000"/>
            </a:lvl3pPr>
            <a:lvl4pPr marL="1142977" indent="0">
              <a:buNone/>
              <a:defRPr sz="1667"/>
            </a:lvl4pPr>
            <a:lvl5pPr marL="1523970" indent="0">
              <a:buNone/>
              <a:defRPr sz="1667"/>
            </a:lvl5pPr>
            <a:lvl6pPr marL="1904962" indent="0">
              <a:buNone/>
              <a:defRPr sz="1667"/>
            </a:lvl6pPr>
            <a:lvl7pPr marL="2285954" indent="0">
              <a:buNone/>
              <a:defRPr sz="1667"/>
            </a:lvl7pPr>
            <a:lvl8pPr marL="2666947" indent="0">
              <a:buNone/>
              <a:defRPr sz="1667"/>
            </a:lvl8pPr>
            <a:lvl9pPr marL="3047940" indent="0">
              <a:buNone/>
              <a:defRPr sz="1667"/>
            </a:lvl9pPr>
          </a:lstStyle>
          <a:p>
            <a:r>
              <a:rPr lang="de-DE"/>
              <a:t>Bild durch Klicken auf Symbol hinzufügen</a:t>
            </a:r>
            <a:endParaRPr lang="de-DE" dirty="0"/>
          </a:p>
        </p:txBody>
      </p:sp>
      <p:sp>
        <p:nvSpPr>
          <p:cNvPr id="10" name="Textplatzhalter 9">
            <a:extLst>
              <a:ext uri="{FF2B5EF4-FFF2-40B4-BE49-F238E27FC236}">
                <a16:creationId xmlns:a16="http://schemas.microsoft.com/office/drawing/2014/main" id="{C40E3CCD-0055-487A-8774-C6FCE6CC8547}"/>
              </a:ext>
            </a:extLst>
          </p:cNvPr>
          <p:cNvSpPr>
            <a:spLocks noGrp="1"/>
          </p:cNvSpPr>
          <p:nvPr>
            <p:ph type="body" sz="quarter" idx="13" hasCustomPrompt="1"/>
          </p:nvPr>
        </p:nvSpPr>
        <p:spPr>
          <a:xfrm>
            <a:off x="4754563" y="4660663"/>
            <a:ext cx="3849686" cy="357425"/>
          </a:xfrm>
        </p:spPr>
        <p:txBody>
          <a:bodyPr lIns="0" tIns="0" rIns="0" bIns="0" anchor="b">
            <a:noAutofit/>
          </a:bodyPr>
          <a:lstStyle>
            <a:lvl1pPr marL="0" marR="0" indent="0" algn="l" defTabSz="761985" rtl="0" eaLnBrk="1" fontAlgn="auto" latinLnBrk="0" hangingPunct="1">
              <a:lnSpc>
                <a:spcPts val="1200"/>
              </a:lnSpc>
              <a:spcBef>
                <a:spcPts val="0"/>
              </a:spcBef>
              <a:spcAft>
                <a:spcPts val="0"/>
              </a:spcAft>
              <a:buClrTx/>
              <a:buSzTx/>
              <a:buFont typeface="Arial" pitchFamily="34" charset="0"/>
              <a:buNone/>
              <a:tabLst/>
              <a:defRPr sz="1200"/>
            </a:lvl1pPr>
          </a:lstStyle>
          <a:p>
            <a:pPr marL="0" marR="0" lvl="0" indent="0" algn="l" defTabSz="761985" rtl="0" eaLnBrk="1" fontAlgn="auto" latinLnBrk="0" hangingPunct="1">
              <a:lnSpc>
                <a:spcPts val="1200"/>
              </a:lnSpc>
              <a:spcBef>
                <a:spcPts val="0"/>
              </a:spcBef>
              <a:spcAft>
                <a:spcPts val="0"/>
              </a:spcAft>
              <a:buClrTx/>
              <a:buSzTx/>
              <a:buFont typeface="Arial" pitchFamily="34" charset="0"/>
              <a:buNone/>
              <a:tabLst/>
              <a:defRPr/>
            </a:pPr>
            <a:r>
              <a:rPr lang="de-DE" dirty="0"/>
              <a:t>Beschriftung hinzufügen</a:t>
            </a:r>
          </a:p>
        </p:txBody>
      </p:sp>
      <p:sp>
        <p:nvSpPr>
          <p:cNvPr id="11" name="Textplatzhalter 3">
            <a:extLst>
              <a:ext uri="{FF2B5EF4-FFF2-40B4-BE49-F238E27FC236}">
                <a16:creationId xmlns:a16="http://schemas.microsoft.com/office/drawing/2014/main" id="{B5B71475-3A8B-45D4-9515-B0C1F296F26F}"/>
              </a:ext>
            </a:extLst>
          </p:cNvPr>
          <p:cNvSpPr>
            <a:spLocks noGrp="1"/>
          </p:cNvSpPr>
          <p:nvPr>
            <p:ph type="body" sz="half" idx="2"/>
          </p:nvPr>
        </p:nvSpPr>
        <p:spPr>
          <a:xfrm>
            <a:off x="4754563" y="1633538"/>
            <a:ext cx="3849687" cy="2744437"/>
          </a:xfrm>
        </p:spPr>
        <p:txBody>
          <a:bodyPr lIns="0">
            <a:noAutofit/>
          </a:bodyPr>
          <a:lstStyle>
            <a:lvl1pPr marL="0" indent="0">
              <a:lnSpc>
                <a:spcPts val="2200"/>
              </a:lnSpc>
              <a:spcBef>
                <a:spcPts val="400"/>
              </a:spcBef>
              <a:buNone/>
              <a:defRPr sz="1800"/>
            </a:lvl1pPr>
            <a:lvl2pPr marL="177800" indent="-177800">
              <a:buSzPct val="120000"/>
              <a:buFont typeface="Arial" panose="020B0604020202020204" pitchFamily="34" charset="0"/>
              <a:buChar char="•"/>
              <a:defRPr lang="de-DE" sz="1800" kern="1200" dirty="0" smtClean="0">
                <a:solidFill>
                  <a:schemeClr val="tx1"/>
                </a:solidFill>
                <a:latin typeface="+mn-lt"/>
                <a:ea typeface="+mn-ea"/>
                <a:cs typeface="+mn-cs"/>
              </a:defRPr>
            </a:lvl2pPr>
            <a:lvl3pPr marL="360363" indent="-182563">
              <a:buSzPct val="120000"/>
              <a:buFont typeface="Arial" panose="020B0604020202020204" pitchFamily="34" charset="0"/>
              <a:buChar char="•"/>
              <a:defRPr sz="1800"/>
            </a:lvl3pPr>
            <a:lvl4pPr marL="536575" indent="-176213">
              <a:buSzPct val="120000"/>
              <a:buFont typeface="Arial" panose="020B0604020202020204" pitchFamily="34" charset="0"/>
              <a:buChar char="•"/>
              <a:defRPr sz="1800"/>
            </a:lvl4pPr>
            <a:lvl5pPr marL="720725" indent="-184150">
              <a:buSzPct val="120000"/>
              <a:buFont typeface="Arial" panose="020B0604020202020204" pitchFamily="34" charset="0"/>
              <a:buChar char="•"/>
              <a:defRPr sz="1800"/>
            </a:lvl5pPr>
            <a:lvl6pPr marL="1904962" indent="0">
              <a:buNone/>
              <a:defRPr sz="750"/>
            </a:lvl6pPr>
            <a:lvl7pPr marL="2285954" indent="0">
              <a:buNone/>
              <a:defRPr sz="750"/>
            </a:lvl7pPr>
            <a:lvl8pPr marL="2666947" indent="0">
              <a:buNone/>
              <a:defRPr sz="750"/>
            </a:lvl8pPr>
            <a:lvl9pPr marL="3047940" indent="0">
              <a:buNone/>
              <a:defRPr sz="75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139338284"/>
      </p:ext>
    </p:extLst>
  </p:cSld>
  <p:clrMapOvr>
    <a:masterClrMapping/>
  </p:clrMapOvr>
  <p:extLst>
    <p:ext uri="{DCECCB84-F9BA-43D5-87BE-67443E8EF086}">
      <p15:sldGuideLst xmlns:p15="http://schemas.microsoft.com/office/powerpoint/2012/main">
        <p15:guide id="1" pos="2995" userDrawn="1">
          <p15:clr>
            <a:srgbClr val="547EBF"/>
          </p15:clr>
        </p15:guide>
        <p15:guide id="2" pos="2765" userDrawn="1">
          <p15:clr>
            <a:srgbClr val="547EB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Bild hochformatig und Text">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69172625-FF52-49D8-AAA8-5914E55D7E0F}"/>
              </a:ext>
            </a:extLst>
          </p:cNvPr>
          <p:cNvSpPr>
            <a:spLocks noGrp="1"/>
          </p:cNvSpPr>
          <p:nvPr>
            <p:ph type="title"/>
          </p:nvPr>
        </p:nvSpPr>
        <p:spPr/>
        <p:txBody>
          <a:bodyPr anchor="t" anchorCtr="0"/>
          <a:lstStyle>
            <a:lvl1pPr>
              <a:defRPr>
                <a:latin typeface="+mn-lt"/>
              </a:defRPr>
            </a:lvl1pPr>
          </a:lstStyle>
          <a:p>
            <a:r>
              <a:rPr lang="de-DE"/>
              <a:t>Titelmasterformat durch Klicken bearbeiten</a:t>
            </a:r>
            <a:endParaRPr lang="de-DE" dirty="0"/>
          </a:p>
        </p:txBody>
      </p:sp>
      <p:sp>
        <p:nvSpPr>
          <p:cNvPr id="3" name="Bildplatzhalter 2"/>
          <p:cNvSpPr>
            <a:spLocks noGrp="1"/>
          </p:cNvSpPr>
          <p:nvPr>
            <p:ph type="pic" idx="1"/>
          </p:nvPr>
        </p:nvSpPr>
        <p:spPr>
          <a:xfrm>
            <a:off x="539749" y="1633538"/>
            <a:ext cx="2447925" cy="3384549"/>
          </a:xfrm>
        </p:spPr>
        <p:txBody>
          <a:bodyPr/>
          <a:lstStyle>
            <a:lvl1pPr marL="0" indent="0">
              <a:buNone/>
              <a:defRPr sz="1800"/>
            </a:lvl1pPr>
            <a:lvl2pPr marL="380992" indent="0">
              <a:buNone/>
              <a:defRPr sz="2333"/>
            </a:lvl2pPr>
            <a:lvl3pPr marL="761985" indent="0">
              <a:buNone/>
              <a:defRPr sz="2000"/>
            </a:lvl3pPr>
            <a:lvl4pPr marL="1142977" indent="0">
              <a:buNone/>
              <a:defRPr sz="1667"/>
            </a:lvl4pPr>
            <a:lvl5pPr marL="1523970" indent="0">
              <a:buNone/>
              <a:defRPr sz="1667"/>
            </a:lvl5pPr>
            <a:lvl6pPr marL="1904962" indent="0">
              <a:buNone/>
              <a:defRPr sz="1667"/>
            </a:lvl6pPr>
            <a:lvl7pPr marL="2285954" indent="0">
              <a:buNone/>
              <a:defRPr sz="1667"/>
            </a:lvl7pPr>
            <a:lvl8pPr marL="2666947" indent="0">
              <a:buNone/>
              <a:defRPr sz="1667"/>
            </a:lvl8pPr>
            <a:lvl9pPr marL="3047940" indent="0">
              <a:buNone/>
              <a:defRPr sz="1667"/>
            </a:lvl9pPr>
          </a:lstStyle>
          <a:p>
            <a:r>
              <a:rPr lang="de-DE"/>
              <a:t>Bild durch Klicken auf Symbol hinzufügen</a:t>
            </a:r>
            <a:endParaRPr lang="de-DE" dirty="0"/>
          </a:p>
        </p:txBody>
      </p:sp>
      <p:sp>
        <p:nvSpPr>
          <p:cNvPr id="10" name="Textplatzhalter 9">
            <a:extLst>
              <a:ext uri="{FF2B5EF4-FFF2-40B4-BE49-F238E27FC236}">
                <a16:creationId xmlns:a16="http://schemas.microsoft.com/office/drawing/2014/main" id="{C40E3CCD-0055-487A-8774-C6FCE6CC8547}"/>
              </a:ext>
            </a:extLst>
          </p:cNvPr>
          <p:cNvSpPr>
            <a:spLocks noGrp="1"/>
          </p:cNvSpPr>
          <p:nvPr>
            <p:ph type="body" sz="quarter" idx="13" hasCustomPrompt="1"/>
          </p:nvPr>
        </p:nvSpPr>
        <p:spPr>
          <a:xfrm>
            <a:off x="3348004" y="4660663"/>
            <a:ext cx="5256245" cy="357425"/>
          </a:xfrm>
        </p:spPr>
        <p:txBody>
          <a:bodyPr lIns="0" tIns="0" rIns="0" bIns="0" anchor="b">
            <a:noAutofit/>
          </a:bodyPr>
          <a:lstStyle>
            <a:lvl1pPr>
              <a:lnSpc>
                <a:spcPts val="1600"/>
              </a:lnSpc>
              <a:spcBef>
                <a:spcPts val="0"/>
              </a:spcBef>
              <a:defRPr sz="1200"/>
            </a:lvl1pPr>
          </a:lstStyle>
          <a:p>
            <a:pPr lvl="0"/>
            <a:r>
              <a:rPr lang="de-DE" dirty="0"/>
              <a:t>Beschriftung hinzufügen</a:t>
            </a:r>
          </a:p>
        </p:txBody>
      </p:sp>
      <p:sp>
        <p:nvSpPr>
          <p:cNvPr id="9" name="Textplatzhalter 8">
            <a:extLst>
              <a:ext uri="{FF2B5EF4-FFF2-40B4-BE49-F238E27FC236}">
                <a16:creationId xmlns:a16="http://schemas.microsoft.com/office/drawing/2014/main" id="{36807D1A-1D9B-45B3-94AA-26149712CF3D}"/>
              </a:ext>
            </a:extLst>
          </p:cNvPr>
          <p:cNvSpPr>
            <a:spLocks noGrp="1"/>
          </p:cNvSpPr>
          <p:nvPr>
            <p:ph type="body" sz="quarter" idx="14"/>
          </p:nvPr>
        </p:nvSpPr>
        <p:spPr>
          <a:xfrm>
            <a:off x="3348005" y="1633539"/>
            <a:ext cx="5256245" cy="3027124"/>
          </a:xfrm>
        </p:spPr>
        <p:txBody>
          <a:bodyPr lIns="0">
            <a:noAutofit/>
          </a:bodyPr>
          <a:lstStyle>
            <a:lvl1pPr>
              <a:spcBef>
                <a:spcPts val="400"/>
              </a:spcBef>
              <a:defRPr sz="1800"/>
            </a:lvl1pPr>
            <a:lvl2pPr>
              <a:spcBef>
                <a:spcPts val="400"/>
              </a:spcBef>
              <a:defRPr sz="1800"/>
            </a:lvl2pPr>
            <a:lvl3pPr>
              <a:spcBef>
                <a:spcPts val="400"/>
              </a:spcBef>
              <a:defRPr sz="1800"/>
            </a:lvl3pPr>
            <a:lvl4pPr>
              <a:spcBef>
                <a:spcPts val="400"/>
              </a:spcBef>
              <a:defRPr sz="1800"/>
            </a:lvl4pPr>
            <a:lvl5pPr>
              <a:spcBef>
                <a:spcPts val="400"/>
              </a:spcBef>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23836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3 Bilder">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0BD12337-488C-487E-A593-E9961127ADA3}"/>
              </a:ext>
            </a:extLst>
          </p:cNvPr>
          <p:cNvSpPr>
            <a:spLocks noGrp="1"/>
          </p:cNvSpPr>
          <p:nvPr>
            <p:ph type="title"/>
          </p:nvPr>
        </p:nvSpPr>
        <p:spPr/>
        <p:txBody>
          <a:bodyPr anchor="t" anchorCtr="0"/>
          <a:lstStyle>
            <a:lvl1pPr>
              <a:defRPr>
                <a:latin typeface="BundesSans Office" panose="020B0002030500000203" pitchFamily="34" charset="0"/>
              </a:defRPr>
            </a:lvl1pPr>
          </a:lstStyle>
          <a:p>
            <a:r>
              <a:rPr lang="de-DE"/>
              <a:t>Titelmasterformat durch Klicken bearbeiten</a:t>
            </a:r>
            <a:endParaRPr lang="de-DE" dirty="0"/>
          </a:p>
        </p:txBody>
      </p:sp>
      <p:sp>
        <p:nvSpPr>
          <p:cNvPr id="9" name="Bildplatzhalter 8">
            <a:extLst>
              <a:ext uri="{FF2B5EF4-FFF2-40B4-BE49-F238E27FC236}">
                <a16:creationId xmlns:a16="http://schemas.microsoft.com/office/drawing/2014/main" id="{6F537D63-2C67-48D2-8F15-56C74D1C7869}"/>
              </a:ext>
            </a:extLst>
          </p:cNvPr>
          <p:cNvSpPr>
            <a:spLocks noGrp="1"/>
          </p:cNvSpPr>
          <p:nvPr>
            <p:ph type="pic" sz="quarter" idx="15"/>
          </p:nvPr>
        </p:nvSpPr>
        <p:spPr>
          <a:xfrm>
            <a:off x="539750" y="1639405"/>
            <a:ext cx="2447925" cy="1698626"/>
          </a:xfrm>
        </p:spPr>
        <p:txBody>
          <a:bodyPr/>
          <a:lstStyle/>
          <a:p>
            <a:r>
              <a:rPr lang="de-DE"/>
              <a:t>Bild durch Klicken auf Symbol hinzufügen</a:t>
            </a:r>
            <a:endParaRPr lang="de-DE" dirty="0"/>
          </a:p>
        </p:txBody>
      </p:sp>
      <p:sp>
        <p:nvSpPr>
          <p:cNvPr id="12" name="Textplatzhalter 11">
            <a:extLst>
              <a:ext uri="{FF2B5EF4-FFF2-40B4-BE49-F238E27FC236}">
                <a16:creationId xmlns:a16="http://schemas.microsoft.com/office/drawing/2014/main" id="{3FEA4F28-DE48-44A3-B193-A66DA78ECFAA}"/>
              </a:ext>
            </a:extLst>
          </p:cNvPr>
          <p:cNvSpPr>
            <a:spLocks noGrp="1"/>
          </p:cNvSpPr>
          <p:nvPr>
            <p:ph type="body" sz="quarter" idx="13" hasCustomPrompt="1"/>
          </p:nvPr>
        </p:nvSpPr>
        <p:spPr>
          <a:xfrm>
            <a:off x="539749" y="3505200"/>
            <a:ext cx="2447925" cy="577788"/>
          </a:xfrm>
        </p:spPr>
        <p:txBody>
          <a:bodyPr lIns="0" tIns="0" rIns="0" bIns="0" anchor="t">
            <a:noAutofit/>
          </a:bodyPr>
          <a:lstStyle>
            <a:lvl1pPr>
              <a:lnSpc>
                <a:spcPts val="1600"/>
              </a:lnSpc>
              <a:spcBef>
                <a:spcPts val="0"/>
              </a:spcBef>
              <a:defRPr sz="1200" i="0">
                <a:latin typeface="+mn-lt"/>
              </a:defRPr>
            </a:lvl1pPr>
          </a:lstStyle>
          <a:p>
            <a:pPr lvl="0"/>
            <a:r>
              <a:rPr lang="de-DE" dirty="0"/>
              <a:t>Beschriftung hinzufügen</a:t>
            </a:r>
          </a:p>
        </p:txBody>
      </p:sp>
      <p:sp>
        <p:nvSpPr>
          <p:cNvPr id="11" name="Bildplatzhalter 10">
            <a:extLst>
              <a:ext uri="{FF2B5EF4-FFF2-40B4-BE49-F238E27FC236}">
                <a16:creationId xmlns:a16="http://schemas.microsoft.com/office/drawing/2014/main" id="{64466439-DFAC-4C5A-88EC-11EF813BCBFC}"/>
              </a:ext>
            </a:extLst>
          </p:cNvPr>
          <p:cNvSpPr>
            <a:spLocks noGrp="1"/>
          </p:cNvSpPr>
          <p:nvPr>
            <p:ph type="pic" sz="quarter" idx="16"/>
          </p:nvPr>
        </p:nvSpPr>
        <p:spPr>
          <a:xfrm>
            <a:off x="3354045" y="1633538"/>
            <a:ext cx="2447487" cy="1704309"/>
          </a:xfrm>
        </p:spPr>
        <p:txBody>
          <a:bodyPr/>
          <a:lstStyle/>
          <a:p>
            <a:r>
              <a:rPr lang="de-DE"/>
              <a:t>Bild durch Klicken auf Symbol hinzufügen</a:t>
            </a:r>
            <a:endParaRPr lang="de-DE" dirty="0"/>
          </a:p>
        </p:txBody>
      </p:sp>
      <p:sp>
        <p:nvSpPr>
          <p:cNvPr id="14" name="Textplatzhalter 13">
            <a:extLst>
              <a:ext uri="{FF2B5EF4-FFF2-40B4-BE49-F238E27FC236}">
                <a16:creationId xmlns:a16="http://schemas.microsoft.com/office/drawing/2014/main" id="{8959B009-0A34-4B48-AA21-935FE85C27BB}"/>
              </a:ext>
            </a:extLst>
          </p:cNvPr>
          <p:cNvSpPr>
            <a:spLocks noGrp="1"/>
          </p:cNvSpPr>
          <p:nvPr>
            <p:ph type="body" sz="quarter" idx="14" hasCustomPrompt="1"/>
          </p:nvPr>
        </p:nvSpPr>
        <p:spPr>
          <a:xfrm>
            <a:off x="3348000" y="3505200"/>
            <a:ext cx="2448000" cy="577789"/>
          </a:xfrm>
        </p:spPr>
        <p:txBody>
          <a:bodyPr lIns="0" tIns="0" rIns="0" bIns="0" anchor="t">
            <a:noAutofit/>
          </a:bodyPr>
          <a:lstStyle>
            <a:lvl1pPr>
              <a:lnSpc>
                <a:spcPts val="1600"/>
              </a:lnSpc>
              <a:spcBef>
                <a:spcPts val="0"/>
              </a:spcBef>
              <a:defRPr sz="1200" i="0">
                <a:latin typeface="+mn-lt"/>
              </a:defRPr>
            </a:lvl1pPr>
          </a:lstStyle>
          <a:p>
            <a:pPr lvl="0"/>
            <a:r>
              <a:rPr lang="de-DE" dirty="0"/>
              <a:t>Beschriftung hinzufügen</a:t>
            </a:r>
          </a:p>
        </p:txBody>
      </p:sp>
      <p:sp>
        <p:nvSpPr>
          <p:cNvPr id="15" name="Bildplatzhalter 14">
            <a:extLst>
              <a:ext uri="{FF2B5EF4-FFF2-40B4-BE49-F238E27FC236}">
                <a16:creationId xmlns:a16="http://schemas.microsoft.com/office/drawing/2014/main" id="{4D78F6C0-78A8-44BF-A645-B957C9478962}"/>
              </a:ext>
            </a:extLst>
          </p:cNvPr>
          <p:cNvSpPr>
            <a:spLocks noGrp="1"/>
          </p:cNvSpPr>
          <p:nvPr>
            <p:ph type="pic" sz="quarter" idx="17"/>
          </p:nvPr>
        </p:nvSpPr>
        <p:spPr>
          <a:xfrm>
            <a:off x="6157666" y="1633538"/>
            <a:ext cx="2449279" cy="1698626"/>
          </a:xfrm>
        </p:spPr>
        <p:txBody>
          <a:bodyPr/>
          <a:lstStyle/>
          <a:p>
            <a:r>
              <a:rPr lang="de-DE"/>
              <a:t>Bild durch Klicken auf Symbol hinzufügen</a:t>
            </a:r>
            <a:endParaRPr lang="de-DE" dirty="0"/>
          </a:p>
        </p:txBody>
      </p:sp>
      <p:sp>
        <p:nvSpPr>
          <p:cNvPr id="17" name="Textplatzhalter 16">
            <a:extLst>
              <a:ext uri="{FF2B5EF4-FFF2-40B4-BE49-F238E27FC236}">
                <a16:creationId xmlns:a16="http://schemas.microsoft.com/office/drawing/2014/main" id="{3EC5493C-7724-4D8C-AE5A-B39744C57E38}"/>
              </a:ext>
            </a:extLst>
          </p:cNvPr>
          <p:cNvSpPr>
            <a:spLocks noGrp="1"/>
          </p:cNvSpPr>
          <p:nvPr>
            <p:ph type="body" sz="quarter" idx="18" hasCustomPrompt="1"/>
          </p:nvPr>
        </p:nvSpPr>
        <p:spPr>
          <a:xfrm>
            <a:off x="6160361" y="3505197"/>
            <a:ext cx="2443890" cy="577789"/>
          </a:xfrm>
        </p:spPr>
        <p:txBody>
          <a:bodyPr lIns="0" tIns="0" rIns="0" bIns="0" anchor="t">
            <a:noAutofit/>
          </a:bodyPr>
          <a:lstStyle>
            <a:lvl1pPr>
              <a:lnSpc>
                <a:spcPts val="1600"/>
              </a:lnSpc>
              <a:spcBef>
                <a:spcPts val="0"/>
              </a:spcBef>
              <a:defRPr sz="1200" i="0">
                <a:latin typeface="+mn-lt"/>
              </a:defRPr>
            </a:lvl1pPr>
          </a:lstStyle>
          <a:p>
            <a:pPr lvl="0"/>
            <a:r>
              <a:rPr lang="de-DE" dirty="0"/>
              <a:t>Beschriftung hinzufügen</a:t>
            </a:r>
          </a:p>
        </p:txBody>
      </p:sp>
      <p:sp>
        <p:nvSpPr>
          <p:cNvPr id="4" name="Textplatzhalter 3"/>
          <p:cNvSpPr>
            <a:spLocks noGrp="1"/>
          </p:cNvSpPr>
          <p:nvPr>
            <p:ph type="body" sz="half" idx="2"/>
          </p:nvPr>
        </p:nvSpPr>
        <p:spPr>
          <a:xfrm>
            <a:off x="539750" y="4250157"/>
            <a:ext cx="8064250" cy="767931"/>
          </a:xfrm>
        </p:spPr>
        <p:txBody>
          <a:bodyPr lIns="0" anchor="t" anchorCtr="0"/>
          <a:lstStyle>
            <a:lvl1pPr marL="0" indent="0">
              <a:buNone/>
              <a:defRPr sz="1800"/>
            </a:lvl1pPr>
            <a:lvl2pPr marL="380992" indent="0">
              <a:buNone/>
              <a:defRPr sz="1000"/>
            </a:lvl2pPr>
            <a:lvl3pPr marL="761985" indent="0">
              <a:buNone/>
              <a:defRPr sz="833"/>
            </a:lvl3pPr>
            <a:lvl4pPr marL="1142977" indent="0">
              <a:buNone/>
              <a:defRPr sz="750"/>
            </a:lvl4pPr>
            <a:lvl5pPr marL="1523970" indent="0">
              <a:buNone/>
              <a:defRPr sz="750"/>
            </a:lvl5pPr>
            <a:lvl6pPr marL="1904962" indent="0">
              <a:buNone/>
              <a:defRPr sz="750"/>
            </a:lvl6pPr>
            <a:lvl7pPr marL="2285954" indent="0">
              <a:buNone/>
              <a:defRPr sz="750"/>
            </a:lvl7pPr>
            <a:lvl8pPr marL="2666947" indent="0">
              <a:buNone/>
              <a:defRPr sz="750"/>
            </a:lvl8pPr>
            <a:lvl9pPr marL="3047940" indent="0">
              <a:buNone/>
              <a:defRPr sz="750"/>
            </a:lvl9pPr>
          </a:lstStyle>
          <a:p>
            <a:pPr lvl="0"/>
            <a:r>
              <a:rPr lang="de-DE"/>
              <a:t>Formatvorlagen des Textmasters bearbeiten</a:t>
            </a:r>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889389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nchor="t" anchorCtr="0"/>
          <a:lstStyle>
            <a:lvl1pPr>
              <a:defRPr>
                <a:latin typeface="BundesSans Office" panose="020B0002030500000203" pitchFamily="34" charset="0"/>
              </a:defRPr>
            </a:lvl1pPr>
          </a:lstStyle>
          <a:p>
            <a:r>
              <a:rPr lang="de-DE"/>
              <a:t>Titelmasterformat durch Klicken bearbeiten</a:t>
            </a:r>
            <a:endParaRPr lang="de-DE" dirty="0"/>
          </a:p>
        </p:txBody>
      </p:sp>
      <p:sp>
        <p:nvSpPr>
          <p:cNvPr id="5" name="Foliennummernplatzhalter 4"/>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1986352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06856C58-00D3-4C6D-9F73-049EBBF2E5B0}"/>
              </a:ext>
            </a:extLst>
          </p:cNvPr>
          <p:cNvSpPr>
            <a:spLocks noGrp="1"/>
          </p:cNvSpPr>
          <p:nvPr>
            <p:ph type="title"/>
          </p:nvPr>
        </p:nvSpPr>
        <p:spPr>
          <a:xfrm>
            <a:off x="503243" y="-918777"/>
            <a:ext cx="8137525" cy="880180"/>
          </a:xfrm>
        </p:spPr>
        <p:txBody>
          <a:bodyPr anchor="t" anchorCtr="0"/>
          <a:lstStyle>
            <a:lvl1pPr>
              <a:defRPr>
                <a:latin typeface="+mn-lt"/>
              </a:defRPr>
            </a:lvl1pPr>
          </a:lstStyle>
          <a:p>
            <a:r>
              <a:rPr lang="de-DE"/>
              <a:t>Titelmasterformat durch Klicken bearbeiten</a:t>
            </a:r>
            <a:endParaRPr lang="de-DE" dirty="0"/>
          </a:p>
        </p:txBody>
      </p:sp>
      <p:sp>
        <p:nvSpPr>
          <p:cNvPr id="4" name="Foliennummernplatzhalter 3"/>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558635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BE803231-EF1E-4253-83FD-BFEB68724DBA}"/>
              </a:ext>
            </a:extLst>
          </p:cNvPr>
          <p:cNvSpPr>
            <a:spLocks noGrp="1"/>
          </p:cNvSpPr>
          <p:nvPr>
            <p:ph type="title"/>
          </p:nvPr>
        </p:nvSpPr>
        <p:spPr>
          <a:xfrm>
            <a:off x="512361" y="-982927"/>
            <a:ext cx="8137525" cy="880180"/>
          </a:xfrm>
        </p:spPr>
        <p:txBody>
          <a:bodyPr anchor="t" anchorCtr="0"/>
          <a:lstStyle>
            <a:lvl1pPr>
              <a:defRPr>
                <a:latin typeface="BundesSans Office" panose="020B0002030500000203" pitchFamily="34" charset="0"/>
              </a:defRPr>
            </a:lvl1pPr>
          </a:lstStyle>
          <a:p>
            <a:r>
              <a:rPr lang="de-DE"/>
              <a:t>Titelmasterformat durch Klicken bearbeiten</a:t>
            </a:r>
            <a:endParaRPr lang="de-DE" dirty="0"/>
          </a:p>
        </p:txBody>
      </p:sp>
      <p:sp>
        <p:nvSpPr>
          <p:cNvPr id="5" name="Bildplatzhalter 8">
            <a:extLst>
              <a:ext uri="{FF2B5EF4-FFF2-40B4-BE49-F238E27FC236}">
                <a16:creationId xmlns:a16="http://schemas.microsoft.com/office/drawing/2014/main" id="{BC7EFF1F-CD4E-4275-9960-80396612E9D2}"/>
              </a:ext>
            </a:extLst>
          </p:cNvPr>
          <p:cNvSpPr>
            <a:spLocks noGrp="1"/>
          </p:cNvSpPr>
          <p:nvPr>
            <p:ph type="pic" sz="quarter" idx="15"/>
          </p:nvPr>
        </p:nvSpPr>
        <p:spPr>
          <a:xfrm>
            <a:off x="0" y="0"/>
            <a:ext cx="9144000" cy="5486400"/>
          </a:xfrm>
        </p:spPr>
        <p:txBody>
          <a:bodyPr/>
          <a:lstStyle/>
          <a:p>
            <a:r>
              <a:rPr lang="de-DE"/>
              <a:t>Bild durch Klicken auf Symbol hinzufügen</a:t>
            </a:r>
            <a:endParaRPr lang="de-DE" dirty="0"/>
          </a:p>
        </p:txBody>
      </p:sp>
      <p:cxnSp>
        <p:nvCxnSpPr>
          <p:cNvPr id="4" name="Gerader Verbinder 3">
            <a:extLst>
              <a:ext uri="{FF2B5EF4-FFF2-40B4-BE49-F238E27FC236}">
                <a16:creationId xmlns:a16="http://schemas.microsoft.com/office/drawing/2014/main" id="{AC501863-BC07-446C-BD31-DD7FB7829F4D}"/>
              </a:ext>
            </a:extLst>
          </p:cNvPr>
          <p:cNvCxnSpPr>
            <a:cxnSpLocks/>
          </p:cNvCxnSpPr>
          <p:nvPr userDrawn="1"/>
        </p:nvCxnSpPr>
        <p:spPr>
          <a:xfrm>
            <a:off x="0" y="221615"/>
            <a:ext cx="9143856" cy="0"/>
          </a:xfrm>
          <a:prstGeom prst="line">
            <a:avLst/>
          </a:prstGeom>
          <a:ln w="19050">
            <a:solidFill>
              <a:srgbClr val="0048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1932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ollbild mit Textbalken">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3CE396FD-820C-AE4A-8AF1-603CA7C0C859}"/>
              </a:ext>
            </a:extLst>
          </p:cNvPr>
          <p:cNvSpPr>
            <a:spLocks noGrp="1"/>
          </p:cNvSpPr>
          <p:nvPr>
            <p:ph type="title"/>
          </p:nvPr>
        </p:nvSpPr>
        <p:spPr>
          <a:xfrm>
            <a:off x="503243" y="-1000000"/>
            <a:ext cx="8137525" cy="880180"/>
          </a:xfrm>
        </p:spPr>
        <p:txBody>
          <a:bodyPr/>
          <a:lstStyle>
            <a:lvl1pPr>
              <a:defRPr>
                <a:latin typeface="+mn-lt"/>
              </a:defRPr>
            </a:lvl1pPr>
          </a:lstStyle>
          <a:p>
            <a:r>
              <a:rPr lang="de-DE"/>
              <a:t>Titelmasterformat durch Klicken bearbeiten</a:t>
            </a:r>
            <a:endParaRPr lang="de-DE" dirty="0"/>
          </a:p>
        </p:txBody>
      </p:sp>
      <p:sp>
        <p:nvSpPr>
          <p:cNvPr id="7" name="Bildplatzhalter 6">
            <a:extLst>
              <a:ext uri="{FF2B5EF4-FFF2-40B4-BE49-F238E27FC236}">
                <a16:creationId xmlns:a16="http://schemas.microsoft.com/office/drawing/2014/main" id="{013AA6B8-DC4E-7B45-9768-10F1BF04B9C9}"/>
              </a:ext>
            </a:extLst>
          </p:cNvPr>
          <p:cNvSpPr>
            <a:spLocks noGrp="1"/>
          </p:cNvSpPr>
          <p:nvPr>
            <p:ph type="pic" sz="quarter" idx="11"/>
          </p:nvPr>
        </p:nvSpPr>
        <p:spPr>
          <a:xfrm>
            <a:off x="0" y="0"/>
            <a:ext cx="9144000" cy="5486400"/>
          </a:xfrm>
        </p:spPr>
        <p:txBody>
          <a:bodyPr/>
          <a:lstStyle/>
          <a:p>
            <a:r>
              <a:rPr lang="de-DE"/>
              <a:t>Bild durch Klicken auf Symbol hinzufügen</a:t>
            </a:r>
            <a:endParaRPr lang="de-DE" dirty="0"/>
          </a:p>
        </p:txBody>
      </p:sp>
      <p:sp>
        <p:nvSpPr>
          <p:cNvPr id="4" name="Textplatzhalter 3">
            <a:extLst>
              <a:ext uri="{FF2B5EF4-FFF2-40B4-BE49-F238E27FC236}">
                <a16:creationId xmlns:a16="http://schemas.microsoft.com/office/drawing/2014/main" id="{49AAFC33-0BCE-E54C-9E61-8831A7B808AF}"/>
              </a:ext>
            </a:extLst>
          </p:cNvPr>
          <p:cNvSpPr>
            <a:spLocks noGrp="1"/>
          </p:cNvSpPr>
          <p:nvPr>
            <p:ph type="body" sz="quarter" idx="10"/>
          </p:nvPr>
        </p:nvSpPr>
        <p:spPr>
          <a:xfrm>
            <a:off x="539750" y="520700"/>
            <a:ext cx="4254829" cy="633608"/>
          </a:xfrm>
          <a:solidFill>
            <a:schemeClr val="accent1"/>
          </a:solidFill>
          <a:ln>
            <a:noFill/>
          </a:ln>
        </p:spPr>
        <p:txBody>
          <a:bodyPr wrap="square" lIns="108000" tIns="108000" rIns="108000" bIns="108000" anchor="t" anchorCtr="0">
            <a:spAutoFit/>
          </a:bodyPr>
          <a:lstStyle>
            <a:lvl1pPr>
              <a:lnSpc>
                <a:spcPct val="100000"/>
              </a:lnSpc>
              <a:defRPr sz="2700" b="0" i="0">
                <a:solidFill>
                  <a:schemeClr val="bg1"/>
                </a:solidFill>
                <a:latin typeface="BundesSans Office" panose="020B0002030500000203" pitchFamily="34" charset="77"/>
              </a:defRPr>
            </a:lvl1pPr>
            <a:lvl2pPr marL="0" indent="0">
              <a:buFontTx/>
              <a:buNone/>
              <a:defRPr sz="2000" b="0" i="1">
                <a:solidFill>
                  <a:schemeClr val="bg1"/>
                </a:solidFill>
                <a:latin typeface="BundesSans Office" panose="020B0002030500000203" pitchFamily="34" charset="77"/>
              </a:defRPr>
            </a:lvl2pPr>
            <a:lvl3pPr>
              <a:defRPr sz="3000"/>
            </a:lvl3pPr>
            <a:lvl4pPr>
              <a:defRPr sz="3000"/>
            </a:lvl4pPr>
          </a:lstStyle>
          <a:p>
            <a:pPr lvl="0"/>
            <a:r>
              <a:rPr lang="de-DE"/>
              <a:t>Formatvorlagen des Textmasters bearbeiten</a:t>
            </a:r>
          </a:p>
        </p:txBody>
      </p:sp>
      <p:sp>
        <p:nvSpPr>
          <p:cNvPr id="3" name="Foliennummernplatzhalter 2">
            <a:extLst>
              <a:ext uri="{FF2B5EF4-FFF2-40B4-BE49-F238E27FC236}">
                <a16:creationId xmlns:a16="http://schemas.microsoft.com/office/drawing/2014/main" id="{B71DAC33-2092-044A-8B88-7E9A343A4892}"/>
              </a:ext>
            </a:extLst>
          </p:cNvPr>
          <p:cNvSpPr>
            <a:spLocks noGrp="1"/>
          </p:cNvSpPr>
          <p:nvPr>
            <p:ph type="sldNum" sz="quarter" idx="13"/>
          </p:nvPr>
        </p:nvSpPr>
        <p:spPr/>
        <p:txBody>
          <a:bodyPr/>
          <a:lstStyle/>
          <a:p>
            <a:fld id="{DF28FB93-0A08-4E7D-8E63-9EFA29F1E093}" type="slidenum">
              <a:rPr lang="en-US" smtClean="0"/>
              <a:pPr/>
              <a:t>‹Nr.›</a:t>
            </a:fld>
            <a:endParaRPr lang="en-US" dirty="0"/>
          </a:p>
        </p:txBody>
      </p:sp>
    </p:spTree>
    <p:extLst>
      <p:ext uri="{BB962C8B-B14F-4D97-AF65-F5344CB8AC3E}">
        <p14:creationId xmlns:p14="http://schemas.microsoft.com/office/powerpoint/2010/main" val="1668261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ollbild mit Zitat">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1CD6423-2198-0445-A38F-421E2E474E47}"/>
              </a:ext>
            </a:extLst>
          </p:cNvPr>
          <p:cNvSpPr>
            <a:spLocks noGrp="1"/>
          </p:cNvSpPr>
          <p:nvPr>
            <p:ph type="title"/>
          </p:nvPr>
        </p:nvSpPr>
        <p:spPr>
          <a:xfrm>
            <a:off x="503243" y="-1000000"/>
            <a:ext cx="8137525" cy="880180"/>
          </a:xfrm>
        </p:spPr>
        <p:txBody>
          <a:bodyPr/>
          <a:lstStyle>
            <a:lvl1pPr>
              <a:defRPr>
                <a:latin typeface="+mn-lt"/>
              </a:defRPr>
            </a:lvl1pPr>
          </a:lstStyle>
          <a:p>
            <a:r>
              <a:rPr lang="de-DE"/>
              <a:t>Titelmasterformat durch Klicken bearbeiten</a:t>
            </a:r>
            <a:endParaRPr lang="de-DE" dirty="0"/>
          </a:p>
        </p:txBody>
      </p:sp>
      <p:sp>
        <p:nvSpPr>
          <p:cNvPr id="7" name="Bildplatzhalter 6">
            <a:extLst>
              <a:ext uri="{FF2B5EF4-FFF2-40B4-BE49-F238E27FC236}">
                <a16:creationId xmlns:a16="http://schemas.microsoft.com/office/drawing/2014/main" id="{013AA6B8-DC4E-7B45-9768-10F1BF04B9C9}"/>
              </a:ext>
            </a:extLst>
          </p:cNvPr>
          <p:cNvSpPr>
            <a:spLocks noGrp="1"/>
          </p:cNvSpPr>
          <p:nvPr>
            <p:ph type="pic" sz="quarter" idx="11"/>
          </p:nvPr>
        </p:nvSpPr>
        <p:spPr>
          <a:xfrm>
            <a:off x="0" y="0"/>
            <a:ext cx="9144000" cy="5486400"/>
          </a:xfrm>
        </p:spPr>
        <p:txBody>
          <a:bodyPr/>
          <a:lstStyle/>
          <a:p>
            <a:r>
              <a:rPr lang="de-DE"/>
              <a:t>Bild durch Klicken auf Symbol hinzufügen</a:t>
            </a:r>
            <a:endParaRPr lang="de-DE" dirty="0"/>
          </a:p>
        </p:txBody>
      </p:sp>
      <p:sp>
        <p:nvSpPr>
          <p:cNvPr id="4" name="Textplatzhalter 3">
            <a:extLst>
              <a:ext uri="{FF2B5EF4-FFF2-40B4-BE49-F238E27FC236}">
                <a16:creationId xmlns:a16="http://schemas.microsoft.com/office/drawing/2014/main" id="{49AAFC33-0BCE-E54C-9E61-8831A7B808AF}"/>
              </a:ext>
            </a:extLst>
          </p:cNvPr>
          <p:cNvSpPr>
            <a:spLocks noGrp="1"/>
          </p:cNvSpPr>
          <p:nvPr>
            <p:ph type="body" sz="quarter" idx="10" hasCustomPrompt="1"/>
          </p:nvPr>
        </p:nvSpPr>
        <p:spPr>
          <a:xfrm>
            <a:off x="5004048" y="913284"/>
            <a:ext cx="4139952" cy="1470825"/>
          </a:xfrm>
          <a:solidFill>
            <a:schemeClr val="accent1"/>
          </a:solidFill>
        </p:spPr>
        <p:txBody>
          <a:bodyPr wrap="square" lIns="360000" tIns="360000" rIns="360000" bIns="360000" anchor="t" anchorCtr="0">
            <a:spAutoFit/>
          </a:bodyPr>
          <a:lstStyle>
            <a:lvl1pPr>
              <a:lnSpc>
                <a:spcPct val="100000"/>
              </a:lnSpc>
              <a:defRPr sz="2700" b="0" i="1">
                <a:solidFill>
                  <a:schemeClr val="bg1"/>
                </a:solidFill>
                <a:latin typeface="BundesSans Office" panose="020B0002030500000203" pitchFamily="34" charset="77"/>
              </a:defRPr>
            </a:lvl1pPr>
            <a:lvl2pPr marL="0" indent="0">
              <a:buFontTx/>
              <a:buNone/>
              <a:defRPr sz="1800" b="0" i="1">
                <a:solidFill>
                  <a:schemeClr val="bg1"/>
                </a:solidFill>
                <a:latin typeface="BundesSans Office" panose="020B0002030500000203" pitchFamily="34" charset="77"/>
              </a:defRPr>
            </a:lvl2pPr>
            <a:lvl3pPr>
              <a:defRPr sz="3000"/>
            </a:lvl3pPr>
            <a:lvl4pPr>
              <a:defRPr sz="3000"/>
            </a:lvl4pPr>
          </a:lstStyle>
          <a:p>
            <a:pPr lvl="0"/>
            <a:r>
              <a:rPr lang="de-DE" dirty="0"/>
              <a:t>»Kurzes Zitat«</a:t>
            </a:r>
          </a:p>
          <a:p>
            <a:pPr lvl="1"/>
            <a:r>
              <a:rPr lang="de-DE" dirty="0"/>
              <a:t>Vorname Name</a:t>
            </a:r>
          </a:p>
        </p:txBody>
      </p:sp>
      <p:sp>
        <p:nvSpPr>
          <p:cNvPr id="3" name="Foliennummernplatzhalter 2">
            <a:extLst>
              <a:ext uri="{FF2B5EF4-FFF2-40B4-BE49-F238E27FC236}">
                <a16:creationId xmlns:a16="http://schemas.microsoft.com/office/drawing/2014/main" id="{16741C36-05BF-D642-B235-9E363F8F8BEF}"/>
              </a:ext>
            </a:extLst>
          </p:cNvPr>
          <p:cNvSpPr>
            <a:spLocks noGrp="1"/>
          </p:cNvSpPr>
          <p:nvPr>
            <p:ph type="sldNum" sz="quarter" idx="13"/>
          </p:nvPr>
        </p:nvSpPr>
        <p:spPr/>
        <p:txBody>
          <a:bodyPr/>
          <a:lstStyle/>
          <a:p>
            <a:fld id="{DF28FB93-0A08-4E7D-8E63-9EFA29F1E093}" type="slidenum">
              <a:rPr lang="en-US" smtClean="0"/>
              <a:pPr/>
              <a:t>‹Nr.›</a:t>
            </a:fld>
            <a:endParaRPr lang="en-US" dirty="0"/>
          </a:p>
        </p:txBody>
      </p:sp>
    </p:spTree>
    <p:extLst>
      <p:ext uri="{BB962C8B-B14F-4D97-AF65-F5344CB8AC3E}">
        <p14:creationId xmlns:p14="http://schemas.microsoft.com/office/powerpoint/2010/main" val="3281512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5" name="Titel 7">
            <a:extLst>
              <a:ext uri="{FF2B5EF4-FFF2-40B4-BE49-F238E27FC236}">
                <a16:creationId xmlns:a16="http://schemas.microsoft.com/office/drawing/2014/main" id="{4E2A14B3-D83E-4B74-8C07-A81C3BD61125}"/>
              </a:ext>
            </a:extLst>
          </p:cNvPr>
          <p:cNvSpPr>
            <a:spLocks noGrp="1"/>
          </p:cNvSpPr>
          <p:nvPr>
            <p:ph type="title"/>
          </p:nvPr>
        </p:nvSpPr>
        <p:spPr>
          <a:xfrm>
            <a:off x="512361" y="-982927"/>
            <a:ext cx="8137525" cy="880180"/>
          </a:xfrm>
        </p:spPr>
        <p:txBody>
          <a:bodyPr anchor="t" anchorCtr="0"/>
          <a:lstStyle>
            <a:lvl1pPr>
              <a:defRPr>
                <a:latin typeface="+mn-lt"/>
              </a:defRPr>
            </a:lvl1pPr>
          </a:lstStyle>
          <a:p>
            <a:r>
              <a:rPr lang="de-DE"/>
              <a:t>Titelmasterformat durch Klicken bearbeiten</a:t>
            </a:r>
            <a:endParaRPr lang="de-DE" dirty="0"/>
          </a:p>
        </p:txBody>
      </p:sp>
      <p:sp>
        <p:nvSpPr>
          <p:cNvPr id="4" name="Textplatzhalter 3">
            <a:extLst>
              <a:ext uri="{FF2B5EF4-FFF2-40B4-BE49-F238E27FC236}">
                <a16:creationId xmlns:a16="http://schemas.microsoft.com/office/drawing/2014/main" id="{49AAFC33-0BCE-E54C-9E61-8831A7B808AF}"/>
              </a:ext>
            </a:extLst>
          </p:cNvPr>
          <p:cNvSpPr>
            <a:spLocks noGrp="1"/>
          </p:cNvSpPr>
          <p:nvPr>
            <p:ph type="body" sz="quarter" idx="10"/>
          </p:nvPr>
        </p:nvSpPr>
        <p:spPr>
          <a:xfrm>
            <a:off x="2627784" y="1489348"/>
            <a:ext cx="5976913" cy="3997053"/>
          </a:xfrm>
          <a:solidFill>
            <a:schemeClr val="accent1"/>
          </a:solidFill>
        </p:spPr>
        <p:txBody>
          <a:bodyPr wrap="square" lIns="360000" tIns="360000" rIns="360000" bIns="360000" anchor="t" anchorCtr="0">
            <a:noAutofit/>
          </a:bodyPr>
          <a:lstStyle>
            <a:lvl1pPr>
              <a:lnSpc>
                <a:spcPct val="100000"/>
              </a:lnSpc>
              <a:defRPr sz="2700" b="0" i="1">
                <a:solidFill>
                  <a:schemeClr val="bg1"/>
                </a:solidFill>
                <a:latin typeface="BundesSans Office" panose="020B0002030500000203" pitchFamily="34" charset="77"/>
              </a:defRPr>
            </a:lvl1pPr>
            <a:lvl2pPr marL="0" indent="0">
              <a:buFontTx/>
              <a:buNone/>
              <a:defRPr sz="1800" b="0" i="1">
                <a:solidFill>
                  <a:schemeClr val="bg1"/>
                </a:solidFill>
                <a:latin typeface="BundesSans Office" panose="020B0002030500000203" pitchFamily="34" charset="77"/>
              </a:defRPr>
            </a:lvl2pPr>
            <a:lvl3pPr>
              <a:defRPr sz="3000"/>
            </a:lvl3pPr>
            <a:lvl4pPr>
              <a:defRPr sz="3000"/>
            </a:lvl4pPr>
          </a:lstStyle>
          <a:p>
            <a:pPr lvl="0"/>
            <a:r>
              <a:rPr lang="de-DE"/>
              <a:t>Formatvorlagen des Textmasters bearbeiten</a:t>
            </a:r>
          </a:p>
          <a:p>
            <a:pPr lvl="1"/>
            <a:r>
              <a:rPr lang="de-DE"/>
              <a:t>Zweite Ebene</a:t>
            </a:r>
          </a:p>
        </p:txBody>
      </p:sp>
      <p:sp>
        <p:nvSpPr>
          <p:cNvPr id="2" name="Textfeld 1">
            <a:extLst>
              <a:ext uri="{FF2B5EF4-FFF2-40B4-BE49-F238E27FC236}">
                <a16:creationId xmlns:a16="http://schemas.microsoft.com/office/drawing/2014/main" id="{C34E4FF8-60B0-4C8D-BDB2-A871F9D57324}"/>
              </a:ext>
              <a:ext uri="{C183D7F6-B498-43B3-948B-1728B52AA6E4}">
                <adec:decorative xmlns:adec="http://schemas.microsoft.com/office/drawing/2017/decorative" val="1"/>
              </a:ext>
            </a:extLst>
          </p:cNvPr>
          <p:cNvSpPr txBox="1"/>
          <p:nvPr userDrawn="1"/>
        </p:nvSpPr>
        <p:spPr>
          <a:xfrm>
            <a:off x="251520" y="530768"/>
            <a:ext cx="2016224" cy="2038700"/>
          </a:xfrm>
          <a:prstGeom prst="rect">
            <a:avLst/>
          </a:prstGeom>
          <a:noFill/>
        </p:spPr>
        <p:txBody>
          <a:bodyPr wrap="square" rtlCol="0">
            <a:spAutoFit/>
          </a:bodyPr>
          <a:lstStyle/>
          <a:p>
            <a:pPr>
              <a:lnSpc>
                <a:spcPts val="5556"/>
              </a:lnSpc>
            </a:pPr>
            <a:r>
              <a:rPr lang="de-DE" sz="44444" dirty="0">
                <a:solidFill>
                  <a:schemeClr val="accent1"/>
                </a:solidFill>
              </a:rPr>
              <a:t>„</a:t>
            </a:r>
          </a:p>
        </p:txBody>
      </p:sp>
      <p:sp>
        <p:nvSpPr>
          <p:cNvPr id="3" name="Foliennummernplatzhalter 2">
            <a:extLst>
              <a:ext uri="{FF2B5EF4-FFF2-40B4-BE49-F238E27FC236}">
                <a16:creationId xmlns:a16="http://schemas.microsoft.com/office/drawing/2014/main" id="{16741C36-05BF-D642-B235-9E363F8F8BEF}"/>
              </a:ext>
            </a:extLst>
          </p:cNvPr>
          <p:cNvSpPr>
            <a:spLocks noGrp="1"/>
          </p:cNvSpPr>
          <p:nvPr>
            <p:ph type="sldNum" sz="quarter" idx="13"/>
          </p:nvPr>
        </p:nvSpPr>
        <p:spPr/>
        <p:txBody>
          <a:bodyPr/>
          <a:lstStyle/>
          <a:p>
            <a:fld id="{DF28FB93-0A08-4E7D-8E63-9EFA29F1E093}" type="slidenum">
              <a:rPr lang="en-US" smtClean="0"/>
              <a:pPr/>
              <a:t>‹Nr.›</a:t>
            </a:fld>
            <a:endParaRPr lang="en-US" dirty="0"/>
          </a:p>
        </p:txBody>
      </p:sp>
    </p:spTree>
    <p:extLst>
      <p:ext uri="{BB962C8B-B14F-4D97-AF65-F5344CB8AC3E}">
        <p14:creationId xmlns:p14="http://schemas.microsoft.com/office/powerpoint/2010/main" val="38922549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rage">
    <p:spTree>
      <p:nvGrpSpPr>
        <p:cNvPr id="1" name=""/>
        <p:cNvGrpSpPr/>
        <p:nvPr/>
      </p:nvGrpSpPr>
      <p:grpSpPr>
        <a:xfrm>
          <a:off x="0" y="0"/>
          <a:ext cx="0" cy="0"/>
          <a:chOff x="0" y="0"/>
          <a:chExt cx="0" cy="0"/>
        </a:xfrm>
      </p:grpSpPr>
      <p:sp>
        <p:nvSpPr>
          <p:cNvPr id="5" name="Titel 7">
            <a:extLst>
              <a:ext uri="{FF2B5EF4-FFF2-40B4-BE49-F238E27FC236}">
                <a16:creationId xmlns:a16="http://schemas.microsoft.com/office/drawing/2014/main" id="{179C5FF4-CD11-4B7B-BCF2-7BB6C528F381}"/>
              </a:ext>
            </a:extLst>
          </p:cNvPr>
          <p:cNvSpPr>
            <a:spLocks noGrp="1"/>
          </p:cNvSpPr>
          <p:nvPr>
            <p:ph type="title"/>
          </p:nvPr>
        </p:nvSpPr>
        <p:spPr>
          <a:xfrm>
            <a:off x="512361" y="-982927"/>
            <a:ext cx="8137525" cy="880180"/>
          </a:xfrm>
        </p:spPr>
        <p:txBody>
          <a:bodyPr anchor="t" anchorCtr="0"/>
          <a:lstStyle>
            <a:lvl1pPr>
              <a:defRPr>
                <a:latin typeface="+mn-lt"/>
              </a:defRPr>
            </a:lvl1pPr>
          </a:lstStyle>
          <a:p>
            <a:r>
              <a:rPr lang="de-DE"/>
              <a:t>Titelmasterformat durch Klicken bearbeiten</a:t>
            </a:r>
            <a:endParaRPr lang="de-DE" dirty="0"/>
          </a:p>
        </p:txBody>
      </p:sp>
      <p:sp>
        <p:nvSpPr>
          <p:cNvPr id="6" name="Textplatzhalter 12">
            <a:extLst>
              <a:ext uri="{FF2B5EF4-FFF2-40B4-BE49-F238E27FC236}">
                <a16:creationId xmlns:a16="http://schemas.microsoft.com/office/drawing/2014/main" id="{3731B1DD-CF07-40D7-980F-F398E286C3A6}"/>
              </a:ext>
            </a:extLst>
          </p:cNvPr>
          <p:cNvSpPr>
            <a:spLocks noGrp="1"/>
          </p:cNvSpPr>
          <p:nvPr>
            <p:ph type="body" sz="quarter" idx="14" hasCustomPrompt="1"/>
          </p:nvPr>
        </p:nvSpPr>
        <p:spPr>
          <a:xfrm>
            <a:off x="1260633" y="537987"/>
            <a:ext cx="4535330" cy="1959473"/>
          </a:xfrm>
        </p:spPr>
        <p:txBody>
          <a:bodyPr tIns="288000" rIns="288000" bIns="288000" anchor="t"/>
          <a:lstStyle>
            <a:lvl1pPr>
              <a:defRPr sz="1800" b="0" i="1">
                <a:solidFill>
                  <a:schemeClr val="bg1"/>
                </a:solidFill>
              </a:defRPr>
            </a:lvl1pPr>
          </a:lstStyle>
          <a:p>
            <a:pPr lvl="0"/>
            <a:r>
              <a:rPr lang="de-DE" dirty="0"/>
              <a:t>Frage eingeben</a:t>
            </a:r>
          </a:p>
        </p:txBody>
      </p:sp>
      <p:pic>
        <p:nvPicPr>
          <p:cNvPr id="11" name="Grafik 10">
            <a:extLst>
              <a:ext uri="{FF2B5EF4-FFF2-40B4-BE49-F238E27FC236}">
                <a16:creationId xmlns:a16="http://schemas.microsoft.com/office/drawing/2014/main" id="{0C73D3F7-CDAB-4B41-ABA8-75244472548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533538"/>
            <a:ext cx="5795963" cy="2200000"/>
          </a:xfrm>
          <a:prstGeom prst="rect">
            <a:avLst/>
          </a:prstGeom>
        </p:spPr>
      </p:pic>
      <p:sp>
        <p:nvSpPr>
          <p:cNvPr id="9" name="Foliennummernplatzhalter 8"/>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3439794334"/>
      </p:ext>
    </p:extLst>
  </p:cSld>
  <p:clrMapOvr>
    <a:masterClrMapping/>
  </p:clrMapOvr>
  <p:extLst mod="1">
    <p:ext uri="{DCECCB84-F9BA-43D5-87BE-67443E8EF086}">
      <p15:sldGuideLst xmlns:p15="http://schemas.microsoft.com/office/powerpoint/2012/main">
        <p15:guide id="1" pos="2767" userDrawn="1">
          <p15:clr>
            <a:srgbClr val="5ACBF0"/>
          </p15:clr>
        </p15:guide>
        <p15:guide id="2" pos="2993"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rage und Antwort">
    <p:spTree>
      <p:nvGrpSpPr>
        <p:cNvPr id="1" name=""/>
        <p:cNvGrpSpPr/>
        <p:nvPr/>
      </p:nvGrpSpPr>
      <p:grpSpPr>
        <a:xfrm>
          <a:off x="0" y="0"/>
          <a:ext cx="0" cy="0"/>
          <a:chOff x="0" y="0"/>
          <a:chExt cx="0" cy="0"/>
        </a:xfrm>
      </p:grpSpPr>
      <p:sp>
        <p:nvSpPr>
          <p:cNvPr id="7" name="Titel 7">
            <a:extLst>
              <a:ext uri="{FF2B5EF4-FFF2-40B4-BE49-F238E27FC236}">
                <a16:creationId xmlns:a16="http://schemas.microsoft.com/office/drawing/2014/main" id="{6E7E5B65-F738-4C67-B34F-784F4BB85F25}"/>
              </a:ext>
            </a:extLst>
          </p:cNvPr>
          <p:cNvSpPr>
            <a:spLocks noGrp="1"/>
          </p:cNvSpPr>
          <p:nvPr>
            <p:ph type="title"/>
          </p:nvPr>
        </p:nvSpPr>
        <p:spPr>
          <a:xfrm>
            <a:off x="512361" y="-982927"/>
            <a:ext cx="8137525" cy="880180"/>
          </a:xfrm>
        </p:spPr>
        <p:txBody>
          <a:bodyPr anchor="t" anchorCtr="0"/>
          <a:lstStyle>
            <a:lvl1pPr>
              <a:defRPr>
                <a:latin typeface="BundesSans Office" panose="020B0002030500000203" pitchFamily="34" charset="0"/>
              </a:defRPr>
            </a:lvl1pPr>
          </a:lstStyle>
          <a:p>
            <a:r>
              <a:rPr lang="de-DE"/>
              <a:t>Titelmasterformat durch Klicken bearbeiten</a:t>
            </a:r>
            <a:endParaRPr lang="de-DE" dirty="0"/>
          </a:p>
        </p:txBody>
      </p:sp>
      <p:sp>
        <p:nvSpPr>
          <p:cNvPr id="13" name="Textplatzhalter 12">
            <a:extLst>
              <a:ext uri="{FF2B5EF4-FFF2-40B4-BE49-F238E27FC236}">
                <a16:creationId xmlns:a16="http://schemas.microsoft.com/office/drawing/2014/main" id="{8A5EDB7A-54DD-D345-8E14-8CD4C91A7B3D}"/>
              </a:ext>
            </a:extLst>
          </p:cNvPr>
          <p:cNvSpPr>
            <a:spLocks noGrp="1"/>
          </p:cNvSpPr>
          <p:nvPr>
            <p:ph type="body" sz="quarter" idx="13" hasCustomPrompt="1"/>
          </p:nvPr>
        </p:nvSpPr>
        <p:spPr>
          <a:xfrm>
            <a:off x="1259680" y="537987"/>
            <a:ext cx="4375708" cy="1959472"/>
          </a:xfrm>
        </p:spPr>
        <p:txBody>
          <a:bodyPr tIns="288000" rIns="288000" bIns="288000"/>
          <a:lstStyle>
            <a:lvl1pPr>
              <a:defRPr sz="1800" b="0" i="1">
                <a:solidFill>
                  <a:schemeClr val="bg1"/>
                </a:solidFill>
              </a:defRPr>
            </a:lvl1pPr>
          </a:lstStyle>
          <a:p>
            <a:pPr lvl="0"/>
            <a:r>
              <a:rPr lang="de-DE" dirty="0"/>
              <a:t>Frage eingeben</a:t>
            </a:r>
          </a:p>
        </p:txBody>
      </p:sp>
      <p:pic>
        <p:nvPicPr>
          <p:cNvPr id="8" name="Grafik 7">
            <a:extLst>
              <a:ext uri="{FF2B5EF4-FFF2-40B4-BE49-F238E27FC236}">
                <a16:creationId xmlns:a16="http://schemas.microsoft.com/office/drawing/2014/main" id="{215B933C-8B6A-453F-AB3C-1AABD0B25C7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533538"/>
            <a:ext cx="5795963" cy="2200000"/>
          </a:xfrm>
          <a:prstGeom prst="rect">
            <a:avLst/>
          </a:prstGeom>
        </p:spPr>
      </p:pic>
      <p:sp>
        <p:nvSpPr>
          <p:cNvPr id="16" name="Textplatzhalter 12">
            <a:extLst>
              <a:ext uri="{FF2B5EF4-FFF2-40B4-BE49-F238E27FC236}">
                <a16:creationId xmlns:a16="http://schemas.microsoft.com/office/drawing/2014/main" id="{5387693C-9E03-0240-80F4-7B1C51DDE199}"/>
              </a:ext>
            </a:extLst>
          </p:cNvPr>
          <p:cNvSpPr>
            <a:spLocks noGrp="1"/>
          </p:cNvSpPr>
          <p:nvPr>
            <p:ph type="body" sz="quarter" idx="14" hasCustomPrompt="1"/>
          </p:nvPr>
        </p:nvSpPr>
        <p:spPr>
          <a:xfrm>
            <a:off x="4392612" y="2497459"/>
            <a:ext cx="4212085" cy="2855911"/>
          </a:xfrm>
        </p:spPr>
        <p:txBody>
          <a:bodyPr tIns="288000" rIns="288000" bIns="288000"/>
          <a:lstStyle>
            <a:lvl1pPr>
              <a:defRPr sz="1800" b="0" i="1">
                <a:solidFill>
                  <a:schemeClr val="bg1"/>
                </a:solidFill>
              </a:defRPr>
            </a:lvl1pPr>
          </a:lstStyle>
          <a:p>
            <a:pPr lvl="0"/>
            <a:r>
              <a:rPr lang="de-DE" dirty="0"/>
              <a:t>Antwort eingeben</a:t>
            </a:r>
          </a:p>
        </p:txBody>
      </p:sp>
      <p:pic>
        <p:nvPicPr>
          <p:cNvPr id="15" name="Grafik 14">
            <a:extLst>
              <a:ext uri="{FF2B5EF4-FFF2-40B4-BE49-F238E27FC236}">
                <a16:creationId xmlns:a16="http://schemas.microsoft.com/office/drawing/2014/main" id="{91BFF587-C6E4-924C-8CBF-9AC57F1B860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987676" y="2497459"/>
            <a:ext cx="5617022" cy="2664297"/>
          </a:xfrm>
          <a:prstGeom prst="rect">
            <a:avLst/>
          </a:prstGeom>
        </p:spPr>
      </p:pic>
      <p:sp>
        <p:nvSpPr>
          <p:cNvPr id="9" name="Foliennummernplatzhalter 8"/>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3218819419"/>
      </p:ext>
    </p:extLst>
  </p:cSld>
  <p:clrMapOvr>
    <a:masterClrMapping/>
  </p:clrMapOvr>
  <p:extLst>
    <p:ext uri="{DCECCB84-F9BA-43D5-87BE-67443E8EF086}">
      <p15:sldGuideLst xmlns:p15="http://schemas.microsoft.com/office/powerpoint/2012/main">
        <p15:guide id="1" pos="2767" userDrawn="1">
          <p15:clr>
            <a:srgbClr val="5ACBF0"/>
          </p15:clr>
        </p15:guide>
        <p15:guide id="2" pos="2993"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chlussfolie">
    <p:bg>
      <p:bgPr>
        <a:solidFill>
          <a:schemeClr val="accent1"/>
        </a:solidFill>
        <a:effectLst/>
      </p:bgPr>
    </p:bg>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15B8129C-7313-49DC-A994-BA6A53E8A26D}"/>
              </a:ext>
            </a:extLst>
          </p:cNvPr>
          <p:cNvSpPr/>
          <p:nvPr userDrawn="1"/>
        </p:nvSpPr>
        <p:spPr>
          <a:xfrm>
            <a:off x="1042988" y="625252"/>
            <a:ext cx="1944687" cy="360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indent="0" algn="l"/>
            <a:r>
              <a:rPr lang="de-DE" sz="3000" dirty="0"/>
              <a:t>Kontakt</a:t>
            </a:r>
          </a:p>
        </p:txBody>
      </p:sp>
      <p:sp>
        <p:nvSpPr>
          <p:cNvPr id="3" name="Textplatzhalter 2">
            <a:extLst>
              <a:ext uri="{FF2B5EF4-FFF2-40B4-BE49-F238E27FC236}">
                <a16:creationId xmlns:a16="http://schemas.microsoft.com/office/drawing/2014/main" id="{C79D08B2-7979-4BA2-A9FF-59C95699E2DB}"/>
              </a:ext>
            </a:extLst>
          </p:cNvPr>
          <p:cNvSpPr>
            <a:spLocks noGrp="1"/>
          </p:cNvSpPr>
          <p:nvPr>
            <p:ph type="body" sz="quarter" idx="10" hasCustomPrompt="1"/>
          </p:nvPr>
        </p:nvSpPr>
        <p:spPr>
          <a:xfrm>
            <a:off x="1042987" y="1333500"/>
            <a:ext cx="4752975" cy="1782762"/>
          </a:xfrm>
        </p:spPr>
        <p:txBody>
          <a:bodyPr/>
          <a:lstStyle>
            <a:lvl1pPr>
              <a:spcBef>
                <a:spcPts val="0"/>
              </a:spcBef>
              <a:tabLst>
                <a:tab pos="360363" algn="l"/>
              </a:tabLst>
              <a:defRPr sz="1600">
                <a:solidFill>
                  <a:schemeClr val="bg1"/>
                </a:solidFill>
              </a:defRPr>
            </a:lvl1pPr>
            <a:lvl2pPr>
              <a:spcBef>
                <a:spcPts val="0"/>
              </a:spcBef>
              <a:defRPr sz="1600">
                <a:solidFill>
                  <a:schemeClr val="bg1"/>
                </a:solidFill>
              </a:defRPr>
            </a:lvl2pPr>
            <a:lvl3pPr>
              <a:spcBef>
                <a:spcPts val="0"/>
              </a:spcBef>
              <a:defRPr sz="1600">
                <a:solidFill>
                  <a:schemeClr val="bg1"/>
                </a:solidFill>
              </a:defRPr>
            </a:lvl3pPr>
            <a:lvl4pPr>
              <a:spcBef>
                <a:spcPts val="0"/>
              </a:spcBef>
              <a:defRPr sz="1600">
                <a:solidFill>
                  <a:schemeClr val="bg1"/>
                </a:solidFill>
              </a:defRPr>
            </a:lvl4pPr>
            <a:lvl5pPr>
              <a:spcBef>
                <a:spcPts val="0"/>
              </a:spcBef>
              <a:defRPr sz="1600">
                <a:solidFill>
                  <a:schemeClr val="bg1"/>
                </a:solidFill>
              </a:defRPr>
            </a:lvl5pPr>
          </a:lstStyle>
          <a:p>
            <a:pPr>
              <a:spcBef>
                <a:spcPts val="0"/>
              </a:spcBef>
              <a:tabLst>
                <a:tab pos="360363" algn="l"/>
              </a:tabLst>
            </a:pPr>
            <a:r>
              <a:rPr lang="de-DE" sz="1600" dirty="0">
                <a:solidFill>
                  <a:schemeClr val="bg1"/>
                </a:solidFill>
              </a:rPr>
              <a:t>Vorname Name</a:t>
            </a:r>
            <a:br>
              <a:rPr lang="de-DE" sz="1600" dirty="0">
                <a:solidFill>
                  <a:schemeClr val="bg1"/>
                </a:solidFill>
              </a:rPr>
            </a:br>
            <a:r>
              <a:rPr lang="de-DE" sz="1600" dirty="0">
                <a:solidFill>
                  <a:schemeClr val="bg1"/>
                </a:solidFill>
              </a:rPr>
              <a:t>Organisationseinheit</a:t>
            </a:r>
            <a:br>
              <a:rPr lang="de-DE" sz="1600" dirty="0">
                <a:solidFill>
                  <a:schemeClr val="bg1"/>
                </a:solidFill>
              </a:rPr>
            </a:br>
            <a:r>
              <a:rPr lang="de-DE" sz="1600" dirty="0">
                <a:solidFill>
                  <a:schemeClr val="bg1"/>
                </a:solidFill>
              </a:rPr>
              <a:t>vorname.name@bnetza.de</a:t>
            </a:r>
            <a:br>
              <a:rPr lang="de-DE" sz="1600" dirty="0">
                <a:solidFill>
                  <a:schemeClr val="bg1"/>
                </a:solidFill>
              </a:rPr>
            </a:br>
            <a:r>
              <a:rPr lang="de-DE" sz="1600" dirty="0">
                <a:solidFill>
                  <a:schemeClr val="bg1"/>
                </a:solidFill>
              </a:rPr>
              <a:t>www.bundesnetzagentur.de</a:t>
            </a:r>
            <a:br>
              <a:rPr lang="de-DE" sz="1600" dirty="0">
                <a:solidFill>
                  <a:schemeClr val="bg1"/>
                </a:solidFill>
              </a:rPr>
            </a:br>
            <a:r>
              <a:rPr lang="de-DE" sz="1600" dirty="0">
                <a:solidFill>
                  <a:schemeClr val="bg1"/>
                </a:solidFill>
              </a:rPr>
              <a:t>Tel.	 +49 228 14-1234</a:t>
            </a:r>
            <a:br>
              <a:rPr lang="de-DE" sz="1600" dirty="0">
                <a:solidFill>
                  <a:schemeClr val="bg1"/>
                </a:solidFill>
              </a:rPr>
            </a:br>
            <a:r>
              <a:rPr lang="de-DE" sz="1600" dirty="0">
                <a:solidFill>
                  <a:schemeClr val="bg1"/>
                </a:solidFill>
              </a:rPr>
              <a:t>Fax	 +49 228 14-2345</a:t>
            </a:r>
            <a:endParaRPr lang="de-DE" dirty="0"/>
          </a:p>
        </p:txBody>
      </p:sp>
      <p:sp>
        <p:nvSpPr>
          <p:cNvPr id="24" name="Rechteck 23">
            <a:extLst>
              <a:ext uri="{FF2B5EF4-FFF2-40B4-BE49-F238E27FC236}">
                <a16:creationId xmlns:a16="http://schemas.microsoft.com/office/drawing/2014/main" id="{B2101651-6698-489D-A845-2CF7A3DE5F08}"/>
              </a:ext>
              <a:ext uri="{C183D7F6-B498-43B3-948B-1728B52AA6E4}">
                <adec:decorative xmlns:adec="http://schemas.microsoft.com/office/drawing/2017/decorative" val="1"/>
              </a:ext>
            </a:extLst>
          </p:cNvPr>
          <p:cNvSpPr/>
          <p:nvPr userDrawn="1"/>
        </p:nvSpPr>
        <p:spPr>
          <a:xfrm>
            <a:off x="539750" y="5486400"/>
            <a:ext cx="1223938"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r Verbinder 9">
            <a:extLst>
              <a:ext uri="{FF2B5EF4-FFF2-40B4-BE49-F238E27FC236}">
                <a16:creationId xmlns:a16="http://schemas.microsoft.com/office/drawing/2014/main" id="{4B829BBF-A064-4D51-B95E-9F2479BD7491}"/>
              </a:ext>
              <a:ext uri="{C183D7F6-B498-43B3-948B-1728B52AA6E4}">
                <adec:decorative xmlns:adec="http://schemas.microsoft.com/office/drawing/2017/decorative" val="1"/>
              </a:ext>
            </a:extLst>
          </p:cNvPr>
          <p:cNvCxnSpPr>
            <a:cxnSpLocks/>
          </p:cNvCxnSpPr>
          <p:nvPr userDrawn="1"/>
        </p:nvCxnSpPr>
        <p:spPr>
          <a:xfrm flipH="1">
            <a:off x="1367644" y="1345332"/>
            <a:ext cx="7776215" cy="4369668"/>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C96C7386-1519-4852-A8A5-493177977DC3}"/>
              </a:ext>
              <a:ext uri="{C183D7F6-B498-43B3-948B-1728B52AA6E4}">
                <adec:decorative xmlns:adec="http://schemas.microsoft.com/office/drawing/2017/decorative" val="1"/>
              </a:ext>
            </a:extLst>
          </p:cNvPr>
          <p:cNvCxnSpPr>
            <a:cxnSpLocks/>
          </p:cNvCxnSpPr>
          <p:nvPr userDrawn="1"/>
        </p:nvCxnSpPr>
        <p:spPr>
          <a:xfrm>
            <a:off x="6421348" y="0"/>
            <a:ext cx="2077765" cy="5710428"/>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233C2F4E-634A-49F5-832C-E2D161F20BB6}"/>
              </a:ext>
              <a:ext uri="{C183D7F6-B498-43B3-948B-1728B52AA6E4}">
                <adec:decorative xmlns:adec="http://schemas.microsoft.com/office/drawing/2017/decorative" val="1"/>
              </a:ext>
            </a:extLst>
          </p:cNvPr>
          <p:cNvCxnSpPr>
            <a:cxnSpLocks/>
          </p:cNvCxnSpPr>
          <p:nvPr userDrawn="1"/>
        </p:nvCxnSpPr>
        <p:spPr>
          <a:xfrm flipH="1">
            <a:off x="4437077" y="-6587"/>
            <a:ext cx="3245839" cy="5717015"/>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hteck 1">
            <a:extLst>
              <a:ext uri="{FF2B5EF4-FFF2-40B4-BE49-F238E27FC236}">
                <a16:creationId xmlns:a16="http://schemas.microsoft.com/office/drawing/2014/main" id="{530629DC-D52C-47D0-8586-5B27BDF9E1B4}"/>
              </a:ext>
              <a:ext uri="{C183D7F6-B498-43B3-948B-1728B52AA6E4}">
                <adec:decorative xmlns:adec="http://schemas.microsoft.com/office/drawing/2017/decorative" val="1"/>
              </a:ext>
            </a:extLst>
          </p:cNvPr>
          <p:cNvSpPr/>
          <p:nvPr userDrawn="1"/>
        </p:nvSpPr>
        <p:spPr bwMode="gray">
          <a:xfrm>
            <a:off x="222251" y="4075749"/>
            <a:ext cx="8699356" cy="14106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endParaRPr lang="de-DE" sz="1350" b="0" i="0" dirty="0">
              <a:solidFill>
                <a:srgbClr val="A5A5A5"/>
              </a:solidFill>
              <a:latin typeface="BundesSans Office" panose="020B0002030500000203" pitchFamily="34" charset="0"/>
              <a:ea typeface="ＭＳ Ｐゴシック" charset="0"/>
            </a:endParaRPr>
          </a:p>
        </p:txBody>
      </p:sp>
      <p:pic>
        <p:nvPicPr>
          <p:cNvPr id="9" name="Bundesnetzagenturlogo" descr="Logo der Bundesnetzagentur">
            <a:extLst>
              <a:ext uri="{FF2B5EF4-FFF2-40B4-BE49-F238E27FC236}">
                <a16:creationId xmlns:a16="http://schemas.microsoft.com/office/drawing/2014/main" id="{67C6489D-A90D-4426-A2A1-4578BCAC7D02}"/>
              </a:ext>
            </a:extLst>
          </p:cNvPr>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251" y="4081636"/>
            <a:ext cx="2189509" cy="1410651"/>
          </a:xfrm>
          <a:prstGeom prst="rect">
            <a:avLst/>
          </a:prstGeom>
          <a:noFill/>
          <a:ln>
            <a:noFill/>
          </a:ln>
        </p:spPr>
      </p:pic>
    </p:spTree>
    <p:extLst>
      <p:ext uri="{BB962C8B-B14F-4D97-AF65-F5344CB8AC3E}">
        <p14:creationId xmlns:p14="http://schemas.microsoft.com/office/powerpoint/2010/main" val="3584553620"/>
      </p:ext>
    </p:extLst>
  </p:cSld>
  <p:clrMapOvr>
    <a:masterClrMapping/>
  </p:clrMapOvr>
  <p:extLst mod="1">
    <p:ext uri="{DCECCB84-F9BA-43D5-87BE-67443E8EF086}">
      <p15:sldGuideLst xmlns:p15="http://schemas.microsoft.com/office/powerpoint/2012/main">
        <p15:guide id="2" pos="65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el und Text">
    <p:spTree>
      <p:nvGrpSpPr>
        <p:cNvPr id="1" name=""/>
        <p:cNvGrpSpPr/>
        <p:nvPr/>
      </p:nvGrpSpPr>
      <p:grpSpPr>
        <a:xfrm>
          <a:off x="0" y="0"/>
          <a:ext cx="0" cy="0"/>
          <a:chOff x="0" y="0"/>
          <a:chExt cx="0" cy="0"/>
        </a:xfrm>
      </p:grpSpPr>
      <p:sp>
        <p:nvSpPr>
          <p:cNvPr id="2" name="Title 1"/>
          <p:cNvSpPr>
            <a:spLocks noGrp="1"/>
          </p:cNvSpPr>
          <p:nvPr>
            <p:ph type="title"/>
          </p:nvPr>
        </p:nvSpPr>
        <p:spPr>
          <a:xfrm>
            <a:off x="801688" y="43657"/>
            <a:ext cx="6002561" cy="414073"/>
          </a:xfrm>
        </p:spPr>
        <p:txBody>
          <a:bodyPr/>
          <a:lstStyle/>
          <a:p>
            <a:r>
              <a:rPr lang="de-DE" dirty="0"/>
              <a:t>Titelmasterformat durch Klicken bearbeiten</a:t>
            </a:r>
          </a:p>
        </p:txBody>
      </p:sp>
      <p:sp>
        <p:nvSpPr>
          <p:cNvPr id="3" name="Text Placeholder 2"/>
          <p:cNvSpPr>
            <a:spLocks noGrp="1"/>
          </p:cNvSpPr>
          <p:nvPr>
            <p:ph type="body" idx="1"/>
          </p:nvPr>
        </p:nvSpPr>
        <p:spPr>
          <a:xfrm>
            <a:off x="801689" y="877094"/>
            <a:ext cx="8004175" cy="4320647"/>
          </a:xfrm>
        </p:spPr>
        <p:txBody>
          <a:bodyPr/>
          <a:lstStyle>
            <a:lvl1pPr marL="0" indent="0">
              <a:buFont typeface="Arial" panose="020B0604020202020204" pitchFamily="34" charset="0"/>
              <a:buNone/>
              <a:defRPr lang="de-DE" sz="1833" dirty="0" smtClean="0">
                <a:solidFill>
                  <a:schemeClr val="tx1"/>
                </a:solidFill>
                <a:latin typeface="Verdana" pitchFamily="34" charset="0"/>
                <a:ea typeface="+mn-ea"/>
                <a:cs typeface="+mn-cs"/>
              </a:defRPr>
            </a:lvl1pPr>
            <a:lvl2pPr marL="523854" indent="-301613">
              <a:defRPr/>
            </a:lvl2pPr>
            <a:lvl3pPr marL="824145" indent="-301613">
              <a:defRPr/>
            </a:lvl3pPr>
            <a:lvl4pPr marL="1117820" indent="-292353">
              <a:defRPr/>
            </a:lvl4pPr>
            <a:lvl5pPr marL="1419433" indent="-30029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13"/>
          <p:cNvSpPr>
            <a:spLocks noGrp="1" noChangeArrowheads="1"/>
          </p:cNvSpPr>
          <p:nvPr>
            <p:ph type="ftr" sz="quarter" idx="10"/>
          </p:nvPr>
        </p:nvSpPr>
        <p:spPr>
          <a:xfrm>
            <a:off x="801688" y="5388241"/>
            <a:ext cx="6400801" cy="219604"/>
          </a:xfrm>
          <a:ln/>
        </p:spPr>
        <p:txBody>
          <a:bodyPr/>
          <a:lstStyle>
            <a:lvl1pPr>
              <a:defRPr/>
            </a:lvl1pPr>
          </a:lstStyle>
          <a:p>
            <a:r>
              <a:rPr lang="de-DE" dirty="0"/>
              <a:t>Vorname Name | Veranstaltung | © Bundesnetzagentur</a:t>
            </a:r>
          </a:p>
        </p:txBody>
      </p:sp>
      <p:sp>
        <p:nvSpPr>
          <p:cNvPr id="5" name="Rectangle 14"/>
          <p:cNvSpPr>
            <a:spLocks noGrp="1" noChangeArrowheads="1"/>
          </p:cNvSpPr>
          <p:nvPr>
            <p:ph type="sldNum" sz="quarter" idx="11"/>
          </p:nvPr>
        </p:nvSpPr>
        <p:spPr>
          <a:ln/>
        </p:spPr>
        <p:txBody>
          <a:bodyPr/>
          <a:lstStyle>
            <a:lvl1pPr>
              <a:defRPr/>
            </a:lvl1pPr>
          </a:lstStyle>
          <a:p>
            <a:fld id="{E4112350-7D1F-4F7B-A7EF-9C24A53D12C6}" type="slidenum">
              <a:rPr lang="de-DE" smtClean="0"/>
              <a:t>‹Nr.›</a:t>
            </a:fld>
            <a:endParaRPr lang="de-DE"/>
          </a:p>
        </p:txBody>
      </p:sp>
      <p:sp>
        <p:nvSpPr>
          <p:cNvPr id="6" name="Rectangle 66"/>
          <p:cNvSpPr>
            <a:spLocks noGrp="1" noChangeArrowheads="1"/>
          </p:cNvSpPr>
          <p:nvPr>
            <p:ph type="dt" sz="half" idx="12"/>
          </p:nvPr>
        </p:nvSpPr>
        <p:spPr>
          <a:ln/>
        </p:spPr>
        <p:txBody>
          <a:bodyPr/>
          <a:lstStyle>
            <a:lvl1pPr>
              <a:defRPr/>
            </a:lvl1pPr>
          </a:lstStyle>
          <a:p>
            <a:fld id="{23FF7465-7F11-491D-80F0-FEEB9DF06317}" type="datetime1">
              <a:rPr lang="de-DE" smtClean="0"/>
              <a:t>23.10.2024</a:t>
            </a:fld>
            <a:endParaRPr lang="de-DE"/>
          </a:p>
        </p:txBody>
      </p:sp>
    </p:spTree>
    <p:extLst>
      <p:ext uri="{BB962C8B-B14F-4D97-AF65-F5344CB8AC3E}">
        <p14:creationId xmlns:p14="http://schemas.microsoft.com/office/powerpoint/2010/main" val="3458141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40000" y="520702"/>
            <a:ext cx="8064250" cy="812798"/>
          </a:xfrm>
          <a:prstGeom prst="rect">
            <a:avLst/>
          </a:prstGeom>
        </p:spPr>
        <p:txBody>
          <a:bodyPr vert="horz" lIns="0" tIns="0" rIns="0" bIns="0" rtlCol="0" anchor="t" anchorCtr="0">
            <a:noAutofit/>
          </a:bodyPr>
          <a:lstStyle/>
          <a:p>
            <a:r>
              <a:rPr lang="de-DE" dirty="0"/>
              <a:t>Titelmasterformat bearbeiten</a:t>
            </a:r>
          </a:p>
        </p:txBody>
      </p:sp>
      <p:sp>
        <p:nvSpPr>
          <p:cNvPr id="3" name="Textplatzhalter 2"/>
          <p:cNvSpPr>
            <a:spLocks noGrp="1"/>
          </p:cNvSpPr>
          <p:nvPr>
            <p:ph type="body" idx="1"/>
          </p:nvPr>
        </p:nvSpPr>
        <p:spPr>
          <a:xfrm>
            <a:off x="540000" y="1633538"/>
            <a:ext cx="8063856" cy="3384550"/>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8">
            <a:extLst>
              <a:ext uri="{FF2B5EF4-FFF2-40B4-BE49-F238E27FC236}">
                <a16:creationId xmlns:a16="http://schemas.microsoft.com/office/drawing/2014/main" id="{BB329B48-F58A-4858-8E56-B4A3FD664AA5}"/>
              </a:ext>
              <a:ext uri="{C183D7F6-B498-43B3-948B-1728B52AA6E4}">
                <adec:decorative xmlns:adec="http://schemas.microsoft.com/office/drawing/2017/decorative" val="1"/>
              </a:ext>
            </a:extLst>
          </p:cNvPr>
          <p:cNvSpPr/>
          <p:nvPr userDrawn="1"/>
        </p:nvSpPr>
        <p:spPr>
          <a:xfrm>
            <a:off x="0" y="5486400"/>
            <a:ext cx="9143856" cy="2285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oliennummernplatzhalter 5"/>
          <p:cNvSpPr>
            <a:spLocks noGrp="1"/>
          </p:cNvSpPr>
          <p:nvPr>
            <p:ph type="sldNum" sz="quarter" idx="4"/>
          </p:nvPr>
        </p:nvSpPr>
        <p:spPr>
          <a:xfrm>
            <a:off x="8172400" y="5516081"/>
            <a:ext cx="432297" cy="165097"/>
          </a:xfrm>
          <a:prstGeom prst="rect">
            <a:avLst/>
          </a:prstGeom>
        </p:spPr>
        <p:txBody>
          <a:bodyPr vert="horz" lIns="0" tIns="45720" rIns="0" bIns="45720" rtlCol="0" anchor="ctr"/>
          <a:lstStyle>
            <a:lvl1pPr algn="r">
              <a:defRPr sz="833">
                <a:solidFill>
                  <a:schemeClr val="bg1"/>
                </a:solidFill>
              </a:defRPr>
            </a:lvl1pPr>
          </a:lstStyle>
          <a:p>
            <a:fld id="{DF28FB93-0A08-4E7D-8E63-9EFA29F1E093}" type="slidenum">
              <a:rPr lang="en-US" smtClean="0"/>
              <a:pPr/>
              <a:t>‹Nr.›</a:t>
            </a:fld>
            <a:endParaRPr lang="en-US" dirty="0"/>
          </a:p>
        </p:txBody>
      </p:sp>
      <p:sp>
        <p:nvSpPr>
          <p:cNvPr id="10" name="Textfeld 9">
            <a:extLst>
              <a:ext uri="{FF2B5EF4-FFF2-40B4-BE49-F238E27FC236}">
                <a16:creationId xmlns:a16="http://schemas.microsoft.com/office/drawing/2014/main" id="{5D0750EA-6B20-4678-8234-F7E562D1B8E9}"/>
              </a:ext>
            </a:extLst>
          </p:cNvPr>
          <p:cNvSpPr txBox="1"/>
          <p:nvPr userDrawn="1"/>
        </p:nvSpPr>
        <p:spPr>
          <a:xfrm>
            <a:off x="537160" y="5523034"/>
            <a:ext cx="1442552" cy="138499"/>
          </a:xfrm>
          <a:prstGeom prst="rect">
            <a:avLst/>
          </a:prstGeom>
          <a:noFill/>
        </p:spPr>
        <p:txBody>
          <a:bodyPr wrap="square" lIns="0" tIns="0" rIns="0" bIns="0" rtlCol="0" anchor="ctr">
            <a:spAutoFit/>
          </a:bodyPr>
          <a:lstStyle/>
          <a:p>
            <a:r>
              <a:rPr lang="de-DE" sz="900" dirty="0">
                <a:solidFill>
                  <a:schemeClr val="bg1"/>
                </a:solidFill>
              </a:rPr>
              <a:t>Bundesnetzagentur.de</a:t>
            </a:r>
          </a:p>
        </p:txBody>
      </p:sp>
      <p:cxnSp>
        <p:nvCxnSpPr>
          <p:cNvPr id="7" name="Gerader Verbinder 6">
            <a:extLst>
              <a:ext uri="{FF2B5EF4-FFF2-40B4-BE49-F238E27FC236}">
                <a16:creationId xmlns:a16="http://schemas.microsoft.com/office/drawing/2014/main" id="{BAD96A3E-EAD7-452D-AB98-FD7055CF93BC}"/>
              </a:ext>
              <a:ext uri="{C183D7F6-B498-43B3-948B-1728B52AA6E4}">
                <adec:decorative xmlns:adec="http://schemas.microsoft.com/office/drawing/2017/decorative" val="1"/>
              </a:ext>
            </a:extLst>
          </p:cNvPr>
          <p:cNvCxnSpPr>
            <a:cxnSpLocks/>
          </p:cNvCxnSpPr>
          <p:nvPr userDrawn="1"/>
        </p:nvCxnSpPr>
        <p:spPr>
          <a:xfrm>
            <a:off x="0" y="221615"/>
            <a:ext cx="9143856" cy="0"/>
          </a:xfrm>
          <a:prstGeom prst="line">
            <a:avLst/>
          </a:prstGeom>
          <a:ln w="19050">
            <a:solidFill>
              <a:srgbClr val="0048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0407984"/>
      </p:ext>
    </p:extLst>
  </p:cSld>
  <p:clrMap bg1="lt1" tx1="dk1" bg2="lt2" tx2="dk2" accent1="accent1" accent2="accent2" accent3="accent3" accent4="accent4" accent5="accent5" accent6="accent6" hlink="hlink" folHlink="folHlink"/>
  <p:sldLayoutIdLst>
    <p:sldLayoutId id="2147483773" r:id="rId1"/>
    <p:sldLayoutId id="2147483802" r:id="rId2"/>
    <p:sldLayoutId id="2147483800" r:id="rId3"/>
    <p:sldLayoutId id="2147483803" r:id="rId4"/>
    <p:sldLayoutId id="2147483801" r:id="rId5"/>
    <p:sldLayoutId id="2147483809" r:id="rId6"/>
    <p:sldLayoutId id="2147483810" r:id="rId7"/>
    <p:sldLayoutId id="2147483819" r:id="rId8"/>
    <p:sldLayoutId id="2147483811" r:id="rId9"/>
    <p:sldLayoutId id="2147483808" r:id="rId10"/>
    <p:sldLayoutId id="2147483805" r:id="rId11"/>
    <p:sldLayoutId id="2147483806" r:id="rId12"/>
    <p:sldLayoutId id="2147483807" r:id="rId13"/>
    <p:sldLayoutId id="2147483813" r:id="rId14"/>
    <p:sldLayoutId id="2147483814" r:id="rId15"/>
    <p:sldLayoutId id="2147483815" r:id="rId16"/>
    <p:sldLayoutId id="2147483817" r:id="rId17"/>
    <p:sldLayoutId id="2147483818" r:id="rId18"/>
    <p:sldLayoutId id="2147483812" r:id="rId19"/>
    <p:sldLayoutId id="2147483840" r:id="rId20"/>
  </p:sldLayoutIdLst>
  <p:hf hdr="0" ftr="0" dt="0"/>
  <p:txStyles>
    <p:titleStyle>
      <a:lvl1pPr algn="l" defTabSz="761985" rtl="0" eaLnBrk="1" latinLnBrk="0" hangingPunct="1">
        <a:lnSpc>
          <a:spcPts val="3300"/>
        </a:lnSpc>
        <a:spcBef>
          <a:spcPct val="0"/>
        </a:spcBef>
        <a:buNone/>
        <a:defRPr sz="2700" kern="1200">
          <a:solidFill>
            <a:schemeClr val="tx1"/>
          </a:solidFill>
          <a:latin typeface="+mn-lt"/>
          <a:ea typeface="+mj-ea"/>
          <a:cs typeface="+mj-cs"/>
        </a:defRPr>
      </a:lvl1pPr>
    </p:titleStyle>
    <p:bodyStyle>
      <a:lvl1pPr marL="0" indent="0" algn="l" defTabSz="761985" rtl="0" eaLnBrk="1" latinLnBrk="0" hangingPunct="1">
        <a:lnSpc>
          <a:spcPts val="2200"/>
        </a:lnSpc>
        <a:spcBef>
          <a:spcPts val="400"/>
        </a:spcBef>
        <a:buFont typeface="Arial" pitchFamily="34" charset="0"/>
        <a:buNone/>
        <a:defRPr sz="2000" kern="1200">
          <a:solidFill>
            <a:schemeClr val="tx1"/>
          </a:solidFill>
          <a:latin typeface="+mn-lt"/>
          <a:ea typeface="+mn-ea"/>
          <a:cs typeface="+mn-cs"/>
        </a:defRPr>
      </a:lvl1pPr>
      <a:lvl2pPr marL="209996"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2pPr>
      <a:lvl3pPr marL="419991"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3pPr>
      <a:lvl4pPr marL="629988"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4pPr>
      <a:lvl5pPr marL="839984"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5pPr>
      <a:lvl6pPr marL="2095458"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51"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443"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435"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de-DE"/>
      </a:defPPr>
      <a:lvl1pPr marL="0" algn="l" defTabSz="761985" rtl="0" eaLnBrk="1" latinLnBrk="0" hangingPunct="1">
        <a:defRPr sz="1500" kern="1200">
          <a:solidFill>
            <a:schemeClr val="tx1"/>
          </a:solidFill>
          <a:latin typeface="+mn-lt"/>
          <a:ea typeface="+mn-ea"/>
          <a:cs typeface="+mn-cs"/>
        </a:defRPr>
      </a:lvl1pPr>
      <a:lvl2pPr marL="380992" algn="l" defTabSz="761985" rtl="0" eaLnBrk="1" latinLnBrk="0" hangingPunct="1">
        <a:defRPr sz="1500" kern="1200">
          <a:solidFill>
            <a:schemeClr val="tx1"/>
          </a:solidFill>
          <a:latin typeface="+mn-lt"/>
          <a:ea typeface="+mn-ea"/>
          <a:cs typeface="+mn-cs"/>
        </a:defRPr>
      </a:lvl2pPr>
      <a:lvl3pPr marL="761985" algn="l" defTabSz="761985" rtl="0" eaLnBrk="1" latinLnBrk="0" hangingPunct="1">
        <a:defRPr sz="1500" kern="1200">
          <a:solidFill>
            <a:schemeClr val="tx1"/>
          </a:solidFill>
          <a:latin typeface="+mn-lt"/>
          <a:ea typeface="+mn-ea"/>
          <a:cs typeface="+mn-cs"/>
        </a:defRPr>
      </a:lvl3pPr>
      <a:lvl4pPr marL="1142977" algn="l" defTabSz="761985" rtl="0" eaLnBrk="1" latinLnBrk="0" hangingPunct="1">
        <a:defRPr sz="1500" kern="1200">
          <a:solidFill>
            <a:schemeClr val="tx1"/>
          </a:solidFill>
          <a:latin typeface="+mn-lt"/>
          <a:ea typeface="+mn-ea"/>
          <a:cs typeface="+mn-cs"/>
        </a:defRPr>
      </a:lvl4pPr>
      <a:lvl5pPr marL="1523970" algn="l" defTabSz="761985" rtl="0" eaLnBrk="1" latinLnBrk="0" hangingPunct="1">
        <a:defRPr sz="1500" kern="1200">
          <a:solidFill>
            <a:schemeClr val="tx1"/>
          </a:solidFill>
          <a:latin typeface="+mn-lt"/>
          <a:ea typeface="+mn-ea"/>
          <a:cs typeface="+mn-cs"/>
        </a:defRPr>
      </a:lvl5pPr>
      <a:lvl6pPr marL="1904962" algn="l" defTabSz="761985" rtl="0" eaLnBrk="1" latinLnBrk="0" hangingPunct="1">
        <a:defRPr sz="1500" kern="1200">
          <a:solidFill>
            <a:schemeClr val="tx1"/>
          </a:solidFill>
          <a:latin typeface="+mn-lt"/>
          <a:ea typeface="+mn-ea"/>
          <a:cs typeface="+mn-cs"/>
        </a:defRPr>
      </a:lvl6pPr>
      <a:lvl7pPr marL="2285954" algn="l" defTabSz="761985" rtl="0" eaLnBrk="1" latinLnBrk="0" hangingPunct="1">
        <a:defRPr sz="1500" kern="1200">
          <a:solidFill>
            <a:schemeClr val="tx1"/>
          </a:solidFill>
          <a:latin typeface="+mn-lt"/>
          <a:ea typeface="+mn-ea"/>
          <a:cs typeface="+mn-cs"/>
        </a:defRPr>
      </a:lvl7pPr>
      <a:lvl8pPr marL="2666947" algn="l" defTabSz="761985" rtl="0" eaLnBrk="1" latinLnBrk="0" hangingPunct="1">
        <a:defRPr sz="1500" kern="1200">
          <a:solidFill>
            <a:schemeClr val="tx1"/>
          </a:solidFill>
          <a:latin typeface="+mn-lt"/>
          <a:ea typeface="+mn-ea"/>
          <a:cs typeface="+mn-cs"/>
        </a:defRPr>
      </a:lvl8pPr>
      <a:lvl9pPr marL="3047940" algn="l" defTabSz="761985" rtl="0" eaLnBrk="1" latinLnBrk="0" hangingPunct="1">
        <a:defRPr sz="15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5" orient="horz" pos="3161" userDrawn="1">
          <p15:clr>
            <a:srgbClr val="F26B43"/>
          </p15:clr>
        </p15:guide>
        <p15:guide id="26" pos="340" userDrawn="1">
          <p15:clr>
            <a:srgbClr val="F26B43"/>
          </p15:clr>
        </p15:guide>
        <p15:guide id="27" orient="horz" pos="328" userDrawn="1">
          <p15:clr>
            <a:srgbClr val="F26B43"/>
          </p15:clr>
        </p15:guide>
        <p15:guide id="28" orient="horz" pos="1029" userDrawn="1">
          <p15:clr>
            <a:srgbClr val="F26B43"/>
          </p15:clr>
        </p15:guide>
        <p15:guide id="29" pos="5420" userDrawn="1">
          <p15:clr>
            <a:srgbClr val="F26B43"/>
          </p15:clr>
        </p15:guide>
        <p15:guide id="30" pos="3651" userDrawn="1">
          <p15:clr>
            <a:srgbClr val="F26B43"/>
          </p15:clr>
        </p15:guide>
        <p15:guide id="31" pos="3878" userDrawn="1">
          <p15:clr>
            <a:srgbClr val="F26B43"/>
          </p15:clr>
        </p15:guide>
        <p15:guide id="32" pos="1882" userDrawn="1">
          <p15:clr>
            <a:srgbClr val="F26B43"/>
          </p15:clr>
        </p15:guide>
        <p15:guide id="33" pos="2109" userDrawn="1">
          <p15:clr>
            <a:srgbClr val="F26B43"/>
          </p15:clr>
        </p15:guide>
        <p15:guide id="34" orient="horz" pos="2208" userDrawn="1">
          <p15:clr>
            <a:srgbClr val="F26B43"/>
          </p15:clr>
        </p15:guide>
        <p15:guide id="35" orient="horz" pos="1963" userDrawn="1">
          <p15:clr>
            <a:srgbClr val="F26B43"/>
          </p15:clr>
        </p15:guide>
        <p15:guide id="36" orient="horz" pos="840" userDrawn="1">
          <p15:clr>
            <a:srgbClr val="F26B43"/>
          </p15:clr>
        </p15:guide>
        <p15:guide id="37" userDrawn="1">
          <p15:clr>
            <a:srgbClr val="F26B43"/>
          </p15:clr>
        </p15:guide>
        <p15:guide id="38" pos="5760" userDrawn="1">
          <p15:clr>
            <a:srgbClr val="F26B43"/>
          </p15:clr>
        </p15:guide>
        <p15:guide id="39" orient="horz" pos="140" userDrawn="1">
          <p15:clr>
            <a:srgbClr val="F26B43"/>
          </p15:clr>
        </p15:guide>
        <p15:guide id="40" orient="horz" pos="3600" userDrawn="1">
          <p15:clr>
            <a:srgbClr val="F26B43"/>
          </p15:clr>
        </p15:guide>
        <p15:guide id="41" orient="horz" userDrawn="1">
          <p15:clr>
            <a:srgbClr val="F26B43"/>
          </p15:clr>
        </p15:guide>
        <p15:guide id="42" orient="horz" pos="345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vnbdigital.de/" TargetMode="External"/><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73E6AF9-8048-45AE-819C-684FECBF80EF}"/>
              </a:ext>
            </a:extLst>
          </p:cNvPr>
          <p:cNvSpPr>
            <a:spLocks noGrp="1"/>
          </p:cNvSpPr>
          <p:nvPr>
            <p:ph type="ctrTitle"/>
          </p:nvPr>
        </p:nvSpPr>
        <p:spPr>
          <a:xfrm>
            <a:off x="899592" y="1489348"/>
            <a:ext cx="5400595" cy="1627714"/>
          </a:xfrm>
        </p:spPr>
        <p:txBody>
          <a:bodyPr/>
          <a:lstStyle/>
          <a:p>
            <a:r>
              <a:rPr lang="de-DE" dirty="0"/>
              <a:t>Vorausschauender Netzausbau </a:t>
            </a:r>
            <a:br>
              <a:rPr lang="de-DE" dirty="0"/>
            </a:br>
            <a:r>
              <a:rPr lang="de-DE" dirty="0"/>
              <a:t>– regulatorischer Rahmen</a:t>
            </a:r>
          </a:p>
        </p:txBody>
      </p:sp>
      <p:sp>
        <p:nvSpPr>
          <p:cNvPr id="3" name="Untertitel 2">
            <a:extLst>
              <a:ext uri="{FF2B5EF4-FFF2-40B4-BE49-F238E27FC236}">
                <a16:creationId xmlns:a16="http://schemas.microsoft.com/office/drawing/2014/main" id="{4E6C3B94-4828-460A-A59F-98CB04B7D6CE}"/>
              </a:ext>
            </a:extLst>
          </p:cNvPr>
          <p:cNvSpPr>
            <a:spLocks noGrp="1"/>
          </p:cNvSpPr>
          <p:nvPr>
            <p:ph type="subTitle" idx="1"/>
          </p:nvPr>
        </p:nvSpPr>
        <p:spPr>
          <a:xfrm>
            <a:off x="1043608" y="3649588"/>
            <a:ext cx="5400600" cy="1152128"/>
          </a:xfrm>
        </p:spPr>
        <p:txBody>
          <a:bodyPr/>
          <a:lstStyle/>
          <a:p>
            <a:r>
              <a:rPr lang="de-DE" dirty="0"/>
              <a:t>Tanja Held</a:t>
            </a:r>
          </a:p>
          <a:p>
            <a:r>
              <a:rPr lang="de-DE" dirty="0"/>
              <a:t>26. Würzburger Gespräche zum Umweltenergierecht</a:t>
            </a:r>
          </a:p>
          <a:p>
            <a:r>
              <a:rPr lang="de-DE" dirty="0"/>
              <a:t>23. Oktober 2024</a:t>
            </a:r>
          </a:p>
        </p:txBody>
      </p:sp>
    </p:spTree>
    <p:extLst>
      <p:ext uri="{BB962C8B-B14F-4D97-AF65-F5344CB8AC3E}">
        <p14:creationId xmlns:p14="http://schemas.microsoft.com/office/powerpoint/2010/main" val="2341449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FE093B-4EDE-439C-8044-D333C797F0BB}"/>
              </a:ext>
            </a:extLst>
          </p:cNvPr>
          <p:cNvSpPr>
            <a:spLocks noGrp="1"/>
          </p:cNvSpPr>
          <p:nvPr>
            <p:ph type="title"/>
          </p:nvPr>
        </p:nvSpPr>
        <p:spPr>
          <a:xfrm>
            <a:off x="539606" y="337220"/>
            <a:ext cx="8064250" cy="812798"/>
          </a:xfrm>
        </p:spPr>
        <p:txBody>
          <a:bodyPr/>
          <a:lstStyle/>
          <a:p>
            <a:r>
              <a:rPr lang="de-DE" dirty="0"/>
              <a:t>Ziele der Regulierung</a:t>
            </a:r>
            <a:br>
              <a:rPr lang="de-DE" dirty="0"/>
            </a:br>
            <a:endParaRPr lang="de-DE" dirty="0"/>
          </a:p>
        </p:txBody>
      </p:sp>
      <p:sp>
        <p:nvSpPr>
          <p:cNvPr id="3" name="Inhaltsplatzhalter 2">
            <a:extLst>
              <a:ext uri="{FF2B5EF4-FFF2-40B4-BE49-F238E27FC236}">
                <a16:creationId xmlns:a16="http://schemas.microsoft.com/office/drawing/2014/main" id="{B768BC71-F473-401E-AA30-506ADA6B3C85}"/>
              </a:ext>
            </a:extLst>
          </p:cNvPr>
          <p:cNvSpPr>
            <a:spLocks noGrp="1"/>
          </p:cNvSpPr>
          <p:nvPr>
            <p:ph idx="1"/>
          </p:nvPr>
        </p:nvSpPr>
        <p:spPr>
          <a:xfrm>
            <a:off x="611560" y="846620"/>
            <a:ext cx="7847832" cy="4171120"/>
          </a:xfrm>
        </p:spPr>
        <p:style>
          <a:lnRef idx="0">
            <a:schemeClr val="accent1"/>
          </a:lnRef>
          <a:fillRef idx="3">
            <a:schemeClr val="accent1"/>
          </a:fillRef>
          <a:effectRef idx="3">
            <a:schemeClr val="accent1"/>
          </a:effectRef>
          <a:fontRef idx="minor">
            <a:schemeClr val="lt1"/>
          </a:fontRef>
        </p:style>
        <p:txBody>
          <a:bodyPr/>
          <a:lstStyle/>
          <a:p>
            <a:r>
              <a:rPr lang="de-DE" sz="1600" dirty="0"/>
              <a:t>§ 1 Abs. 2 EnWG:</a:t>
            </a:r>
          </a:p>
          <a:p>
            <a:r>
              <a:rPr lang="de-DE" sz="1600" dirty="0"/>
              <a:t>„Die Regulierung der Elektrizitäts- und Gasversorgungsnetze dient den Zielen der Sicherstellung eines wirksamen und unverfälschten Wettbewerbs bei der Versorgung mit Elektrizität und Gas, der Sicherung eines langfristig angelegten leistungsfähigen und zuverlässigen Betriebs von Energieversorgungsnetzen sowie der gesamtwirtschaftlich optimierten Energieversorgung. </a:t>
            </a:r>
          </a:p>
          <a:p>
            <a:r>
              <a:rPr lang="de-DE" sz="1600" dirty="0"/>
              <a:t>Zur Verfolgung der Ziele in Absatz 1 berücksichtigt die Regulierung insbesondere </a:t>
            </a:r>
          </a:p>
          <a:p>
            <a:r>
              <a:rPr lang="de-DE" sz="1600" dirty="0"/>
              <a:t>1.   </a:t>
            </a:r>
            <a:r>
              <a:rPr lang="de-DE" sz="1600" b="1" dirty="0"/>
              <a:t>den vorausschauenden Ausbau, </a:t>
            </a:r>
            <a:r>
              <a:rPr lang="de-DE" sz="1600" dirty="0"/>
              <a:t>die optimierte Nutzung und die Digitalisierung der Energieversorgungsnetze, </a:t>
            </a:r>
          </a:p>
          <a:p>
            <a:r>
              <a:rPr lang="de-DE" sz="1600" dirty="0"/>
              <a:t>2.   die Erzeugung und Nutzung von Strom aus erneuerbaren Energien und Wasserstoff, </a:t>
            </a:r>
          </a:p>
          <a:p>
            <a:r>
              <a:rPr lang="de-DE" sz="1600" dirty="0"/>
              <a:t>3.   die Flexibilisierung im Elektrizitätssystem, einschließlich der Nutzung von Energiespeichern sowie </a:t>
            </a:r>
          </a:p>
          <a:p>
            <a:r>
              <a:rPr lang="de-DE" sz="1600" dirty="0"/>
              <a:t>4.   eine angemessene Verteilung der Netzkosten im Zusammenhang mit dem Ausbau der Stromerzeugung aus erneuerbaren Energien“</a:t>
            </a:r>
          </a:p>
        </p:txBody>
      </p:sp>
      <p:sp>
        <p:nvSpPr>
          <p:cNvPr id="4" name="Foliennummernplatzhalter 3">
            <a:extLst>
              <a:ext uri="{FF2B5EF4-FFF2-40B4-BE49-F238E27FC236}">
                <a16:creationId xmlns:a16="http://schemas.microsoft.com/office/drawing/2014/main" id="{EA58D0E3-76E7-4463-973C-4AF4A126E78B}"/>
              </a:ext>
            </a:extLst>
          </p:cNvPr>
          <p:cNvSpPr>
            <a:spLocks noGrp="1"/>
          </p:cNvSpPr>
          <p:nvPr>
            <p:ph type="sldNum" sz="quarter" idx="12"/>
          </p:nvPr>
        </p:nvSpPr>
        <p:spPr/>
        <p:txBody>
          <a:bodyPr/>
          <a:lstStyle/>
          <a:p>
            <a:fld id="{DF28FB93-0A08-4E7D-8E63-9EFA29F1E093}" type="slidenum">
              <a:rPr lang="en-US" smtClean="0"/>
              <a:pPr/>
              <a:t>2</a:t>
            </a:fld>
            <a:endParaRPr lang="en-US"/>
          </a:p>
        </p:txBody>
      </p:sp>
    </p:spTree>
    <p:extLst>
      <p:ext uri="{BB962C8B-B14F-4D97-AF65-F5344CB8AC3E}">
        <p14:creationId xmlns:p14="http://schemas.microsoft.com/office/powerpoint/2010/main" val="2292162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el 41">
            <a:extLst>
              <a:ext uri="{FF2B5EF4-FFF2-40B4-BE49-F238E27FC236}">
                <a16:creationId xmlns:a16="http://schemas.microsoft.com/office/drawing/2014/main" id="{8A53ECAA-9091-49C0-9454-A14F1E122D41}"/>
              </a:ext>
            </a:extLst>
          </p:cNvPr>
          <p:cNvSpPr>
            <a:spLocks noGrp="1"/>
          </p:cNvSpPr>
          <p:nvPr>
            <p:ph type="title"/>
          </p:nvPr>
        </p:nvSpPr>
        <p:spPr>
          <a:xfrm>
            <a:off x="1025259" y="1057300"/>
            <a:ext cx="7057404" cy="2290428"/>
          </a:xfrm>
        </p:spPr>
        <p:txBody>
          <a:bodyPr/>
          <a:lstStyle/>
          <a:p>
            <a:r>
              <a:rPr lang="de-DE" b="1" dirty="0"/>
              <a:t>Netzausbau</a:t>
            </a:r>
            <a:br>
              <a:rPr lang="de-DE" b="1" dirty="0"/>
            </a:br>
            <a:endParaRPr lang="de-DE" dirty="0"/>
          </a:p>
        </p:txBody>
      </p:sp>
      <p:sp>
        <p:nvSpPr>
          <p:cNvPr id="43" name="Textplatzhalter 42">
            <a:extLst>
              <a:ext uri="{FF2B5EF4-FFF2-40B4-BE49-F238E27FC236}">
                <a16:creationId xmlns:a16="http://schemas.microsoft.com/office/drawing/2014/main" id="{CA21F007-F4E7-40D0-B618-B2092C2162AF}"/>
              </a:ext>
            </a:extLst>
          </p:cNvPr>
          <p:cNvSpPr>
            <a:spLocks noGrp="1"/>
          </p:cNvSpPr>
          <p:nvPr>
            <p:ph type="body" idx="1"/>
          </p:nvPr>
        </p:nvSpPr>
        <p:spPr>
          <a:xfrm>
            <a:off x="1042988" y="3003002"/>
            <a:ext cx="5472560" cy="2015086"/>
          </a:xfrm>
        </p:spPr>
        <p:txBody>
          <a:bodyPr/>
          <a:lstStyle/>
          <a:p>
            <a:endParaRPr lang="de-DE" dirty="0"/>
          </a:p>
        </p:txBody>
      </p:sp>
      <p:sp>
        <p:nvSpPr>
          <p:cNvPr id="4" name="Foliennummernplatzhalter 3">
            <a:extLst>
              <a:ext uri="{FF2B5EF4-FFF2-40B4-BE49-F238E27FC236}">
                <a16:creationId xmlns:a16="http://schemas.microsoft.com/office/drawing/2014/main" id="{5CDF1379-1137-4CF0-B706-0534B1F3AF36}"/>
              </a:ext>
            </a:extLst>
          </p:cNvPr>
          <p:cNvSpPr>
            <a:spLocks noGrp="1"/>
          </p:cNvSpPr>
          <p:nvPr>
            <p:ph type="sldNum" sz="quarter" idx="4294967295"/>
          </p:nvPr>
        </p:nvSpPr>
        <p:spPr>
          <a:xfrm>
            <a:off x="9170462" y="5385156"/>
            <a:ext cx="481541" cy="128763"/>
          </a:xfrm>
        </p:spPr>
        <p:txBody>
          <a:bodyPr/>
          <a:lstStyle/>
          <a:p>
            <a:fld id="{DF28FB93-0A08-4E7D-8E63-9EFA29F1E093}" type="slidenum">
              <a:rPr lang="en-US" smtClean="0"/>
              <a:pPr/>
              <a:t>3</a:t>
            </a:fld>
            <a:endParaRPr lang="en-US"/>
          </a:p>
        </p:txBody>
      </p:sp>
    </p:spTree>
    <p:extLst>
      <p:ext uri="{BB962C8B-B14F-4D97-AF65-F5344CB8AC3E}">
        <p14:creationId xmlns:p14="http://schemas.microsoft.com/office/powerpoint/2010/main" val="3087833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E21924-8260-4F54-B1B2-A99D5F9B48B4}"/>
              </a:ext>
            </a:extLst>
          </p:cNvPr>
          <p:cNvSpPr>
            <a:spLocks noGrp="1"/>
          </p:cNvSpPr>
          <p:nvPr>
            <p:ph type="title"/>
          </p:nvPr>
        </p:nvSpPr>
        <p:spPr>
          <a:xfrm>
            <a:off x="540000" y="520702"/>
            <a:ext cx="8064250" cy="608606"/>
          </a:xfrm>
        </p:spPr>
        <p:txBody>
          <a:bodyPr/>
          <a:lstStyle/>
          <a:p>
            <a:r>
              <a:rPr lang="de-DE" dirty="0"/>
              <a:t>Pflicht der VNB zu vorausschauendem Netzausbau</a:t>
            </a:r>
          </a:p>
        </p:txBody>
      </p:sp>
      <p:sp>
        <p:nvSpPr>
          <p:cNvPr id="4" name="Foliennummernplatzhalter 3">
            <a:extLst>
              <a:ext uri="{FF2B5EF4-FFF2-40B4-BE49-F238E27FC236}">
                <a16:creationId xmlns:a16="http://schemas.microsoft.com/office/drawing/2014/main" id="{7E64E7D3-D493-438B-A4F2-8DD7A762A4A0}"/>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833" b="0" i="0" u="none" strike="noStrike" kern="1200" cap="none" spc="0" normalizeH="0" baseline="0" noProof="0" smtClean="0">
                <a:ln>
                  <a:noFill/>
                </a:ln>
                <a:solidFill>
                  <a:prstClr val="white"/>
                </a:solidFill>
                <a:effectLst/>
                <a:uLnTx/>
                <a:uFillTx/>
                <a:latin typeface="BundesSans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833" b="0" i="0" u="none" strike="noStrike" kern="1200" cap="none" spc="0" normalizeH="0" baseline="0" noProof="0">
              <a:ln>
                <a:noFill/>
              </a:ln>
              <a:solidFill>
                <a:prstClr val="white"/>
              </a:solidFill>
              <a:effectLst/>
              <a:uLnTx/>
              <a:uFillTx/>
              <a:latin typeface="BundesSans Office"/>
              <a:ea typeface="+mn-ea"/>
              <a:cs typeface="+mn-cs"/>
            </a:endParaRPr>
          </a:p>
        </p:txBody>
      </p:sp>
      <p:sp>
        <p:nvSpPr>
          <p:cNvPr id="3" name="Inhaltsplatzhalter 2">
            <a:extLst>
              <a:ext uri="{FF2B5EF4-FFF2-40B4-BE49-F238E27FC236}">
                <a16:creationId xmlns:a16="http://schemas.microsoft.com/office/drawing/2014/main" id="{2BAFABBA-DFAE-4C5E-B72E-D88F511E3383}"/>
              </a:ext>
            </a:extLst>
          </p:cNvPr>
          <p:cNvSpPr>
            <a:spLocks noGrp="1"/>
          </p:cNvSpPr>
          <p:nvPr>
            <p:ph idx="1"/>
          </p:nvPr>
        </p:nvSpPr>
        <p:spPr>
          <a:xfrm>
            <a:off x="395536" y="1057300"/>
            <a:ext cx="8208320" cy="2160240"/>
          </a:xfrm>
        </p:spPr>
        <p:style>
          <a:lnRef idx="2">
            <a:schemeClr val="accent1">
              <a:shade val="50000"/>
            </a:schemeClr>
          </a:lnRef>
          <a:fillRef idx="1">
            <a:schemeClr val="accent1"/>
          </a:fillRef>
          <a:effectRef idx="0">
            <a:schemeClr val="accent1"/>
          </a:effectRef>
          <a:fontRef idx="minor">
            <a:schemeClr val="lt1"/>
          </a:fontRef>
        </p:style>
        <p:txBody>
          <a:bodyPr/>
          <a:lstStyle/>
          <a:p>
            <a:r>
              <a:rPr lang="de-DE" dirty="0"/>
              <a:t>§ 11 Abs.1 S.1 EnWG</a:t>
            </a:r>
          </a:p>
          <a:p>
            <a:r>
              <a:rPr lang="de-DE" dirty="0"/>
              <a:t>„Betreiber von Energieversorgungsnetzen sind </a:t>
            </a:r>
            <a:r>
              <a:rPr lang="de-DE" b="1" dirty="0"/>
              <a:t>verpflichtet</a:t>
            </a:r>
            <a:r>
              <a:rPr lang="de-DE" dirty="0"/>
              <a:t>, ein sicheres, zuverlässiges und leistungsfähiges Energieversorgungsnetz diskriminierungsfrei zu betreiben, zu warten und</a:t>
            </a:r>
            <a:r>
              <a:rPr lang="de-DE" b="1" dirty="0"/>
              <a:t> bedarfsgerecht </a:t>
            </a:r>
            <a:r>
              <a:rPr lang="de-DE" dirty="0"/>
              <a:t>zu optimieren, zu verstärken und </a:t>
            </a:r>
            <a:r>
              <a:rPr lang="de-DE" b="1" dirty="0"/>
              <a:t>auszubauen</a:t>
            </a:r>
            <a:r>
              <a:rPr lang="de-DE" dirty="0"/>
              <a:t>, soweit es wirtschaftlich zumutbar ist; </a:t>
            </a:r>
            <a:r>
              <a:rPr lang="de-DE" b="1" dirty="0"/>
              <a:t>dabei sind die Erfordernisse im Verkehrs-, Wärme-, Industrie- und Strombereich zu beachten, die sich ergeben, um Treibhausgasneutralität zu ermöglichen</a:t>
            </a:r>
            <a:r>
              <a:rPr lang="de-DE" dirty="0"/>
              <a:t>.“</a:t>
            </a:r>
          </a:p>
          <a:p>
            <a:endParaRPr lang="de-DE" dirty="0"/>
          </a:p>
        </p:txBody>
      </p:sp>
      <p:sp>
        <p:nvSpPr>
          <p:cNvPr id="6" name="Textfeld 5">
            <a:extLst>
              <a:ext uri="{FF2B5EF4-FFF2-40B4-BE49-F238E27FC236}">
                <a16:creationId xmlns:a16="http://schemas.microsoft.com/office/drawing/2014/main" id="{0A821807-9265-466C-ABB1-719407D3BFA8}"/>
              </a:ext>
            </a:extLst>
          </p:cNvPr>
          <p:cNvSpPr txBox="1"/>
          <p:nvPr/>
        </p:nvSpPr>
        <p:spPr>
          <a:xfrm>
            <a:off x="899592" y="1351395"/>
            <a:ext cx="184731" cy="300082"/>
          </a:xfrm>
          <a:prstGeom prst="rect">
            <a:avLst/>
          </a:prstGeom>
          <a:noFill/>
        </p:spPr>
        <p:txBody>
          <a:bodyPr wrap="square" rtlCol="0">
            <a:spAutoFit/>
          </a:bodyPr>
          <a:lstStyle/>
          <a:p>
            <a:pPr algn="l"/>
            <a:endParaRPr lang="de-DE" dirty="0"/>
          </a:p>
        </p:txBody>
      </p:sp>
      <p:sp>
        <p:nvSpPr>
          <p:cNvPr id="7" name="Inhaltsplatzhalter 2">
            <a:extLst>
              <a:ext uri="{FF2B5EF4-FFF2-40B4-BE49-F238E27FC236}">
                <a16:creationId xmlns:a16="http://schemas.microsoft.com/office/drawing/2014/main" id="{FD755ABD-43C2-4EA3-995D-164CA92ACC2B}"/>
              </a:ext>
            </a:extLst>
          </p:cNvPr>
          <p:cNvSpPr txBox="1">
            <a:spLocks/>
          </p:cNvSpPr>
          <p:nvPr/>
        </p:nvSpPr>
        <p:spPr>
          <a:xfrm>
            <a:off x="324692" y="3001516"/>
            <a:ext cx="8063856" cy="1728192"/>
          </a:xfrm>
          <a:prstGeom prst="rect">
            <a:avLst/>
          </a:prstGeom>
        </p:spPr>
        <p:txBody>
          <a:bodyPr vert="horz" lIns="0" tIns="0" rIns="0" bIns="0" rtlCol="0">
            <a:noAutofit/>
          </a:bodyPr>
          <a:lstStyle>
            <a:lvl1pPr marL="0" indent="0" algn="l" defTabSz="761985" rtl="0" eaLnBrk="1" latinLnBrk="0" hangingPunct="1">
              <a:lnSpc>
                <a:spcPts val="2200"/>
              </a:lnSpc>
              <a:spcBef>
                <a:spcPts val="400"/>
              </a:spcBef>
              <a:buFont typeface="Arial" pitchFamily="34" charset="0"/>
              <a:buNone/>
              <a:defRPr sz="1800" kern="1200">
                <a:solidFill>
                  <a:schemeClr val="tx1"/>
                </a:solidFill>
                <a:latin typeface="+mn-lt"/>
                <a:ea typeface="+mn-ea"/>
                <a:cs typeface="+mn-cs"/>
              </a:defRPr>
            </a:lvl1pPr>
            <a:lvl2pPr marL="209996"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2pPr>
            <a:lvl3pPr marL="419991"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3pPr>
            <a:lvl4pPr marL="629988"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4pPr>
            <a:lvl5pPr marL="839984"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5pPr>
            <a:lvl6pPr marL="2095458"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51"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443"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435"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9pPr>
          </a:lstStyle>
          <a:p>
            <a:endParaRPr lang="de-DE" dirty="0"/>
          </a:p>
          <a:p>
            <a:pPr marL="285750" indent="-285750">
              <a:buFont typeface="Arial" pitchFamily="34" charset="0"/>
              <a:buChar char="•"/>
            </a:pPr>
            <a:r>
              <a:rPr lang="de-DE" altLang="de-DE" dirty="0"/>
              <a:t>Pflicht zu vorausschauender Netzausbau ist kein neues Phänomen </a:t>
            </a:r>
          </a:p>
          <a:p>
            <a:pPr marL="285750" indent="-285750">
              <a:buFont typeface="Arial" pitchFamily="34" charset="0"/>
              <a:buChar char="•"/>
            </a:pPr>
            <a:r>
              <a:rPr lang="de-DE" altLang="de-DE" dirty="0"/>
              <a:t>Planerische Unterdimensionierung ist nur in der sog. „Spitzenkappung“ (§ 11 Abs. 2 S. 1 EnWG; 3%) zulässig.</a:t>
            </a:r>
            <a:endParaRPr lang="de-DE" dirty="0"/>
          </a:p>
          <a:p>
            <a:pPr marL="285750" indent="-285750">
              <a:buFont typeface="Arial" pitchFamily="34" charset="0"/>
              <a:buChar char="•"/>
            </a:pPr>
            <a:r>
              <a:rPr lang="de-DE" altLang="de-DE" dirty="0"/>
              <a:t>Der Netzausbaubedarf ergibt sich dabei insbesondere aus den Netzausbauplänen (§ 14d EnWG)</a:t>
            </a:r>
          </a:p>
          <a:p>
            <a:endParaRPr lang="de-DE" dirty="0"/>
          </a:p>
        </p:txBody>
      </p:sp>
    </p:spTree>
    <p:extLst>
      <p:ext uri="{BB962C8B-B14F-4D97-AF65-F5344CB8AC3E}">
        <p14:creationId xmlns:p14="http://schemas.microsoft.com/office/powerpoint/2010/main" val="1134614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a:xfrm>
            <a:off x="395536" y="314705"/>
            <a:ext cx="8064250" cy="812798"/>
          </a:xfrm>
        </p:spPr>
        <p:txBody>
          <a:bodyPr/>
          <a:lstStyle/>
          <a:p>
            <a:r>
              <a:rPr lang="de-DE" dirty="0"/>
              <a:t>Netzausbaubedarf § 14d EnWG - Berichtspflicht</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467543" y="841276"/>
            <a:ext cx="8137153" cy="3586537"/>
          </a:xfrm>
        </p:spPr>
        <p:txBody>
          <a:bodyPr/>
          <a:lstStyle/>
          <a:p>
            <a:pPr marL="285739" indent="-285739">
              <a:buFont typeface="Arial" panose="020B0604020202020204" pitchFamily="34" charset="0"/>
              <a:buChar char="•"/>
            </a:pPr>
            <a:r>
              <a:rPr lang="de-DE" dirty="0"/>
              <a:t>§ 14 Abs.1 S.1 EnWG „Betreiber von Elektrizitätsverteilernetzen haben der Regulierungsbehörde alle zwei Jahre jeweils zum 31. Oktober, beginnend mit dem Jahr 2026, einen Plan für ihr jeweiliges Elektrizitätsverteilernetz (Netzausbauplan) vorzulegen“ [Beachte de minimis Regelung: 100.000 angeschlossene Kunden].</a:t>
            </a:r>
            <a:endParaRPr lang="de-DE" kern="0" dirty="0"/>
          </a:p>
          <a:p>
            <a:pPr marL="285739" indent="-285739">
              <a:spcBef>
                <a:spcPts val="600"/>
              </a:spcBef>
              <a:buFont typeface="Arial" panose="020B0604020202020204" pitchFamily="34" charset="0"/>
              <a:buChar char="•"/>
            </a:pPr>
            <a:r>
              <a:rPr lang="de-DE" kern="0" dirty="0"/>
              <a:t>Veröffentlichung auf gemeinsamer Plattform </a:t>
            </a:r>
            <a:r>
              <a:rPr lang="de-DE" kern="0" dirty="0">
                <a:hlinkClick r:id="rId3"/>
              </a:rPr>
              <a:t>http://vnbdigital.de</a:t>
            </a:r>
            <a:r>
              <a:rPr lang="de-DE" kern="0" dirty="0"/>
              <a:t> nach § 14e EnWG</a:t>
            </a:r>
          </a:p>
          <a:p>
            <a:pPr marL="342900" indent="-342900">
              <a:buFont typeface="Arial" panose="020B0604020202020204" pitchFamily="34" charset="0"/>
              <a:buChar char="•"/>
            </a:pPr>
            <a:endParaRPr lang="de-DE" alt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5</a:t>
            </a:fld>
            <a:endParaRPr lang="en-US"/>
          </a:p>
        </p:txBody>
      </p:sp>
      <p:sp>
        <p:nvSpPr>
          <p:cNvPr id="7" name="Inhaltsplatzhalter 16"/>
          <p:cNvSpPr txBox="1">
            <a:spLocks/>
          </p:cNvSpPr>
          <p:nvPr/>
        </p:nvSpPr>
        <p:spPr bwMode="auto">
          <a:xfrm>
            <a:off x="5404148" y="2785492"/>
            <a:ext cx="1321200" cy="1584812"/>
          </a:xfrm>
          <a:prstGeom prst="rect">
            <a:avLst/>
          </a:prstGeom>
          <a:solidFill>
            <a:srgbClr val="8DABD8"/>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lvl1pPr marL="0" indent="0" algn="l" defTabSz="761985" rtl="0" eaLnBrk="1" latinLnBrk="0" hangingPunct="1">
              <a:lnSpc>
                <a:spcPts val="2200"/>
              </a:lnSpc>
              <a:spcBef>
                <a:spcPts val="400"/>
              </a:spcBef>
              <a:buFont typeface="Arial" pitchFamily="34" charset="0"/>
              <a:buNone/>
              <a:defRPr sz="1800" kern="1200">
                <a:solidFill>
                  <a:schemeClr val="tx1"/>
                </a:solidFill>
                <a:latin typeface="+mn-lt"/>
                <a:ea typeface="+mn-ea"/>
                <a:cs typeface="+mn-cs"/>
              </a:defRPr>
            </a:lvl1pPr>
            <a:lvl2pPr marL="209996"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2pPr>
            <a:lvl3pPr marL="419991"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3pPr>
            <a:lvl4pPr marL="629988"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4pPr>
            <a:lvl5pPr marL="839984" indent="-209996" algn="l" defTabSz="761985"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5pPr>
            <a:lvl6pPr marL="2095458"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51"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443"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435"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9pPr>
          </a:lstStyle>
          <a:p>
            <a:pPr algn="ctr">
              <a:spcBef>
                <a:spcPct val="20000"/>
              </a:spcBef>
              <a:buClr>
                <a:srgbClr val="BBC6D6"/>
              </a:buClr>
              <a:buSzPct val="80000"/>
            </a:pPr>
            <a:r>
              <a:rPr lang="de-DE" sz="1400" dirty="0">
                <a:ea typeface="Verdana" panose="020B0604030504040204" pitchFamily="34" charset="0"/>
              </a:rPr>
              <a:t>Konsultation: Abgabe Stellung-nahmen</a:t>
            </a:r>
          </a:p>
        </p:txBody>
      </p:sp>
      <p:graphicFrame>
        <p:nvGraphicFramePr>
          <p:cNvPr id="8" name="Diagramm 7"/>
          <p:cNvGraphicFramePr/>
          <p:nvPr>
            <p:extLst/>
          </p:nvPr>
        </p:nvGraphicFramePr>
        <p:xfrm>
          <a:off x="958194" y="4437807"/>
          <a:ext cx="7214206" cy="2877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hteck 8"/>
          <p:cNvSpPr/>
          <p:nvPr/>
        </p:nvSpPr>
        <p:spPr bwMode="auto">
          <a:xfrm>
            <a:off x="1941069" y="2785492"/>
            <a:ext cx="1321382" cy="1575929"/>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spcBef>
                <a:spcPct val="20000"/>
              </a:spcBef>
              <a:buClr>
                <a:srgbClr val="BBC6D6"/>
              </a:buClr>
              <a:buSzPct val="80000"/>
            </a:pPr>
            <a:r>
              <a:rPr lang="de-DE" sz="1400" dirty="0">
                <a:ea typeface="Verdana" panose="020B0604030504040204" pitchFamily="34" charset="0"/>
              </a:rPr>
              <a:t>Regional-szenario einzelner Planungs-regionen</a:t>
            </a:r>
          </a:p>
        </p:txBody>
      </p:sp>
      <p:sp>
        <p:nvSpPr>
          <p:cNvPr id="10" name="Rechteck 9"/>
          <p:cNvSpPr/>
          <p:nvPr/>
        </p:nvSpPr>
        <p:spPr bwMode="auto">
          <a:xfrm>
            <a:off x="3393068" y="2785492"/>
            <a:ext cx="1885606" cy="738000"/>
          </a:xfrm>
          <a:prstGeom prst="rect">
            <a:avLst/>
          </a:prstGeom>
          <a:solidFill>
            <a:srgbClr val="B3CB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kumimoji="0" lang="de-DE" sz="1400" b="0" i="0" u="none" strike="noStrike" cap="none" normalizeH="0" baseline="0" dirty="0">
                <a:ln>
                  <a:noFill/>
                </a:ln>
                <a:solidFill>
                  <a:schemeClr val="tx1"/>
                </a:solidFill>
                <a:effectLst/>
                <a:ea typeface="Verdana" panose="020B0604030504040204" pitchFamily="34" charset="0"/>
              </a:rPr>
              <a:t>Netz</a:t>
            </a:r>
            <a:r>
              <a:rPr lang="de-DE" sz="1400" dirty="0">
                <a:ea typeface="Verdana" panose="020B0604030504040204" pitchFamily="34" charset="0"/>
              </a:rPr>
              <a:t>ausbauplan (NAP) nach §14d EnWG</a:t>
            </a:r>
          </a:p>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100" dirty="0">
                <a:ea typeface="Verdana" panose="020B0604030504040204" pitchFamily="34" charset="0"/>
              </a:rPr>
              <a:t>(alle zwei Jahre)</a:t>
            </a:r>
            <a:endParaRPr kumimoji="0" lang="de-DE" sz="1100" b="0" i="0" u="none" strike="noStrike" cap="none" normalizeH="0" baseline="0" dirty="0">
              <a:ln>
                <a:noFill/>
              </a:ln>
              <a:solidFill>
                <a:schemeClr val="tx1"/>
              </a:solidFill>
              <a:effectLst/>
              <a:ea typeface="Verdana" panose="020B0604030504040204" pitchFamily="34" charset="0"/>
            </a:endParaRPr>
          </a:p>
        </p:txBody>
      </p:sp>
      <p:sp>
        <p:nvSpPr>
          <p:cNvPr id="11" name="Rechteck 10"/>
          <p:cNvSpPr/>
          <p:nvPr/>
        </p:nvSpPr>
        <p:spPr bwMode="auto">
          <a:xfrm>
            <a:off x="6851200" y="2785492"/>
            <a:ext cx="1321200" cy="1591776"/>
          </a:xfrm>
          <a:prstGeom prst="rect">
            <a:avLst/>
          </a:prstGeom>
          <a:solidFill>
            <a:schemeClr val="bg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spcBef>
                <a:spcPct val="20000"/>
              </a:spcBef>
              <a:buClr>
                <a:srgbClr val="BBC6D6"/>
              </a:buClr>
              <a:buSzPct val="80000"/>
            </a:pPr>
            <a:r>
              <a:rPr lang="de-DE" sz="1400" dirty="0">
                <a:ea typeface="Verdana" panose="020B0604030504040204" pitchFamily="34" charset="0"/>
              </a:rPr>
              <a:t>Anpassung der NAP bei Bedarf durch VNB; BNetzA kann Anpassungen verlangen</a:t>
            </a:r>
          </a:p>
        </p:txBody>
      </p:sp>
      <p:sp>
        <p:nvSpPr>
          <p:cNvPr id="12" name="Rechteck 11"/>
          <p:cNvSpPr/>
          <p:nvPr/>
        </p:nvSpPr>
        <p:spPr bwMode="auto">
          <a:xfrm>
            <a:off x="1941070" y="4813427"/>
            <a:ext cx="1321382" cy="462309"/>
          </a:xfrm>
          <a:prstGeom prst="rect">
            <a:avLst/>
          </a:prstGeom>
          <a:solidFill>
            <a:srgbClr val="DCE1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200" dirty="0">
                <a:ea typeface="Verdana" panose="020B0604030504040204" pitchFamily="34" charset="0"/>
              </a:rPr>
              <a:t>VNB-Planungsregion </a:t>
            </a:r>
            <a:endParaRPr kumimoji="0" lang="de-DE" sz="1200" b="0" i="0" u="none" strike="noStrike" cap="none" normalizeH="0" baseline="0" dirty="0">
              <a:ln>
                <a:noFill/>
              </a:ln>
              <a:solidFill>
                <a:schemeClr val="tx1"/>
              </a:solidFill>
              <a:effectLst/>
              <a:ea typeface="Verdana" panose="020B0604030504040204" pitchFamily="34" charset="0"/>
            </a:endParaRPr>
          </a:p>
        </p:txBody>
      </p:sp>
      <p:sp>
        <p:nvSpPr>
          <p:cNvPr id="13" name="Rechteck 12"/>
          <p:cNvSpPr/>
          <p:nvPr/>
        </p:nvSpPr>
        <p:spPr bwMode="auto">
          <a:xfrm>
            <a:off x="3387926" y="4806209"/>
            <a:ext cx="1890747" cy="469528"/>
          </a:xfrm>
          <a:prstGeom prst="rect">
            <a:avLst/>
          </a:prstGeom>
          <a:solidFill>
            <a:srgbClr val="B9C3C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kumimoji="0" lang="de-DE" sz="1200" b="0" i="0" u="none" strike="noStrike" cap="none" normalizeH="0" baseline="0" dirty="0">
                <a:ln>
                  <a:noFill/>
                </a:ln>
                <a:solidFill>
                  <a:schemeClr val="tx1"/>
                </a:solidFill>
                <a:effectLst/>
                <a:ea typeface="Verdana" panose="020B0604030504040204" pitchFamily="34" charset="0"/>
              </a:rPr>
              <a:t>VNB</a:t>
            </a:r>
          </a:p>
        </p:txBody>
      </p:sp>
      <p:sp>
        <p:nvSpPr>
          <p:cNvPr id="14" name="Rechteck 13"/>
          <p:cNvSpPr/>
          <p:nvPr/>
        </p:nvSpPr>
        <p:spPr bwMode="auto">
          <a:xfrm>
            <a:off x="6850822" y="4786145"/>
            <a:ext cx="1321578" cy="489591"/>
          </a:xfrm>
          <a:prstGeom prst="rect">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kumimoji="0" lang="de-DE" sz="1200" b="0" i="0" u="none" strike="noStrike" cap="none" normalizeH="0" baseline="0" dirty="0">
                <a:ln>
                  <a:noFill/>
                </a:ln>
                <a:solidFill>
                  <a:schemeClr val="tx1"/>
                </a:solidFill>
                <a:effectLst/>
                <a:ea typeface="Verdana" panose="020B0604030504040204" pitchFamily="34" charset="0"/>
              </a:rPr>
              <a:t>VNB/ BNetzA</a:t>
            </a:r>
          </a:p>
        </p:txBody>
      </p:sp>
      <p:sp>
        <p:nvSpPr>
          <p:cNvPr id="15" name="Rechteck 14"/>
          <p:cNvSpPr/>
          <p:nvPr/>
        </p:nvSpPr>
        <p:spPr bwMode="auto">
          <a:xfrm>
            <a:off x="3387926" y="3634132"/>
            <a:ext cx="1890747" cy="738000"/>
          </a:xfrm>
          <a:prstGeom prst="rect">
            <a:avLst/>
          </a:prstGeom>
          <a:solidFill>
            <a:srgbClr val="B3CB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400" dirty="0">
                <a:ea typeface="Verdana" panose="020B0604030504040204" pitchFamily="34" charset="0"/>
              </a:rPr>
              <a:t> + Abfrage </a:t>
            </a:r>
            <a:r>
              <a:rPr lang="de-DE" sz="1400" dirty="0" err="1">
                <a:ea typeface="Verdana" panose="020B0604030504040204" pitchFamily="34" charset="0"/>
              </a:rPr>
              <a:t>BNetzA</a:t>
            </a:r>
            <a:r>
              <a:rPr lang="de-DE" sz="1400" dirty="0">
                <a:ea typeface="Verdana" panose="020B0604030504040204" pitchFamily="34" charset="0"/>
              </a:rPr>
              <a:t> nach §14 Abs. 2 EnWG</a:t>
            </a:r>
            <a:endParaRPr kumimoji="0" lang="de-DE" sz="1400" b="0" i="0" u="none" strike="noStrike" cap="none" normalizeH="0" baseline="0" dirty="0">
              <a:ln>
                <a:noFill/>
              </a:ln>
              <a:solidFill>
                <a:schemeClr val="tx1"/>
              </a:solidFill>
              <a:effectLst/>
              <a:ea typeface="Verdana" panose="020B0604030504040204" pitchFamily="34" charset="0"/>
            </a:endParaRPr>
          </a:p>
        </p:txBody>
      </p:sp>
      <p:sp>
        <p:nvSpPr>
          <p:cNvPr id="16" name="Rechteck 15"/>
          <p:cNvSpPr/>
          <p:nvPr/>
        </p:nvSpPr>
        <p:spPr bwMode="auto">
          <a:xfrm>
            <a:off x="958195" y="4818449"/>
            <a:ext cx="851746" cy="457287"/>
          </a:xfrm>
          <a:prstGeom prst="rect">
            <a:avLst/>
          </a:prstGeom>
          <a:solidFill>
            <a:srgbClr val="57666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200" dirty="0">
                <a:solidFill>
                  <a:schemeClr val="bg1"/>
                </a:solidFill>
                <a:ea typeface="Verdana" panose="020B0604030504040204" pitchFamily="34" charset="0"/>
              </a:rPr>
              <a:t>Erstellung durch </a:t>
            </a:r>
            <a:endParaRPr kumimoji="0" lang="de-DE" sz="1200" b="0" i="0" u="none" strike="noStrike" cap="none" normalizeH="0" baseline="0" dirty="0">
              <a:ln>
                <a:noFill/>
              </a:ln>
              <a:solidFill>
                <a:schemeClr val="bg1"/>
              </a:solidFill>
              <a:effectLst/>
              <a:ea typeface="Verdana" panose="020B0604030504040204" pitchFamily="34" charset="0"/>
            </a:endParaRPr>
          </a:p>
        </p:txBody>
      </p:sp>
      <p:sp>
        <p:nvSpPr>
          <p:cNvPr id="17" name="Rechteck 16"/>
          <p:cNvSpPr/>
          <p:nvPr/>
        </p:nvSpPr>
        <p:spPr bwMode="auto">
          <a:xfrm>
            <a:off x="958194" y="2785492"/>
            <a:ext cx="852258" cy="1575929"/>
          </a:xfrm>
          <a:prstGeom prst="rect">
            <a:avLst/>
          </a:prstGeom>
          <a:solidFill>
            <a:srgbClr val="57666F"/>
          </a:solidFill>
          <a:ln w="9525" cap="flat" cmpd="sng" algn="ctr">
            <a:noFill/>
            <a:prstDash val="solid"/>
            <a:round/>
            <a:headEnd type="none" w="med" len="med"/>
            <a:tailEnd type="none" w="med" len="med"/>
          </a:ln>
          <a:effec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400" dirty="0">
                <a:solidFill>
                  <a:schemeClr val="bg1"/>
                </a:solidFill>
                <a:ea typeface="Verdana" panose="020B0604030504040204" pitchFamily="34" charset="0"/>
              </a:rPr>
              <a:t>Szenario/NAP</a:t>
            </a:r>
          </a:p>
        </p:txBody>
      </p:sp>
      <p:sp>
        <p:nvSpPr>
          <p:cNvPr id="18" name="Rechteck 17"/>
          <p:cNvSpPr/>
          <p:nvPr/>
        </p:nvSpPr>
        <p:spPr bwMode="auto">
          <a:xfrm>
            <a:off x="5404147" y="4793109"/>
            <a:ext cx="1321201" cy="482627"/>
          </a:xfrm>
          <a:prstGeom prst="rect">
            <a:avLst/>
          </a:prstGeom>
          <a:solidFill>
            <a:srgbClr val="96A5A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kumimoji="0" lang="de-DE" sz="1200" b="0" i="0" u="none" strike="noStrike" cap="none" normalizeH="0" baseline="0" dirty="0">
                <a:ln>
                  <a:noFill/>
                </a:ln>
                <a:solidFill>
                  <a:schemeClr val="tx1"/>
                </a:solidFill>
                <a:effectLst/>
                <a:ea typeface="Verdana" panose="020B0604030504040204" pitchFamily="34" charset="0"/>
              </a:rPr>
              <a:t>Netznutzer, ÜNB</a:t>
            </a:r>
          </a:p>
        </p:txBody>
      </p:sp>
    </p:spTree>
    <p:extLst>
      <p:ext uri="{BB962C8B-B14F-4D97-AF65-F5344CB8AC3E}">
        <p14:creationId xmlns:p14="http://schemas.microsoft.com/office/powerpoint/2010/main" val="975487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Regionalszenarien </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540000" y="985292"/>
            <a:ext cx="8063856" cy="3888606"/>
          </a:xfrm>
        </p:spPr>
        <p:txBody>
          <a:bodyPr/>
          <a:lstStyle/>
          <a:p>
            <a:pPr marL="285750" indent="-285750">
              <a:buFont typeface="Arial" panose="020B0604020202020204" pitchFamily="34" charset="0"/>
              <a:buChar char="•"/>
            </a:pPr>
            <a:r>
              <a:rPr lang="de-DE" kern="0" dirty="0"/>
              <a:t>§ 14 Abs.2 EnWG: „</a:t>
            </a:r>
            <a:r>
              <a:rPr lang="de-DE" dirty="0"/>
              <a:t>Der Netzausbauplan wird auf der Grundlage des nach Absatz 3 zu erstellenden Regionalszenarios erarbeitet, um eine integrierte und </a:t>
            </a:r>
            <a:r>
              <a:rPr lang="de-DE" b="1" dirty="0"/>
              <a:t>vorausschauende Netzplanung </a:t>
            </a:r>
            <a:r>
              <a:rPr lang="de-DE" dirty="0"/>
              <a:t>zu gewährleisten.“</a:t>
            </a:r>
            <a:endParaRPr lang="de-DE" kern="0" dirty="0"/>
          </a:p>
          <a:p>
            <a:pPr marL="285750" indent="-285750">
              <a:buFont typeface="Arial" panose="020B0604020202020204" pitchFamily="34" charset="0"/>
              <a:buChar char="•"/>
            </a:pPr>
            <a:r>
              <a:rPr lang="de-DE" dirty="0"/>
              <a:t>Die Regionalszenarien 2023 dokumentieren die Herausforderungen für die Verteilernetze</a:t>
            </a:r>
          </a:p>
          <a:p>
            <a:pPr marL="285750" indent="-285750">
              <a:buFont typeface="Arial" panose="020B0604020202020204" pitchFamily="34" charset="0"/>
              <a:buChar char="•"/>
            </a:pPr>
            <a:r>
              <a:rPr lang="de-DE" dirty="0"/>
              <a:t>Kombination aus Top-down und </a:t>
            </a:r>
            <a:r>
              <a:rPr lang="de-DE" dirty="0" err="1"/>
              <a:t>Bottom-up</a:t>
            </a:r>
            <a:r>
              <a:rPr lang="de-DE" dirty="0"/>
              <a:t>, hier beispielhaft die Unterschiede für PV:</a:t>
            </a:r>
          </a:p>
          <a:p>
            <a:endParaRPr 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6</a:t>
            </a:fld>
            <a:endParaRPr lang="en-US"/>
          </a:p>
        </p:txBody>
      </p:sp>
      <p:pic>
        <p:nvPicPr>
          <p:cNvPr id="7" name="Grafik 6"/>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857500"/>
            <a:ext cx="5976664" cy="2479055"/>
          </a:xfrm>
          <a:prstGeom prst="rect">
            <a:avLst/>
          </a:prstGeom>
          <a:noFill/>
        </p:spPr>
      </p:pic>
    </p:spTree>
    <p:extLst>
      <p:ext uri="{BB962C8B-B14F-4D97-AF65-F5344CB8AC3E}">
        <p14:creationId xmlns:p14="http://schemas.microsoft.com/office/powerpoint/2010/main" val="2885980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Investitionsbedarf ins Verteilernetz</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540000" y="1333500"/>
            <a:ext cx="8063856" cy="3540398"/>
          </a:xfrm>
        </p:spPr>
        <p:txBody>
          <a:bodyPr/>
          <a:lstStyle/>
          <a:p>
            <a:pPr marL="285750" indent="-285750">
              <a:buFont typeface="Arial" panose="020B0604020202020204" pitchFamily="34" charset="0"/>
              <a:buChar char="•"/>
            </a:pPr>
            <a:r>
              <a:rPr lang="de-DE" dirty="0"/>
              <a:t>Die angenommenen </a:t>
            </a:r>
            <a:r>
              <a:rPr lang="de-DE" dirty="0" err="1"/>
              <a:t>Zubauzahlen</a:t>
            </a:r>
            <a:r>
              <a:rPr lang="de-DE" dirty="0"/>
              <a:t> schlagen sich in vorausschauendem Netzausbau nieder</a:t>
            </a:r>
          </a:p>
          <a:p>
            <a:pPr marL="285750" indent="-285750">
              <a:buFont typeface="Arial" panose="020B0604020202020204" pitchFamily="34" charset="0"/>
              <a:buChar char="•"/>
            </a:pPr>
            <a:r>
              <a:rPr lang="de-DE" dirty="0"/>
              <a:t>Netzausbauplan ist die Dokumentation des Investitionsbedarfs:</a:t>
            </a:r>
            <a:endParaRPr lang="de-DE" sz="1600"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7</a:t>
            </a:fld>
            <a:endParaRPr lang="en-US"/>
          </a:p>
        </p:txBody>
      </p:sp>
      <p:graphicFrame>
        <p:nvGraphicFramePr>
          <p:cNvPr id="7" name="Tabelle 6"/>
          <p:cNvGraphicFramePr>
            <a:graphicFrameLocks noGrp="1"/>
          </p:cNvGraphicFramePr>
          <p:nvPr>
            <p:extLst>
              <p:ext uri="{D42A27DB-BD31-4B8C-83A1-F6EECF244321}">
                <p14:modId xmlns:p14="http://schemas.microsoft.com/office/powerpoint/2010/main" val="3125607264"/>
              </p:ext>
            </p:extLst>
          </p:nvPr>
        </p:nvGraphicFramePr>
        <p:xfrm>
          <a:off x="611560" y="2829946"/>
          <a:ext cx="7338671" cy="1134562"/>
        </p:xfrm>
        <a:graphic>
          <a:graphicData uri="http://schemas.openxmlformats.org/drawingml/2006/table">
            <a:tbl>
              <a:tblPr firstRow="1" bandRow="1">
                <a:tableStyleId>{5C22544A-7EE6-4342-B048-85BDC9FD1C3A}</a:tableStyleId>
              </a:tblPr>
              <a:tblGrid>
                <a:gridCol w="5037563">
                  <a:extLst>
                    <a:ext uri="{9D8B030D-6E8A-4147-A177-3AD203B41FA5}">
                      <a16:colId xmlns:a16="http://schemas.microsoft.com/office/drawing/2014/main" val="2535802067"/>
                    </a:ext>
                  </a:extLst>
                </a:gridCol>
                <a:gridCol w="1181650">
                  <a:extLst>
                    <a:ext uri="{9D8B030D-6E8A-4147-A177-3AD203B41FA5}">
                      <a16:colId xmlns:a16="http://schemas.microsoft.com/office/drawing/2014/main" val="698390084"/>
                    </a:ext>
                  </a:extLst>
                </a:gridCol>
                <a:gridCol w="1119458">
                  <a:extLst>
                    <a:ext uri="{9D8B030D-6E8A-4147-A177-3AD203B41FA5}">
                      <a16:colId xmlns:a16="http://schemas.microsoft.com/office/drawing/2014/main" val="3282055473"/>
                    </a:ext>
                  </a:extLst>
                </a:gridCol>
              </a:tblGrid>
              <a:tr h="616402">
                <a:tc>
                  <a:txBody>
                    <a:bodyPr/>
                    <a:lstStyle/>
                    <a:p>
                      <a:r>
                        <a:rPr lang="de-DE" sz="1400" b="0" dirty="0">
                          <a:latin typeface="Verdana" panose="020B0604030504040204" pitchFamily="34" charset="0"/>
                          <a:ea typeface="Verdana" panose="020B0604030504040204" pitchFamily="34" charset="0"/>
                        </a:rPr>
                        <a:t>Investitionsbedarf im Verteilernetz in Mrd. € (vorläufig)</a:t>
                      </a:r>
                    </a:p>
                  </a:txBody>
                  <a:tcPr/>
                </a:tc>
                <a:tc>
                  <a:txBody>
                    <a:bodyPr/>
                    <a:lstStyle/>
                    <a:p>
                      <a:pPr algn="ctr"/>
                      <a:r>
                        <a:rPr lang="de-DE" sz="1400" b="0">
                          <a:latin typeface="Verdana" panose="020B0604030504040204" pitchFamily="34" charset="0"/>
                          <a:ea typeface="Verdana" panose="020B0604030504040204" pitchFamily="34" charset="0"/>
                        </a:rPr>
                        <a:t>bis 2033</a:t>
                      </a:r>
                      <a:endParaRPr lang="de-DE" sz="1400" b="0" dirty="0">
                        <a:latin typeface="Verdana" panose="020B0604030504040204" pitchFamily="34" charset="0"/>
                        <a:ea typeface="Verdana" panose="020B0604030504040204" pitchFamily="34" charset="0"/>
                      </a:endParaRPr>
                    </a:p>
                  </a:txBody>
                  <a:tcPr/>
                </a:tc>
                <a:tc>
                  <a:txBody>
                    <a:bodyPr/>
                    <a:lstStyle/>
                    <a:p>
                      <a:pPr algn="ctr"/>
                      <a:r>
                        <a:rPr lang="de-DE" sz="1400" b="0">
                          <a:latin typeface="Verdana" panose="020B0604030504040204" pitchFamily="34" charset="0"/>
                          <a:ea typeface="Verdana" panose="020B0604030504040204" pitchFamily="34" charset="0"/>
                        </a:rPr>
                        <a:t>bis 2045</a:t>
                      </a:r>
                      <a:endParaRPr lang="de-DE" sz="14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45425210"/>
                  </a:ext>
                </a:extLst>
              </a:tr>
              <a:tr h="468052">
                <a:tc>
                  <a:txBody>
                    <a:bodyPr/>
                    <a:lstStyle/>
                    <a:p>
                      <a:r>
                        <a:rPr lang="de-DE" sz="1400" b="0" dirty="0">
                          <a:latin typeface="Verdana" panose="020B0604030504040204" pitchFamily="34" charset="0"/>
                          <a:ea typeface="Verdana" panose="020B0604030504040204" pitchFamily="34" charset="0"/>
                        </a:rPr>
                        <a:t>Projekte (bzw. bis 2045</a:t>
                      </a:r>
                      <a:r>
                        <a:rPr lang="de-DE" sz="1400" b="0" baseline="0" dirty="0">
                          <a:latin typeface="Verdana" panose="020B0604030504040204" pitchFamily="34" charset="0"/>
                          <a:ea typeface="Verdana" panose="020B0604030504040204" pitchFamily="34" charset="0"/>
                        </a:rPr>
                        <a:t> Schätzungen) </a:t>
                      </a:r>
                      <a:r>
                        <a:rPr lang="de-DE" sz="1400" b="0" dirty="0">
                          <a:latin typeface="Verdana" panose="020B0604030504040204" pitchFamily="34" charset="0"/>
                          <a:ea typeface="Verdana" panose="020B0604030504040204" pitchFamily="34" charset="0"/>
                        </a:rPr>
                        <a:t>zur Erhöhung der Übertragungskapazität </a:t>
                      </a:r>
                    </a:p>
                  </a:txBody>
                  <a:tcPr/>
                </a:tc>
                <a:tc>
                  <a:txBody>
                    <a:bodyPr/>
                    <a:lstStyle/>
                    <a:p>
                      <a:pPr algn="ctr"/>
                      <a:r>
                        <a:rPr lang="de-DE" sz="1400" b="0" dirty="0">
                          <a:latin typeface="Verdana" panose="020B0604030504040204" pitchFamily="34" charset="0"/>
                          <a:ea typeface="Verdana" panose="020B0604030504040204" pitchFamily="34" charset="0"/>
                        </a:rPr>
                        <a:t>ca. 110</a:t>
                      </a:r>
                    </a:p>
                  </a:txBody>
                  <a:tcPr/>
                </a:tc>
                <a:tc>
                  <a:txBody>
                    <a:bodyPr/>
                    <a:lstStyle/>
                    <a:p>
                      <a:pPr algn="ctr"/>
                      <a:r>
                        <a:rPr lang="de-DE" sz="1400" b="0" dirty="0">
                          <a:latin typeface="Verdana" panose="020B0604030504040204" pitchFamily="34" charset="0"/>
                          <a:ea typeface="Verdana" panose="020B0604030504040204" pitchFamily="34" charset="0"/>
                        </a:rPr>
                        <a:t>&gt; 200</a:t>
                      </a:r>
                    </a:p>
                  </a:txBody>
                  <a:tcPr/>
                </a:tc>
                <a:extLst>
                  <a:ext uri="{0D108BD9-81ED-4DB2-BD59-A6C34878D82A}">
                    <a16:rowId xmlns:a16="http://schemas.microsoft.com/office/drawing/2014/main" val="3221778481"/>
                  </a:ext>
                </a:extLst>
              </a:tr>
            </a:tbl>
          </a:graphicData>
        </a:graphic>
      </p:graphicFrame>
    </p:spTree>
    <p:extLst>
      <p:ext uri="{BB962C8B-B14F-4D97-AF65-F5344CB8AC3E}">
        <p14:creationId xmlns:p14="http://schemas.microsoft.com/office/powerpoint/2010/main" val="2279661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el 41">
            <a:extLst>
              <a:ext uri="{FF2B5EF4-FFF2-40B4-BE49-F238E27FC236}">
                <a16:creationId xmlns:a16="http://schemas.microsoft.com/office/drawing/2014/main" id="{8A53ECAA-9091-49C0-9454-A14F1E122D41}"/>
              </a:ext>
            </a:extLst>
          </p:cNvPr>
          <p:cNvSpPr>
            <a:spLocks noGrp="1"/>
          </p:cNvSpPr>
          <p:nvPr>
            <p:ph type="title"/>
          </p:nvPr>
        </p:nvSpPr>
        <p:spPr>
          <a:xfrm>
            <a:off x="1042988" y="409575"/>
            <a:ext cx="7057404" cy="2290428"/>
          </a:xfrm>
        </p:spPr>
        <p:txBody>
          <a:bodyPr/>
          <a:lstStyle/>
          <a:p>
            <a:r>
              <a:rPr lang="de-DE" b="1" dirty="0"/>
              <a:t>Kosten und Entgelte</a:t>
            </a:r>
            <a:endParaRPr lang="de-DE" dirty="0"/>
          </a:p>
        </p:txBody>
      </p:sp>
      <p:sp>
        <p:nvSpPr>
          <p:cNvPr id="43" name="Textplatzhalter 42">
            <a:extLst>
              <a:ext uri="{FF2B5EF4-FFF2-40B4-BE49-F238E27FC236}">
                <a16:creationId xmlns:a16="http://schemas.microsoft.com/office/drawing/2014/main" id="{CA21F007-F4E7-40D0-B618-B2092C2162AF}"/>
              </a:ext>
            </a:extLst>
          </p:cNvPr>
          <p:cNvSpPr>
            <a:spLocks noGrp="1"/>
          </p:cNvSpPr>
          <p:nvPr>
            <p:ph type="body" idx="1"/>
          </p:nvPr>
        </p:nvSpPr>
        <p:spPr>
          <a:xfrm>
            <a:off x="1042988" y="3003002"/>
            <a:ext cx="5472560" cy="2015086"/>
          </a:xfrm>
        </p:spPr>
        <p:txBody>
          <a:bodyPr/>
          <a:lstStyle/>
          <a:p>
            <a:endParaRPr lang="de-DE" dirty="0"/>
          </a:p>
        </p:txBody>
      </p:sp>
      <p:sp>
        <p:nvSpPr>
          <p:cNvPr id="4" name="Foliennummernplatzhalter 3">
            <a:extLst>
              <a:ext uri="{FF2B5EF4-FFF2-40B4-BE49-F238E27FC236}">
                <a16:creationId xmlns:a16="http://schemas.microsoft.com/office/drawing/2014/main" id="{5CDF1379-1137-4CF0-B706-0534B1F3AF36}"/>
              </a:ext>
            </a:extLst>
          </p:cNvPr>
          <p:cNvSpPr>
            <a:spLocks noGrp="1"/>
          </p:cNvSpPr>
          <p:nvPr>
            <p:ph type="sldNum" sz="quarter" idx="4294967295"/>
          </p:nvPr>
        </p:nvSpPr>
        <p:spPr>
          <a:xfrm>
            <a:off x="9170462" y="5385156"/>
            <a:ext cx="481541" cy="128763"/>
          </a:xfrm>
        </p:spPr>
        <p:txBody>
          <a:bodyPr/>
          <a:lstStyle/>
          <a:p>
            <a:fld id="{DF28FB93-0A08-4E7D-8E63-9EFA29F1E093}" type="slidenum">
              <a:rPr lang="en-US" smtClean="0"/>
              <a:pPr/>
              <a:t>8</a:t>
            </a:fld>
            <a:endParaRPr lang="en-US"/>
          </a:p>
        </p:txBody>
      </p:sp>
    </p:spTree>
    <p:extLst>
      <p:ext uri="{BB962C8B-B14F-4D97-AF65-F5344CB8AC3E}">
        <p14:creationId xmlns:p14="http://schemas.microsoft.com/office/powerpoint/2010/main" val="2399845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29A30F-C037-4E5F-B73E-9640F5511359}"/>
              </a:ext>
            </a:extLst>
          </p:cNvPr>
          <p:cNvSpPr>
            <a:spLocks noGrp="1"/>
          </p:cNvSpPr>
          <p:nvPr>
            <p:ph type="title"/>
          </p:nvPr>
        </p:nvSpPr>
        <p:spPr>
          <a:xfrm>
            <a:off x="540000" y="481236"/>
            <a:ext cx="8064250" cy="812798"/>
          </a:xfrm>
        </p:spPr>
        <p:txBody>
          <a:bodyPr/>
          <a:lstStyle/>
          <a:p>
            <a:r>
              <a:rPr lang="de-DE" dirty="0"/>
              <a:t>Berücksichtigung Kosten vorausschauender Netzausbau</a:t>
            </a:r>
            <a:br>
              <a:rPr lang="de-DE" dirty="0"/>
            </a:br>
            <a:endParaRPr lang="de-DE" dirty="0"/>
          </a:p>
        </p:txBody>
      </p:sp>
      <p:graphicFrame>
        <p:nvGraphicFramePr>
          <p:cNvPr id="5" name="Inhaltsplatzhalter 4">
            <a:extLst>
              <a:ext uri="{FF2B5EF4-FFF2-40B4-BE49-F238E27FC236}">
                <a16:creationId xmlns:a16="http://schemas.microsoft.com/office/drawing/2014/main" id="{15A24C0D-1373-4098-B0CB-ED9D568FE896}"/>
              </a:ext>
            </a:extLst>
          </p:cNvPr>
          <p:cNvGraphicFramePr>
            <a:graphicFrameLocks noGrp="1"/>
          </p:cNvGraphicFramePr>
          <p:nvPr>
            <p:ph idx="1"/>
            <p:extLst>
              <p:ext uri="{D42A27DB-BD31-4B8C-83A1-F6EECF244321}">
                <p14:modId xmlns:p14="http://schemas.microsoft.com/office/powerpoint/2010/main" val="4092693890"/>
              </p:ext>
            </p:extLst>
          </p:nvPr>
        </p:nvGraphicFramePr>
        <p:xfrm>
          <a:off x="540000" y="1633538"/>
          <a:ext cx="8063856" cy="2952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a:extLst>
              <a:ext uri="{FF2B5EF4-FFF2-40B4-BE49-F238E27FC236}">
                <a16:creationId xmlns:a16="http://schemas.microsoft.com/office/drawing/2014/main" id="{B6BB5B9B-0891-4A61-9E67-DA63C9936F3B}"/>
              </a:ext>
            </a:extLst>
          </p:cNvPr>
          <p:cNvSpPr>
            <a:spLocks noGrp="1"/>
          </p:cNvSpPr>
          <p:nvPr>
            <p:ph type="sldNum" sz="quarter" idx="12"/>
          </p:nvPr>
        </p:nvSpPr>
        <p:spPr/>
        <p:txBody>
          <a:bodyPr/>
          <a:lstStyle/>
          <a:p>
            <a:fld id="{DF28FB93-0A08-4E7D-8E63-9EFA29F1E093}" type="slidenum">
              <a:rPr lang="en-US" smtClean="0"/>
              <a:pPr/>
              <a:t>9</a:t>
            </a:fld>
            <a:endParaRPr lang="en-US"/>
          </a:p>
        </p:txBody>
      </p:sp>
    </p:spTree>
    <p:extLst>
      <p:ext uri="{BB962C8B-B14F-4D97-AF65-F5344CB8AC3E}">
        <p14:creationId xmlns:p14="http://schemas.microsoft.com/office/powerpoint/2010/main" val="764308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940A0-E504-4E45-BFAD-95F3C47EFE7A}"/>
              </a:ext>
            </a:extLst>
          </p:cNvPr>
          <p:cNvSpPr>
            <a:spLocks noGrp="1"/>
          </p:cNvSpPr>
          <p:nvPr>
            <p:ph type="title"/>
          </p:nvPr>
        </p:nvSpPr>
        <p:spPr/>
        <p:txBody>
          <a:bodyPr/>
          <a:lstStyle/>
          <a:p>
            <a:r>
              <a:rPr lang="de-DE" sz="2800" dirty="0"/>
              <a:t>Grundgedanke der Anreizregulierung (</a:t>
            </a:r>
            <a:r>
              <a:rPr lang="de-DE" sz="2800" dirty="0" err="1"/>
              <a:t>ARegV</a:t>
            </a:r>
            <a:r>
              <a:rPr lang="de-DE" sz="2800" dirty="0"/>
              <a:t>)</a:t>
            </a:r>
            <a:endParaRPr lang="de-DE" dirty="0"/>
          </a:p>
        </p:txBody>
      </p:sp>
      <p:sp>
        <p:nvSpPr>
          <p:cNvPr id="3" name="Inhaltsplatzhalter 2">
            <a:extLst>
              <a:ext uri="{FF2B5EF4-FFF2-40B4-BE49-F238E27FC236}">
                <a16:creationId xmlns:a16="http://schemas.microsoft.com/office/drawing/2014/main" id="{8F7155CA-CD93-4877-B81A-AE2F952F8FDE}"/>
              </a:ext>
            </a:extLst>
          </p:cNvPr>
          <p:cNvSpPr>
            <a:spLocks noGrp="1"/>
          </p:cNvSpPr>
          <p:nvPr>
            <p:ph idx="1"/>
          </p:nvPr>
        </p:nvSpPr>
        <p:spPr>
          <a:xfrm>
            <a:off x="467544" y="1328983"/>
            <a:ext cx="8063856" cy="3384550"/>
          </a:xfrm>
        </p:spPr>
        <p:txBody>
          <a:bodyPr/>
          <a:lstStyle/>
          <a:p>
            <a:pPr marL="285750" lvl="0" indent="-285750" eaLnBrk="0" hangingPunct="0">
              <a:lnSpc>
                <a:spcPct val="110000"/>
              </a:lnSpc>
              <a:spcBef>
                <a:spcPct val="20000"/>
              </a:spcBef>
              <a:spcAft>
                <a:spcPct val="10000"/>
              </a:spcAft>
              <a:buFont typeface="Arial" panose="020B0604020202020204" pitchFamily="34" charset="0"/>
              <a:buChar char="•"/>
            </a:pPr>
            <a:r>
              <a:rPr lang="de-DE" altLang="de-DE" dirty="0">
                <a:solidFill>
                  <a:srgbClr val="000000"/>
                </a:solidFill>
                <a:latin typeface="Arial" charset="0"/>
              </a:rPr>
              <a:t>Jedem Netzbetreiber wird auf Grundlage der Ergebnisse der Kostenprüfung eine individuelle, effizienzbasierte Erlösobergrenze für eine Regulierungsperiode (5 Jahre) vorgegeben.</a:t>
            </a:r>
          </a:p>
          <a:p>
            <a:pPr marL="285750" lvl="0" indent="-285750" eaLnBrk="0" hangingPunct="0">
              <a:lnSpc>
                <a:spcPct val="110000"/>
              </a:lnSpc>
              <a:spcBef>
                <a:spcPct val="20000"/>
              </a:spcBef>
              <a:spcAft>
                <a:spcPct val="10000"/>
              </a:spcAft>
              <a:buFont typeface="Arial" panose="020B0604020202020204" pitchFamily="34" charset="0"/>
              <a:buChar char="•"/>
            </a:pPr>
            <a:r>
              <a:rPr lang="de-DE" altLang="de-DE" dirty="0">
                <a:solidFill>
                  <a:srgbClr val="000000"/>
                </a:solidFill>
                <a:latin typeface="Arial" charset="0"/>
              </a:rPr>
              <a:t>Bei ineffizienten NB: Absenkung des </a:t>
            </a:r>
            <a:r>
              <a:rPr lang="de-DE" altLang="de-DE" dirty="0" err="1">
                <a:solidFill>
                  <a:srgbClr val="000000"/>
                </a:solidFill>
                <a:latin typeface="Arial" charset="0"/>
              </a:rPr>
              <a:t>Erlösobergrenzenpfades</a:t>
            </a:r>
            <a:r>
              <a:rPr lang="de-DE" altLang="de-DE" dirty="0">
                <a:solidFill>
                  <a:srgbClr val="000000"/>
                </a:solidFill>
                <a:latin typeface="Arial" charset="0"/>
              </a:rPr>
              <a:t> innerhalb der Regulierungsperiode auf Zielniveau (100% relative Effizienz).</a:t>
            </a:r>
          </a:p>
          <a:p>
            <a:pPr marL="285750" lvl="0" indent="-285750" eaLnBrk="0" hangingPunct="0">
              <a:lnSpc>
                <a:spcPct val="110000"/>
              </a:lnSpc>
              <a:spcBef>
                <a:spcPct val="20000"/>
              </a:spcBef>
              <a:spcAft>
                <a:spcPct val="10000"/>
              </a:spcAft>
              <a:buFont typeface="Arial" panose="020B0604020202020204" pitchFamily="34" charset="0"/>
              <a:buChar char="•"/>
            </a:pPr>
            <a:r>
              <a:rPr lang="de-DE" altLang="de-DE" dirty="0">
                <a:solidFill>
                  <a:srgbClr val="000000"/>
                </a:solidFill>
                <a:latin typeface="Arial" charset="0"/>
              </a:rPr>
              <a:t>Zusätzlich Anreize, durch Effizienzmaßnahmen weitere Gewinne zu realisieren (Unterschreiten der EOG).</a:t>
            </a:r>
          </a:p>
          <a:p>
            <a:pPr marL="285750" lvl="0" indent="-285750" eaLnBrk="0" hangingPunct="0">
              <a:lnSpc>
                <a:spcPct val="110000"/>
              </a:lnSpc>
              <a:spcBef>
                <a:spcPct val="20000"/>
              </a:spcBef>
              <a:spcAft>
                <a:spcPct val="10000"/>
              </a:spcAft>
              <a:buFont typeface="Arial" panose="020B0604020202020204" pitchFamily="34" charset="0"/>
              <a:buChar char="•"/>
            </a:pPr>
            <a:r>
              <a:rPr lang="de-DE" altLang="de-DE" dirty="0">
                <a:solidFill>
                  <a:srgbClr val="000000"/>
                </a:solidFill>
                <a:latin typeface="Arial" charset="0"/>
              </a:rPr>
              <a:t>Diese Effizienzgewinne werden in der folgenden RP an die Netznutzer weitergegeben.</a:t>
            </a:r>
          </a:p>
          <a:p>
            <a:pPr marL="285750" lvl="0" indent="-285750" eaLnBrk="0" hangingPunct="0">
              <a:lnSpc>
                <a:spcPct val="110000"/>
              </a:lnSpc>
              <a:spcBef>
                <a:spcPct val="20000"/>
              </a:spcBef>
              <a:spcAft>
                <a:spcPct val="10000"/>
              </a:spcAft>
              <a:buFont typeface="Arial" panose="020B0604020202020204" pitchFamily="34" charset="0"/>
              <a:buChar char="•"/>
            </a:pPr>
            <a:r>
              <a:rPr lang="de-DE" altLang="de-DE" dirty="0">
                <a:solidFill>
                  <a:srgbClr val="000000"/>
                </a:solidFill>
                <a:latin typeface="Arial" charset="0"/>
              </a:rPr>
              <a:t>Flankierende Instrumenten sorgen dafür, dass Neuinvestitionen abgebildet und Qualität der Versorgung berücksichtigt wird.</a:t>
            </a:r>
          </a:p>
          <a:p>
            <a:endParaRPr lang="de-DE" dirty="0"/>
          </a:p>
        </p:txBody>
      </p:sp>
      <p:sp>
        <p:nvSpPr>
          <p:cNvPr id="4" name="Foliennummernplatzhalter 3">
            <a:extLst>
              <a:ext uri="{FF2B5EF4-FFF2-40B4-BE49-F238E27FC236}">
                <a16:creationId xmlns:a16="http://schemas.microsoft.com/office/drawing/2014/main" id="{763F23BB-3641-4DC2-8895-0B810AF8B22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833" b="0" i="0" u="none" strike="noStrike" kern="1200" cap="none" spc="0" normalizeH="0" baseline="0" noProof="0" smtClean="0">
                <a:ln>
                  <a:noFill/>
                </a:ln>
                <a:solidFill>
                  <a:prstClr val="white"/>
                </a:solidFill>
                <a:effectLst/>
                <a:uLnTx/>
                <a:uFillTx/>
                <a:latin typeface="BundesSans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833" b="0" i="0" u="none" strike="noStrike" kern="1200" cap="none" spc="0" normalizeH="0" baseline="0" noProof="0">
              <a:ln>
                <a:noFill/>
              </a:ln>
              <a:solidFill>
                <a:prstClr val="white"/>
              </a:solidFill>
              <a:effectLst/>
              <a:uLnTx/>
              <a:uFillTx/>
              <a:latin typeface="BundesSans Office"/>
              <a:ea typeface="+mn-ea"/>
              <a:cs typeface="+mn-cs"/>
            </a:endParaRPr>
          </a:p>
        </p:txBody>
      </p:sp>
    </p:spTree>
    <p:extLst>
      <p:ext uri="{BB962C8B-B14F-4D97-AF65-F5344CB8AC3E}">
        <p14:creationId xmlns:p14="http://schemas.microsoft.com/office/powerpoint/2010/main" val="302837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4D0375-0540-46CD-A653-FADBB6D6E8ED}"/>
              </a:ext>
            </a:extLst>
          </p:cNvPr>
          <p:cNvSpPr>
            <a:spLocks noGrp="1"/>
          </p:cNvSpPr>
          <p:nvPr>
            <p:ph type="title"/>
          </p:nvPr>
        </p:nvSpPr>
        <p:spPr>
          <a:xfrm>
            <a:off x="403984" y="333738"/>
            <a:ext cx="8064250" cy="812798"/>
          </a:xfrm>
        </p:spPr>
        <p:txBody>
          <a:bodyPr/>
          <a:lstStyle/>
          <a:p>
            <a:r>
              <a:rPr lang="de-DE" dirty="0"/>
              <a:t>Grundgedanke der Anreizregulierung - Budgetprinzip</a:t>
            </a:r>
          </a:p>
        </p:txBody>
      </p:sp>
      <p:sp>
        <p:nvSpPr>
          <p:cNvPr id="4" name="Foliennummernplatzhalter 3">
            <a:extLst>
              <a:ext uri="{FF2B5EF4-FFF2-40B4-BE49-F238E27FC236}">
                <a16:creationId xmlns:a16="http://schemas.microsoft.com/office/drawing/2014/main" id="{BEAB7888-F190-41E1-BB9C-49FDB234F948}"/>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833" b="0" i="0" u="none" strike="noStrike" kern="1200" cap="none" spc="0" normalizeH="0" baseline="0" noProof="0" smtClean="0">
                <a:ln>
                  <a:noFill/>
                </a:ln>
                <a:solidFill>
                  <a:prstClr val="white"/>
                </a:solidFill>
                <a:effectLst/>
                <a:uLnTx/>
                <a:uFillTx/>
                <a:latin typeface="BundesSans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sz="833" b="0" i="0" u="none" strike="noStrike" kern="1200" cap="none" spc="0" normalizeH="0" baseline="0" noProof="0">
              <a:ln>
                <a:noFill/>
              </a:ln>
              <a:solidFill>
                <a:prstClr val="white"/>
              </a:solidFill>
              <a:effectLst/>
              <a:uLnTx/>
              <a:uFillTx/>
              <a:latin typeface="BundesSans Office"/>
              <a:ea typeface="+mn-ea"/>
              <a:cs typeface="+mn-cs"/>
            </a:endParaRPr>
          </a:p>
        </p:txBody>
      </p:sp>
      <p:grpSp>
        <p:nvGrpSpPr>
          <p:cNvPr id="5" name="Group 52">
            <a:extLst>
              <a:ext uri="{FF2B5EF4-FFF2-40B4-BE49-F238E27FC236}">
                <a16:creationId xmlns:a16="http://schemas.microsoft.com/office/drawing/2014/main" id="{C0E9C4DE-D646-4984-BA98-7BCE2C375D61}"/>
              </a:ext>
            </a:extLst>
          </p:cNvPr>
          <p:cNvGrpSpPr>
            <a:grpSpLocks/>
          </p:cNvGrpSpPr>
          <p:nvPr/>
        </p:nvGrpSpPr>
        <p:grpSpPr bwMode="auto">
          <a:xfrm>
            <a:off x="439340" y="1048019"/>
            <a:ext cx="7273925" cy="4441825"/>
            <a:chOff x="657" y="935"/>
            <a:chExt cx="4582" cy="2798"/>
          </a:xfrm>
        </p:grpSpPr>
        <p:grpSp>
          <p:nvGrpSpPr>
            <p:cNvPr id="6" name="Group 47">
              <a:extLst>
                <a:ext uri="{FF2B5EF4-FFF2-40B4-BE49-F238E27FC236}">
                  <a16:creationId xmlns:a16="http://schemas.microsoft.com/office/drawing/2014/main" id="{49DE0705-3298-4AFD-8EA9-2B1097BD4308}"/>
                </a:ext>
              </a:extLst>
            </p:cNvPr>
            <p:cNvGrpSpPr>
              <a:grpSpLocks/>
            </p:cNvGrpSpPr>
            <p:nvPr/>
          </p:nvGrpSpPr>
          <p:grpSpPr bwMode="auto">
            <a:xfrm>
              <a:off x="657" y="935"/>
              <a:ext cx="4582" cy="2390"/>
              <a:chOff x="657" y="935"/>
              <a:chExt cx="4582" cy="2390"/>
            </a:xfrm>
          </p:grpSpPr>
          <p:sp>
            <p:nvSpPr>
              <p:cNvPr id="11" name="Line 6">
                <a:extLst>
                  <a:ext uri="{FF2B5EF4-FFF2-40B4-BE49-F238E27FC236}">
                    <a16:creationId xmlns:a16="http://schemas.microsoft.com/office/drawing/2014/main" id="{859D50EC-3CF3-453A-936A-B150CD039D75}"/>
                  </a:ext>
                </a:extLst>
              </p:cNvPr>
              <p:cNvSpPr>
                <a:spLocks noChangeShapeType="1"/>
              </p:cNvSpPr>
              <p:nvPr/>
            </p:nvSpPr>
            <p:spPr bwMode="auto">
              <a:xfrm flipV="1">
                <a:off x="930" y="935"/>
                <a:ext cx="0" cy="2177"/>
              </a:xfrm>
              <a:prstGeom prst="line">
                <a:avLst/>
              </a:prstGeom>
              <a:noFill/>
              <a:ln w="254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black"/>
                  </a:solidFill>
                  <a:effectLst/>
                  <a:uLnTx/>
                  <a:uFillTx/>
                  <a:latin typeface="BundesSans Office"/>
                  <a:ea typeface="+mn-ea"/>
                  <a:cs typeface="+mn-cs"/>
                </a:endParaRPr>
              </a:p>
            </p:txBody>
          </p:sp>
          <p:sp>
            <p:nvSpPr>
              <p:cNvPr id="12" name="Line 7">
                <a:extLst>
                  <a:ext uri="{FF2B5EF4-FFF2-40B4-BE49-F238E27FC236}">
                    <a16:creationId xmlns:a16="http://schemas.microsoft.com/office/drawing/2014/main" id="{9622BE09-7C22-4BE8-ADB6-E08B6D6E4B47}"/>
                  </a:ext>
                </a:extLst>
              </p:cNvPr>
              <p:cNvSpPr>
                <a:spLocks noChangeShapeType="1"/>
              </p:cNvSpPr>
              <p:nvPr/>
            </p:nvSpPr>
            <p:spPr bwMode="auto">
              <a:xfrm>
                <a:off x="930" y="3112"/>
                <a:ext cx="4173" cy="0"/>
              </a:xfrm>
              <a:prstGeom prst="line">
                <a:avLst/>
              </a:prstGeom>
              <a:noFill/>
              <a:ln w="254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black"/>
                  </a:solidFill>
                  <a:effectLst/>
                  <a:uLnTx/>
                  <a:uFillTx/>
                  <a:latin typeface="BundesSans Office"/>
                  <a:ea typeface="+mn-ea"/>
                  <a:cs typeface="+mn-cs"/>
                </a:endParaRPr>
              </a:p>
            </p:txBody>
          </p:sp>
          <p:sp>
            <p:nvSpPr>
              <p:cNvPr id="13" name="Rectangle 8">
                <a:extLst>
                  <a:ext uri="{FF2B5EF4-FFF2-40B4-BE49-F238E27FC236}">
                    <a16:creationId xmlns:a16="http://schemas.microsoft.com/office/drawing/2014/main" id="{102DD99E-6520-4E54-BBAE-38F16539EA16}"/>
                  </a:ext>
                </a:extLst>
              </p:cNvPr>
              <p:cNvSpPr>
                <a:spLocks noChangeArrowheads="1"/>
              </p:cNvSpPr>
              <p:nvPr/>
            </p:nvSpPr>
            <p:spPr bwMode="auto">
              <a:xfrm>
                <a:off x="975" y="1344"/>
                <a:ext cx="318" cy="176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14" name="Rectangle 18">
                <a:extLst>
                  <a:ext uri="{FF2B5EF4-FFF2-40B4-BE49-F238E27FC236}">
                    <a16:creationId xmlns:a16="http://schemas.microsoft.com/office/drawing/2014/main" id="{891A057A-3061-4325-8AE6-E00C36CD50C8}"/>
                  </a:ext>
                </a:extLst>
              </p:cNvPr>
              <p:cNvSpPr>
                <a:spLocks noChangeArrowheads="1"/>
              </p:cNvSpPr>
              <p:nvPr/>
            </p:nvSpPr>
            <p:spPr bwMode="auto">
              <a:xfrm>
                <a:off x="1383" y="1207"/>
                <a:ext cx="318" cy="190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15" name="Rectangle 19">
                <a:extLst>
                  <a:ext uri="{FF2B5EF4-FFF2-40B4-BE49-F238E27FC236}">
                    <a16:creationId xmlns:a16="http://schemas.microsoft.com/office/drawing/2014/main" id="{18AA960D-1AD0-4161-AA97-B7534E55FC67}"/>
                  </a:ext>
                </a:extLst>
              </p:cNvPr>
              <p:cNvSpPr>
                <a:spLocks noChangeArrowheads="1"/>
              </p:cNvSpPr>
              <p:nvPr/>
            </p:nvSpPr>
            <p:spPr bwMode="auto">
              <a:xfrm>
                <a:off x="1791" y="1479"/>
                <a:ext cx="318" cy="163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16" name="Rectangle 20">
                <a:extLst>
                  <a:ext uri="{FF2B5EF4-FFF2-40B4-BE49-F238E27FC236}">
                    <a16:creationId xmlns:a16="http://schemas.microsoft.com/office/drawing/2014/main" id="{DFCFE1C0-62A2-49C8-A8B2-8D606C9775DB}"/>
                  </a:ext>
                </a:extLst>
              </p:cNvPr>
              <p:cNvSpPr>
                <a:spLocks noChangeArrowheads="1"/>
              </p:cNvSpPr>
              <p:nvPr/>
            </p:nvSpPr>
            <p:spPr bwMode="auto">
              <a:xfrm>
                <a:off x="2200" y="1661"/>
                <a:ext cx="318" cy="1451"/>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17" name="Rectangle 21">
                <a:extLst>
                  <a:ext uri="{FF2B5EF4-FFF2-40B4-BE49-F238E27FC236}">
                    <a16:creationId xmlns:a16="http://schemas.microsoft.com/office/drawing/2014/main" id="{E5A4008B-9E94-4D01-9FFD-AE44FB0492EE}"/>
                  </a:ext>
                </a:extLst>
              </p:cNvPr>
              <p:cNvSpPr>
                <a:spLocks noChangeArrowheads="1"/>
              </p:cNvSpPr>
              <p:nvPr/>
            </p:nvSpPr>
            <p:spPr bwMode="auto">
              <a:xfrm>
                <a:off x="2608" y="1888"/>
                <a:ext cx="318" cy="12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18" name="Rectangle 22">
                <a:extLst>
                  <a:ext uri="{FF2B5EF4-FFF2-40B4-BE49-F238E27FC236}">
                    <a16:creationId xmlns:a16="http://schemas.microsoft.com/office/drawing/2014/main" id="{C8F21F38-C138-4555-84F7-3ABBAF3B347F}"/>
                  </a:ext>
                </a:extLst>
              </p:cNvPr>
              <p:cNvSpPr>
                <a:spLocks noChangeArrowheads="1"/>
              </p:cNvSpPr>
              <p:nvPr/>
            </p:nvSpPr>
            <p:spPr bwMode="auto">
              <a:xfrm>
                <a:off x="3016" y="1797"/>
                <a:ext cx="318" cy="131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19" name="Rectangle 23">
                <a:extLst>
                  <a:ext uri="{FF2B5EF4-FFF2-40B4-BE49-F238E27FC236}">
                    <a16:creationId xmlns:a16="http://schemas.microsoft.com/office/drawing/2014/main" id="{BF19F5B0-B4A5-4BA1-96A9-49231F951997}"/>
                  </a:ext>
                </a:extLst>
              </p:cNvPr>
              <p:cNvSpPr>
                <a:spLocks noChangeArrowheads="1"/>
              </p:cNvSpPr>
              <p:nvPr/>
            </p:nvSpPr>
            <p:spPr bwMode="auto">
              <a:xfrm>
                <a:off x="3424" y="1752"/>
                <a:ext cx="318" cy="136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20" name="Rectangle 24">
                <a:extLst>
                  <a:ext uri="{FF2B5EF4-FFF2-40B4-BE49-F238E27FC236}">
                    <a16:creationId xmlns:a16="http://schemas.microsoft.com/office/drawing/2014/main" id="{9E4F3B1E-A3C1-4BF7-8B50-F124E2021368}"/>
                  </a:ext>
                </a:extLst>
              </p:cNvPr>
              <p:cNvSpPr>
                <a:spLocks noChangeArrowheads="1"/>
              </p:cNvSpPr>
              <p:nvPr/>
            </p:nvSpPr>
            <p:spPr bwMode="auto">
              <a:xfrm>
                <a:off x="3833" y="1933"/>
                <a:ext cx="318" cy="117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21" name="Rectangle 25">
                <a:extLst>
                  <a:ext uri="{FF2B5EF4-FFF2-40B4-BE49-F238E27FC236}">
                    <a16:creationId xmlns:a16="http://schemas.microsoft.com/office/drawing/2014/main" id="{A7610AB3-D1D4-48DF-B2E4-DB473553F09C}"/>
                  </a:ext>
                </a:extLst>
              </p:cNvPr>
              <p:cNvSpPr>
                <a:spLocks noChangeArrowheads="1"/>
              </p:cNvSpPr>
              <p:nvPr/>
            </p:nvSpPr>
            <p:spPr bwMode="auto">
              <a:xfrm>
                <a:off x="4241" y="2069"/>
                <a:ext cx="318" cy="104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22" name="Rectangle 26">
                <a:extLst>
                  <a:ext uri="{FF2B5EF4-FFF2-40B4-BE49-F238E27FC236}">
                    <a16:creationId xmlns:a16="http://schemas.microsoft.com/office/drawing/2014/main" id="{99D97A76-DCA2-4B28-B555-5271CA02ACD2}"/>
                  </a:ext>
                </a:extLst>
              </p:cNvPr>
              <p:cNvSpPr>
                <a:spLocks noChangeArrowheads="1"/>
              </p:cNvSpPr>
              <p:nvPr/>
            </p:nvSpPr>
            <p:spPr bwMode="auto">
              <a:xfrm>
                <a:off x="4649" y="2115"/>
                <a:ext cx="318" cy="99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23" name="Line 29">
                <a:extLst>
                  <a:ext uri="{FF2B5EF4-FFF2-40B4-BE49-F238E27FC236}">
                    <a16:creationId xmlns:a16="http://schemas.microsoft.com/office/drawing/2014/main" id="{EC9738E4-A5A3-4E29-ACBF-A80BEE3DDC96}"/>
                  </a:ext>
                </a:extLst>
              </p:cNvPr>
              <p:cNvSpPr>
                <a:spLocks noChangeShapeType="1"/>
              </p:cNvSpPr>
              <p:nvPr/>
            </p:nvSpPr>
            <p:spPr bwMode="auto">
              <a:xfrm>
                <a:off x="1111" y="1343"/>
                <a:ext cx="2041" cy="27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black"/>
                  </a:solidFill>
                  <a:effectLst/>
                  <a:uLnTx/>
                  <a:uFillTx/>
                  <a:latin typeface="BundesSans Office"/>
                  <a:ea typeface="+mn-ea"/>
                  <a:cs typeface="+mn-cs"/>
                </a:endParaRPr>
              </a:p>
            </p:txBody>
          </p:sp>
          <p:sp>
            <p:nvSpPr>
              <p:cNvPr id="24" name="Line 30">
                <a:extLst>
                  <a:ext uri="{FF2B5EF4-FFF2-40B4-BE49-F238E27FC236}">
                    <a16:creationId xmlns:a16="http://schemas.microsoft.com/office/drawing/2014/main" id="{AD3270B5-5EBF-45EB-9066-2FD5ECBCB68C}"/>
                  </a:ext>
                </a:extLst>
              </p:cNvPr>
              <p:cNvSpPr>
                <a:spLocks noChangeShapeType="1"/>
              </p:cNvSpPr>
              <p:nvPr/>
            </p:nvSpPr>
            <p:spPr bwMode="auto">
              <a:xfrm>
                <a:off x="3152" y="1615"/>
                <a:ext cx="0" cy="18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black"/>
                  </a:solidFill>
                  <a:effectLst/>
                  <a:uLnTx/>
                  <a:uFillTx/>
                  <a:latin typeface="BundesSans Office"/>
                  <a:ea typeface="+mn-ea"/>
                  <a:cs typeface="+mn-cs"/>
                </a:endParaRPr>
              </a:p>
            </p:txBody>
          </p:sp>
          <p:sp>
            <p:nvSpPr>
              <p:cNvPr id="25" name="Line 31">
                <a:extLst>
                  <a:ext uri="{FF2B5EF4-FFF2-40B4-BE49-F238E27FC236}">
                    <a16:creationId xmlns:a16="http://schemas.microsoft.com/office/drawing/2014/main" id="{9438FBD2-468A-4DE0-B3EC-2585DAC49129}"/>
                  </a:ext>
                </a:extLst>
              </p:cNvPr>
              <p:cNvSpPr>
                <a:spLocks noChangeShapeType="1"/>
              </p:cNvSpPr>
              <p:nvPr/>
            </p:nvSpPr>
            <p:spPr bwMode="auto">
              <a:xfrm>
                <a:off x="3152" y="1797"/>
                <a:ext cx="1815" cy="22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black"/>
                  </a:solidFill>
                  <a:effectLst/>
                  <a:uLnTx/>
                  <a:uFillTx/>
                  <a:latin typeface="BundesSans Office"/>
                  <a:ea typeface="+mn-ea"/>
                  <a:cs typeface="+mn-cs"/>
                </a:endParaRPr>
              </a:p>
            </p:txBody>
          </p:sp>
          <p:sp>
            <p:nvSpPr>
              <p:cNvPr id="26" name="Line 33">
                <a:extLst>
                  <a:ext uri="{FF2B5EF4-FFF2-40B4-BE49-F238E27FC236}">
                    <a16:creationId xmlns:a16="http://schemas.microsoft.com/office/drawing/2014/main" id="{24F4D003-60DD-4B88-B092-97BCB576A2DA}"/>
                  </a:ext>
                </a:extLst>
              </p:cNvPr>
              <p:cNvSpPr>
                <a:spLocks noChangeShapeType="1"/>
              </p:cNvSpPr>
              <p:nvPr/>
            </p:nvSpPr>
            <p:spPr bwMode="auto">
              <a:xfrm flipV="1">
                <a:off x="2653" y="1570"/>
                <a:ext cx="0" cy="318"/>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black"/>
                  </a:solidFill>
                  <a:effectLst/>
                  <a:uLnTx/>
                  <a:uFillTx/>
                  <a:latin typeface="BundesSans Office"/>
                  <a:ea typeface="+mn-ea"/>
                  <a:cs typeface="+mn-cs"/>
                </a:endParaRPr>
              </a:p>
            </p:txBody>
          </p:sp>
          <p:sp>
            <p:nvSpPr>
              <p:cNvPr id="27" name="Text Box 34">
                <a:extLst>
                  <a:ext uri="{FF2B5EF4-FFF2-40B4-BE49-F238E27FC236}">
                    <a16:creationId xmlns:a16="http://schemas.microsoft.com/office/drawing/2014/main" id="{AE18A10D-A6B2-4666-AD49-4B7C306859E4}"/>
                  </a:ext>
                </a:extLst>
              </p:cNvPr>
              <p:cNvSpPr txBox="1">
                <a:spLocks noChangeArrowheads="1"/>
              </p:cNvSpPr>
              <p:nvPr/>
            </p:nvSpPr>
            <p:spPr bwMode="auto">
              <a:xfrm>
                <a:off x="4286" y="1752"/>
                <a:ext cx="95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a:ln>
                      <a:noFill/>
                    </a:ln>
                    <a:solidFill>
                      <a:prstClr val="black"/>
                    </a:solidFill>
                    <a:effectLst/>
                    <a:uLnTx/>
                    <a:uFillTx/>
                    <a:latin typeface="Arial Narrow" pitchFamily="34" charset="0"/>
                    <a:ea typeface="+mn-ea"/>
                    <a:cs typeface="+mn-cs"/>
                  </a:rPr>
                  <a:t>Erlösobergrenze</a:t>
                </a:r>
              </a:p>
            </p:txBody>
          </p:sp>
          <p:sp>
            <p:nvSpPr>
              <p:cNvPr id="28" name="Text Box 36">
                <a:extLst>
                  <a:ext uri="{FF2B5EF4-FFF2-40B4-BE49-F238E27FC236}">
                    <a16:creationId xmlns:a16="http://schemas.microsoft.com/office/drawing/2014/main" id="{BF685874-D4A2-4B11-823B-19D856D36DD2}"/>
                  </a:ext>
                </a:extLst>
              </p:cNvPr>
              <p:cNvSpPr txBox="1">
                <a:spLocks noChangeArrowheads="1"/>
              </p:cNvSpPr>
              <p:nvPr/>
            </p:nvSpPr>
            <p:spPr bwMode="auto">
              <a:xfrm>
                <a:off x="2653" y="1616"/>
                <a:ext cx="49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a:ln>
                      <a:noFill/>
                    </a:ln>
                    <a:solidFill>
                      <a:prstClr val="black"/>
                    </a:solidFill>
                    <a:effectLst/>
                    <a:uLnTx/>
                    <a:uFillTx/>
                    <a:latin typeface="Arial Narrow" pitchFamily="34" charset="0"/>
                    <a:ea typeface="+mn-ea"/>
                    <a:cs typeface="+mn-cs"/>
                  </a:rPr>
                  <a:t>Gewinn</a:t>
                </a:r>
              </a:p>
            </p:txBody>
          </p:sp>
          <p:sp>
            <p:nvSpPr>
              <p:cNvPr id="29" name="Text Box 37">
                <a:extLst>
                  <a:ext uri="{FF2B5EF4-FFF2-40B4-BE49-F238E27FC236}">
                    <a16:creationId xmlns:a16="http://schemas.microsoft.com/office/drawing/2014/main" id="{3FDE63D9-DD84-40BC-A3F9-DBAAC9E286B4}"/>
                  </a:ext>
                </a:extLst>
              </p:cNvPr>
              <p:cNvSpPr txBox="1">
                <a:spLocks noChangeArrowheads="1"/>
              </p:cNvSpPr>
              <p:nvPr/>
            </p:nvSpPr>
            <p:spPr bwMode="auto">
              <a:xfrm rot="10800000">
                <a:off x="975" y="2024"/>
                <a:ext cx="270"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dirty="0">
                    <a:ln>
                      <a:noFill/>
                    </a:ln>
                    <a:solidFill>
                      <a:prstClr val="black"/>
                    </a:solidFill>
                    <a:effectLst/>
                    <a:uLnTx/>
                    <a:uFillTx/>
                    <a:latin typeface="Arial Narrow" pitchFamily="34" charset="0"/>
                    <a:ea typeface="+mn-ea"/>
                    <a:cs typeface="+mn-cs"/>
                  </a:rPr>
                  <a:t>Kosten</a:t>
                </a:r>
              </a:p>
            </p:txBody>
          </p:sp>
          <p:sp>
            <p:nvSpPr>
              <p:cNvPr id="30" name="Text Box 40">
                <a:extLst>
                  <a:ext uri="{FF2B5EF4-FFF2-40B4-BE49-F238E27FC236}">
                    <a16:creationId xmlns:a16="http://schemas.microsoft.com/office/drawing/2014/main" id="{DD6D142E-DE5F-4402-8134-F43EB621F616}"/>
                  </a:ext>
                </a:extLst>
              </p:cNvPr>
              <p:cNvSpPr txBox="1">
                <a:spLocks noChangeArrowheads="1"/>
              </p:cNvSpPr>
              <p:nvPr/>
            </p:nvSpPr>
            <p:spPr bwMode="auto">
              <a:xfrm rot="10800000">
                <a:off x="657" y="981"/>
                <a:ext cx="270" cy="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a:ln>
                      <a:noFill/>
                    </a:ln>
                    <a:solidFill>
                      <a:prstClr val="black"/>
                    </a:solidFill>
                    <a:effectLst/>
                    <a:uLnTx/>
                    <a:uFillTx/>
                    <a:latin typeface="Arial Narrow" pitchFamily="34" charset="0"/>
                    <a:ea typeface="+mn-ea"/>
                    <a:cs typeface="+mn-cs"/>
                  </a:rPr>
                  <a:t>Kosten, Erlöse</a:t>
                </a:r>
              </a:p>
            </p:txBody>
          </p:sp>
          <p:sp>
            <p:nvSpPr>
              <p:cNvPr id="31" name="Text Box 42">
                <a:extLst>
                  <a:ext uri="{FF2B5EF4-FFF2-40B4-BE49-F238E27FC236}">
                    <a16:creationId xmlns:a16="http://schemas.microsoft.com/office/drawing/2014/main" id="{C497B4EF-22AA-4F36-A718-9BC1D018F9C5}"/>
                  </a:ext>
                </a:extLst>
              </p:cNvPr>
              <p:cNvSpPr txBox="1">
                <a:spLocks noChangeArrowheads="1"/>
              </p:cNvSpPr>
              <p:nvPr/>
            </p:nvSpPr>
            <p:spPr bwMode="auto">
              <a:xfrm>
                <a:off x="975" y="3113"/>
                <a:ext cx="403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a:ln>
                      <a:noFill/>
                    </a:ln>
                    <a:solidFill>
                      <a:prstClr val="black"/>
                    </a:solidFill>
                    <a:effectLst/>
                    <a:uLnTx/>
                    <a:uFillTx/>
                    <a:latin typeface="Arial Narrow" pitchFamily="34" charset="0"/>
                    <a:ea typeface="+mn-ea"/>
                    <a:cs typeface="+mn-cs"/>
                  </a:rPr>
                  <a:t>  1             2            3            4            5            6            7            8             9          10</a:t>
                </a:r>
              </a:p>
            </p:txBody>
          </p:sp>
          <p:sp>
            <p:nvSpPr>
              <p:cNvPr id="32" name="Line 44">
                <a:extLst>
                  <a:ext uri="{FF2B5EF4-FFF2-40B4-BE49-F238E27FC236}">
                    <a16:creationId xmlns:a16="http://schemas.microsoft.com/office/drawing/2014/main" id="{3F2F72AC-2DD0-45B1-B9A6-ACA261612150}"/>
                  </a:ext>
                </a:extLst>
              </p:cNvPr>
              <p:cNvSpPr>
                <a:spLocks noChangeShapeType="1"/>
              </p:cNvSpPr>
              <p:nvPr/>
            </p:nvSpPr>
            <p:spPr bwMode="auto">
              <a:xfrm flipV="1">
                <a:off x="1565" y="1207"/>
                <a:ext cx="0" cy="182"/>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black"/>
                  </a:solidFill>
                  <a:effectLst/>
                  <a:uLnTx/>
                  <a:uFillTx/>
                  <a:latin typeface="BundesSans Office"/>
                  <a:ea typeface="+mn-ea"/>
                  <a:cs typeface="+mn-cs"/>
                </a:endParaRPr>
              </a:p>
            </p:txBody>
          </p:sp>
          <p:sp>
            <p:nvSpPr>
              <p:cNvPr id="33" name="Text Box 45">
                <a:extLst>
                  <a:ext uri="{FF2B5EF4-FFF2-40B4-BE49-F238E27FC236}">
                    <a16:creationId xmlns:a16="http://schemas.microsoft.com/office/drawing/2014/main" id="{3BF1BEF5-0E3B-4A76-995C-1CD46B6FA216}"/>
                  </a:ext>
                </a:extLst>
              </p:cNvPr>
              <p:cNvSpPr txBox="1">
                <a:spLocks noChangeArrowheads="1"/>
              </p:cNvSpPr>
              <p:nvPr/>
            </p:nvSpPr>
            <p:spPr bwMode="auto">
              <a:xfrm>
                <a:off x="1655" y="1162"/>
                <a:ext cx="59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dirty="0">
                    <a:ln>
                      <a:noFill/>
                    </a:ln>
                    <a:solidFill>
                      <a:prstClr val="black"/>
                    </a:solidFill>
                    <a:effectLst/>
                    <a:uLnTx/>
                    <a:uFillTx/>
                    <a:latin typeface="Arial Narrow" pitchFamily="34" charset="0"/>
                    <a:ea typeface="+mn-ea"/>
                    <a:cs typeface="+mn-cs"/>
                  </a:rPr>
                  <a:t>Verlust</a:t>
                </a:r>
              </a:p>
            </p:txBody>
          </p:sp>
        </p:grpSp>
        <p:sp>
          <p:nvSpPr>
            <p:cNvPr id="7" name="AutoShape 48">
              <a:extLst>
                <a:ext uri="{FF2B5EF4-FFF2-40B4-BE49-F238E27FC236}">
                  <a16:creationId xmlns:a16="http://schemas.microsoft.com/office/drawing/2014/main" id="{1FD06F4A-EF40-470B-BA5E-3280FC0A7107}"/>
                </a:ext>
              </a:extLst>
            </p:cNvPr>
            <p:cNvSpPr>
              <a:spLocks/>
            </p:cNvSpPr>
            <p:nvPr/>
          </p:nvSpPr>
          <p:spPr bwMode="auto">
            <a:xfrm rot="-5400000">
              <a:off x="1859" y="2410"/>
              <a:ext cx="181" cy="1950"/>
            </a:xfrm>
            <a:prstGeom prst="leftBrace">
              <a:avLst>
                <a:gd name="adj1" fmla="val 89779"/>
                <a:gd name="adj2" fmla="val 50000"/>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8" name="AutoShape 49">
              <a:extLst>
                <a:ext uri="{FF2B5EF4-FFF2-40B4-BE49-F238E27FC236}">
                  <a16:creationId xmlns:a16="http://schemas.microsoft.com/office/drawing/2014/main" id="{4A9BE63E-4DE7-4500-BDCA-08E3FAB5E985}"/>
                </a:ext>
              </a:extLst>
            </p:cNvPr>
            <p:cNvSpPr>
              <a:spLocks/>
            </p:cNvSpPr>
            <p:nvPr/>
          </p:nvSpPr>
          <p:spPr bwMode="auto">
            <a:xfrm rot="-5400000">
              <a:off x="3900" y="2410"/>
              <a:ext cx="181" cy="1950"/>
            </a:xfrm>
            <a:prstGeom prst="leftBrace">
              <a:avLst>
                <a:gd name="adj1" fmla="val 89779"/>
                <a:gd name="adj2" fmla="val 50000"/>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altLang="de-DE" sz="20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9" name="Text Box 50">
              <a:extLst>
                <a:ext uri="{FF2B5EF4-FFF2-40B4-BE49-F238E27FC236}">
                  <a16:creationId xmlns:a16="http://schemas.microsoft.com/office/drawing/2014/main" id="{6E69CD59-E794-4DFE-ABD0-4A7BC9E42310}"/>
                </a:ext>
              </a:extLst>
            </p:cNvPr>
            <p:cNvSpPr txBox="1">
              <a:spLocks noChangeArrowheads="1"/>
            </p:cNvSpPr>
            <p:nvPr/>
          </p:nvSpPr>
          <p:spPr bwMode="auto">
            <a:xfrm>
              <a:off x="1292" y="3521"/>
              <a:ext cx="131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a:ln>
                    <a:noFill/>
                  </a:ln>
                  <a:solidFill>
                    <a:prstClr val="black"/>
                  </a:solidFill>
                  <a:effectLst/>
                  <a:uLnTx/>
                  <a:uFillTx/>
                  <a:latin typeface="Arial Narrow" pitchFamily="34" charset="0"/>
                  <a:ea typeface="+mn-ea"/>
                  <a:cs typeface="+mn-cs"/>
                </a:rPr>
                <a:t>1. Regulierungsperiode</a:t>
              </a:r>
            </a:p>
          </p:txBody>
        </p:sp>
        <p:sp>
          <p:nvSpPr>
            <p:cNvPr id="10" name="Text Box 51">
              <a:extLst>
                <a:ext uri="{FF2B5EF4-FFF2-40B4-BE49-F238E27FC236}">
                  <a16:creationId xmlns:a16="http://schemas.microsoft.com/office/drawing/2014/main" id="{D0C1F692-CB05-449B-801F-1A46AF4C8DCF}"/>
                </a:ext>
              </a:extLst>
            </p:cNvPr>
            <p:cNvSpPr txBox="1">
              <a:spLocks noChangeArrowheads="1"/>
            </p:cNvSpPr>
            <p:nvPr/>
          </p:nvSpPr>
          <p:spPr bwMode="auto">
            <a:xfrm>
              <a:off x="3379" y="3521"/>
              <a:ext cx="131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Narrow" pitchFamily="34" charset="0"/>
                </a:defRPr>
              </a:lvl1pPr>
              <a:lvl2pPr marL="742950" indent="-285750" eaLnBrk="0" hangingPunct="0">
                <a:defRPr sz="2000">
                  <a:solidFill>
                    <a:schemeClr val="tx1"/>
                  </a:solidFill>
                  <a:latin typeface="Arial Narrow" pitchFamily="34" charset="0"/>
                </a:defRPr>
              </a:lvl2pPr>
              <a:lvl3pPr marL="1143000" indent="-228600" eaLnBrk="0" hangingPunct="0">
                <a:defRPr sz="2000">
                  <a:solidFill>
                    <a:schemeClr val="tx1"/>
                  </a:solidFill>
                  <a:latin typeface="Arial Narrow" pitchFamily="34" charset="0"/>
                </a:defRPr>
              </a:lvl3pPr>
              <a:lvl4pPr marL="1600200" indent="-228600" eaLnBrk="0" hangingPunct="0">
                <a:defRPr sz="2000">
                  <a:solidFill>
                    <a:schemeClr val="tx1"/>
                  </a:solidFill>
                  <a:latin typeface="Arial Narrow" pitchFamily="34" charset="0"/>
                </a:defRPr>
              </a:lvl4pPr>
              <a:lvl5pPr marL="2057400" indent="-228600" eaLnBrk="0" hangingPunct="0">
                <a:defRPr sz="2000">
                  <a:solidFill>
                    <a:schemeClr val="tx1"/>
                  </a:solidFill>
                  <a:latin typeface="Arial Narrow" pitchFamily="34" charset="0"/>
                </a:defRPr>
              </a:lvl5pPr>
              <a:lvl6pPr marL="2514600" indent="-228600" eaLnBrk="0" fontAlgn="base" hangingPunct="0">
                <a:spcBef>
                  <a:spcPct val="0"/>
                </a:spcBef>
                <a:spcAft>
                  <a:spcPct val="0"/>
                </a:spcAft>
                <a:defRPr sz="2000">
                  <a:solidFill>
                    <a:schemeClr val="tx1"/>
                  </a:solidFill>
                  <a:latin typeface="Arial Narrow" pitchFamily="34" charset="0"/>
                </a:defRPr>
              </a:lvl6pPr>
              <a:lvl7pPr marL="2971800" indent="-228600" eaLnBrk="0" fontAlgn="base" hangingPunct="0">
                <a:spcBef>
                  <a:spcPct val="0"/>
                </a:spcBef>
                <a:spcAft>
                  <a:spcPct val="0"/>
                </a:spcAft>
                <a:defRPr sz="2000">
                  <a:solidFill>
                    <a:schemeClr val="tx1"/>
                  </a:solidFill>
                  <a:latin typeface="Arial Narrow" pitchFamily="34" charset="0"/>
                </a:defRPr>
              </a:lvl7pPr>
              <a:lvl8pPr marL="3429000" indent="-228600" eaLnBrk="0" fontAlgn="base" hangingPunct="0">
                <a:spcBef>
                  <a:spcPct val="0"/>
                </a:spcBef>
                <a:spcAft>
                  <a:spcPct val="0"/>
                </a:spcAft>
                <a:defRPr sz="2000">
                  <a:solidFill>
                    <a:schemeClr val="tx1"/>
                  </a:solidFill>
                  <a:latin typeface="Arial Narrow" pitchFamily="34" charset="0"/>
                </a:defRPr>
              </a:lvl8pPr>
              <a:lvl9pPr marL="3886200" indent="-228600" eaLnBrk="0" fontAlgn="base" hangingPunct="0">
                <a:spcBef>
                  <a:spcPct val="0"/>
                </a:spcBef>
                <a:spcAft>
                  <a:spcPct val="0"/>
                </a:spcAft>
                <a:defRPr sz="2000">
                  <a:solidFill>
                    <a:schemeClr val="tx1"/>
                  </a:solidFill>
                  <a:latin typeface="Arial Narrow"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de-DE" altLang="de-DE" sz="1600" b="1" i="0" u="none" strike="noStrike" kern="1200" cap="none" spc="0" normalizeH="0" baseline="0" noProof="0">
                  <a:ln>
                    <a:noFill/>
                  </a:ln>
                  <a:solidFill>
                    <a:prstClr val="black"/>
                  </a:solidFill>
                  <a:effectLst/>
                  <a:uLnTx/>
                  <a:uFillTx/>
                  <a:latin typeface="Arial Narrow" pitchFamily="34" charset="0"/>
                  <a:ea typeface="+mn-ea"/>
                  <a:cs typeface="+mn-cs"/>
                </a:rPr>
                <a:t>2. Regulierungsperiode</a:t>
              </a:r>
            </a:p>
          </p:txBody>
        </p:sp>
      </p:grpSp>
    </p:spTree>
    <p:extLst>
      <p:ext uri="{BB962C8B-B14F-4D97-AF65-F5344CB8AC3E}">
        <p14:creationId xmlns:p14="http://schemas.microsoft.com/office/powerpoint/2010/main" val="2772938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37C45-5667-40BC-867C-0952D776CB4C}"/>
              </a:ext>
            </a:extLst>
          </p:cNvPr>
          <p:cNvSpPr>
            <a:spLocks noGrp="1"/>
          </p:cNvSpPr>
          <p:nvPr>
            <p:ph type="title"/>
          </p:nvPr>
        </p:nvSpPr>
        <p:spPr/>
        <p:txBody>
          <a:bodyPr/>
          <a:lstStyle/>
          <a:p>
            <a:r>
              <a:rPr lang="de-DE" dirty="0"/>
              <a:t>Wesentliche Elemente der aktuellen Anreizregulierung</a:t>
            </a:r>
            <a:br>
              <a:rPr lang="de-DE" dirty="0"/>
            </a:br>
            <a:endParaRPr lang="de-DE" dirty="0"/>
          </a:p>
        </p:txBody>
      </p:sp>
      <p:sp>
        <p:nvSpPr>
          <p:cNvPr id="3" name="Inhaltsplatzhalter 2">
            <a:extLst>
              <a:ext uri="{FF2B5EF4-FFF2-40B4-BE49-F238E27FC236}">
                <a16:creationId xmlns:a16="http://schemas.microsoft.com/office/drawing/2014/main" id="{45674C2D-B7E1-4261-B658-FD2C0E637713}"/>
              </a:ext>
            </a:extLst>
          </p:cNvPr>
          <p:cNvSpPr>
            <a:spLocks noGrp="1"/>
          </p:cNvSpPr>
          <p:nvPr>
            <p:ph idx="1"/>
          </p:nvPr>
        </p:nvSpPr>
        <p:spPr>
          <a:xfrm>
            <a:off x="540394" y="1417340"/>
            <a:ext cx="8063856" cy="3384550"/>
          </a:xfrm>
        </p:spPr>
        <p:txBody>
          <a:bodyPr/>
          <a:lstStyle/>
          <a:p>
            <a:pPr marL="285750" indent="-285750" eaLnBrk="0" hangingPunct="0">
              <a:lnSpc>
                <a:spcPct val="110000"/>
              </a:lnSpc>
              <a:spcBef>
                <a:spcPct val="20000"/>
              </a:spcBef>
              <a:spcAft>
                <a:spcPct val="10000"/>
              </a:spcAft>
              <a:buClr>
                <a:srgbClr val="265A7F"/>
              </a:buClr>
              <a:buFont typeface="Arial" panose="020B0604020202020204" pitchFamily="34" charset="0"/>
              <a:buChar char="•"/>
            </a:pPr>
            <a:r>
              <a:rPr lang="de-DE" altLang="de-DE" dirty="0">
                <a:solidFill>
                  <a:srgbClr val="000000"/>
                </a:solidFill>
                <a:latin typeface="Arial" charset="0"/>
              </a:rPr>
              <a:t>Budgetprinzip kommt nicht für alle Kosten zum Ansatz: Unterschiedlicher Umgang mit unterschiedlichen Kosten, u.a.</a:t>
            </a:r>
          </a:p>
          <a:p>
            <a:pPr marL="915738" lvl="3" indent="-285750" eaLnBrk="0" hangingPunct="0">
              <a:lnSpc>
                <a:spcPct val="110000"/>
              </a:lnSpc>
              <a:spcBef>
                <a:spcPct val="20000"/>
              </a:spcBef>
              <a:spcAft>
                <a:spcPct val="10000"/>
              </a:spcAft>
              <a:buClr>
                <a:srgbClr val="265A7F"/>
              </a:buClr>
              <a:buFont typeface="Arial" panose="020B0604020202020204" pitchFamily="34" charset="0"/>
              <a:buChar char="•"/>
            </a:pPr>
            <a:r>
              <a:rPr lang="de-DE" altLang="de-DE" dirty="0">
                <a:solidFill>
                  <a:srgbClr val="000000"/>
                </a:solidFill>
                <a:latin typeface="Arial" charset="0"/>
              </a:rPr>
              <a:t>Dauerhaft nicht beeinflussbare Kosten, volatile Kosten</a:t>
            </a:r>
          </a:p>
          <a:p>
            <a:pPr marL="915738" lvl="3" indent="-285750" eaLnBrk="0" hangingPunct="0">
              <a:lnSpc>
                <a:spcPct val="110000"/>
              </a:lnSpc>
              <a:spcBef>
                <a:spcPct val="20000"/>
              </a:spcBef>
              <a:spcAft>
                <a:spcPct val="10000"/>
              </a:spcAft>
              <a:buClr>
                <a:srgbClr val="265A7F"/>
              </a:buClr>
              <a:buFont typeface="Arial" panose="020B0604020202020204" pitchFamily="34" charset="0"/>
              <a:buChar char="•"/>
            </a:pPr>
            <a:r>
              <a:rPr lang="de-DE" altLang="de-DE" dirty="0">
                <a:solidFill>
                  <a:srgbClr val="000000"/>
                </a:solidFill>
                <a:latin typeface="Arial" charset="0"/>
              </a:rPr>
              <a:t>Kapitalkostenabgleich</a:t>
            </a:r>
          </a:p>
          <a:p>
            <a:pPr marL="285750" indent="-285750" eaLnBrk="0" hangingPunct="0">
              <a:lnSpc>
                <a:spcPct val="110000"/>
              </a:lnSpc>
              <a:spcBef>
                <a:spcPct val="20000"/>
              </a:spcBef>
              <a:spcAft>
                <a:spcPct val="10000"/>
              </a:spcAft>
              <a:buClr>
                <a:srgbClr val="265A7F"/>
              </a:buClr>
              <a:buFont typeface="Arial" panose="020B0604020202020204" pitchFamily="34" charset="0"/>
              <a:buChar char="•"/>
            </a:pPr>
            <a:r>
              <a:rPr lang="de-DE" altLang="de-DE" dirty="0">
                <a:solidFill>
                  <a:srgbClr val="000000"/>
                </a:solidFill>
                <a:latin typeface="Arial" charset="0"/>
              </a:rPr>
              <a:t>Ermittlung der jeweiligen Effizienzvorgaben durch den Effizienzvergleich </a:t>
            </a:r>
          </a:p>
          <a:p>
            <a:pPr marL="285750" indent="-285750" eaLnBrk="0" hangingPunct="0">
              <a:lnSpc>
                <a:spcPct val="110000"/>
              </a:lnSpc>
              <a:spcBef>
                <a:spcPct val="20000"/>
              </a:spcBef>
              <a:spcAft>
                <a:spcPct val="10000"/>
              </a:spcAft>
              <a:buClr>
                <a:srgbClr val="265A7F"/>
              </a:buClr>
              <a:buFont typeface="Arial" panose="020B0604020202020204" pitchFamily="34" charset="0"/>
              <a:buChar char="•"/>
            </a:pPr>
            <a:r>
              <a:rPr lang="de-DE" altLang="de-DE" dirty="0">
                <a:solidFill>
                  <a:srgbClr val="000000"/>
                </a:solidFill>
                <a:latin typeface="Arial" charset="0"/>
              </a:rPr>
              <a:t>Allgemeine Vorgaben durch den Produktivitätsfaktor</a:t>
            </a:r>
          </a:p>
          <a:p>
            <a:pPr marL="285750" indent="-285750" eaLnBrk="0" hangingPunct="0">
              <a:lnSpc>
                <a:spcPct val="110000"/>
              </a:lnSpc>
              <a:spcBef>
                <a:spcPct val="20000"/>
              </a:spcBef>
              <a:spcAft>
                <a:spcPct val="10000"/>
              </a:spcAft>
              <a:buClr>
                <a:srgbClr val="265A7F"/>
              </a:buClr>
              <a:buFont typeface="Arial" panose="020B0604020202020204" pitchFamily="34" charset="0"/>
              <a:buChar char="•"/>
            </a:pPr>
            <a:r>
              <a:rPr lang="en-US" dirty="0" err="1">
                <a:solidFill>
                  <a:srgbClr val="000000"/>
                </a:solidFill>
                <a:latin typeface="Arial" charset="0"/>
              </a:rPr>
              <a:t>Qualitätsanreize</a:t>
            </a:r>
            <a:r>
              <a:rPr lang="en-US" dirty="0">
                <a:solidFill>
                  <a:srgbClr val="000000"/>
                </a:solidFill>
                <a:latin typeface="Arial" charset="0"/>
              </a:rPr>
              <a:t> </a:t>
            </a:r>
            <a:r>
              <a:rPr lang="en-US" dirty="0" err="1">
                <a:solidFill>
                  <a:srgbClr val="000000"/>
                </a:solidFill>
                <a:latin typeface="Arial" charset="0"/>
              </a:rPr>
              <a:t>über</a:t>
            </a:r>
            <a:r>
              <a:rPr lang="en-US" dirty="0">
                <a:solidFill>
                  <a:srgbClr val="000000"/>
                </a:solidFill>
                <a:latin typeface="Arial" charset="0"/>
              </a:rPr>
              <a:t> das Q-Element </a:t>
            </a:r>
          </a:p>
          <a:p>
            <a:pPr marL="285750" indent="-285750" eaLnBrk="0" hangingPunct="0">
              <a:lnSpc>
                <a:spcPct val="110000"/>
              </a:lnSpc>
              <a:spcBef>
                <a:spcPct val="20000"/>
              </a:spcBef>
              <a:spcAft>
                <a:spcPct val="10000"/>
              </a:spcAft>
              <a:buClr>
                <a:srgbClr val="265A7F"/>
              </a:buClr>
              <a:buFont typeface="Arial" panose="020B0604020202020204" pitchFamily="34" charset="0"/>
              <a:buChar char="•"/>
            </a:pPr>
            <a:r>
              <a:rPr lang="en-US" dirty="0" err="1">
                <a:solidFill>
                  <a:srgbClr val="000000"/>
                </a:solidFill>
                <a:latin typeface="Arial" charset="0"/>
              </a:rPr>
              <a:t>Regulierungskonto</a:t>
            </a:r>
            <a:endParaRPr lang="en-US" dirty="0">
              <a:solidFill>
                <a:srgbClr val="000000"/>
              </a:solidFill>
              <a:latin typeface="Arial" charset="0"/>
            </a:endParaRPr>
          </a:p>
          <a:p>
            <a:pPr marL="285750" indent="-285750" eaLnBrk="0" hangingPunct="0">
              <a:lnSpc>
                <a:spcPct val="110000"/>
              </a:lnSpc>
              <a:spcBef>
                <a:spcPct val="20000"/>
              </a:spcBef>
              <a:spcAft>
                <a:spcPct val="10000"/>
              </a:spcAft>
              <a:buClr>
                <a:srgbClr val="265A7F"/>
              </a:buClr>
              <a:buFont typeface="Arial" panose="020B0604020202020204" pitchFamily="34" charset="0"/>
              <a:buChar char="•"/>
            </a:pPr>
            <a:r>
              <a:rPr lang="en-US" dirty="0" err="1">
                <a:solidFill>
                  <a:srgbClr val="000000"/>
                </a:solidFill>
                <a:latin typeface="Arial" charset="0"/>
              </a:rPr>
              <a:t>Vereinfachtes</a:t>
            </a:r>
            <a:r>
              <a:rPr lang="en-US" dirty="0">
                <a:solidFill>
                  <a:srgbClr val="000000"/>
                </a:solidFill>
                <a:latin typeface="Arial" charset="0"/>
              </a:rPr>
              <a:t> </a:t>
            </a:r>
            <a:r>
              <a:rPr lang="en-US" dirty="0" err="1">
                <a:solidFill>
                  <a:srgbClr val="000000"/>
                </a:solidFill>
                <a:latin typeface="Arial" charset="0"/>
              </a:rPr>
              <a:t>Verfahren</a:t>
            </a:r>
            <a:r>
              <a:rPr lang="en-US" dirty="0">
                <a:solidFill>
                  <a:srgbClr val="000000"/>
                </a:solidFill>
                <a:latin typeface="Arial" charset="0"/>
              </a:rPr>
              <a:t> [</a:t>
            </a:r>
            <a:r>
              <a:rPr lang="de-DE" dirty="0"/>
              <a:t>Nur ca. 200 der 890 VNB Strom sind im Effizienzvergleich]</a:t>
            </a:r>
          </a:p>
          <a:p>
            <a:pPr marL="285750" indent="-285750" eaLnBrk="0" hangingPunct="0">
              <a:lnSpc>
                <a:spcPct val="110000"/>
              </a:lnSpc>
              <a:spcBef>
                <a:spcPct val="20000"/>
              </a:spcBef>
              <a:spcAft>
                <a:spcPct val="10000"/>
              </a:spcAft>
              <a:buClr>
                <a:srgbClr val="265A7F"/>
              </a:buClr>
              <a:buFont typeface="Arial" panose="020B0604020202020204" pitchFamily="34" charset="0"/>
              <a:buChar char="•"/>
            </a:pPr>
            <a:endParaRPr lang="en-US" dirty="0">
              <a:solidFill>
                <a:srgbClr val="000000"/>
              </a:solidFill>
              <a:latin typeface="Arial" charset="0"/>
            </a:endParaRPr>
          </a:p>
          <a:p>
            <a:endParaRPr lang="de-DE" dirty="0"/>
          </a:p>
        </p:txBody>
      </p:sp>
      <p:sp>
        <p:nvSpPr>
          <p:cNvPr id="4" name="Foliennummernplatzhalter 3">
            <a:extLst>
              <a:ext uri="{FF2B5EF4-FFF2-40B4-BE49-F238E27FC236}">
                <a16:creationId xmlns:a16="http://schemas.microsoft.com/office/drawing/2014/main" id="{7374C290-C33C-49FD-8FC6-57167A508015}"/>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833" b="0" i="0" u="none" strike="noStrike" kern="1200" cap="none" spc="0" normalizeH="0" baseline="0" noProof="0" smtClean="0">
                <a:ln>
                  <a:noFill/>
                </a:ln>
                <a:solidFill>
                  <a:prstClr val="white"/>
                </a:solidFill>
                <a:effectLst/>
                <a:uLnTx/>
                <a:uFillTx/>
                <a:latin typeface="BundesSans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sz="833" b="0" i="0" u="none" strike="noStrike" kern="1200" cap="none" spc="0" normalizeH="0" baseline="0" noProof="0">
              <a:ln>
                <a:noFill/>
              </a:ln>
              <a:solidFill>
                <a:prstClr val="white"/>
              </a:solidFill>
              <a:effectLst/>
              <a:uLnTx/>
              <a:uFillTx/>
              <a:latin typeface="BundesSans Office"/>
              <a:ea typeface="+mn-ea"/>
              <a:cs typeface="+mn-cs"/>
            </a:endParaRPr>
          </a:p>
        </p:txBody>
      </p:sp>
    </p:spTree>
    <p:extLst>
      <p:ext uri="{BB962C8B-B14F-4D97-AF65-F5344CB8AC3E}">
        <p14:creationId xmlns:p14="http://schemas.microsoft.com/office/powerpoint/2010/main" val="2988294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1A4D0A-83D9-4085-A1B7-E4E4610FCB87}"/>
              </a:ext>
            </a:extLst>
          </p:cNvPr>
          <p:cNvSpPr>
            <a:spLocks noGrp="1"/>
          </p:cNvSpPr>
          <p:nvPr>
            <p:ph type="title"/>
          </p:nvPr>
        </p:nvSpPr>
        <p:spPr/>
        <p:txBody>
          <a:bodyPr/>
          <a:lstStyle/>
          <a:p>
            <a:r>
              <a:rPr lang="de-DE" dirty="0"/>
              <a:t>Diskussionspunkte vorausschauender Netzausbau	</a:t>
            </a:r>
          </a:p>
        </p:txBody>
      </p:sp>
      <p:sp>
        <p:nvSpPr>
          <p:cNvPr id="3" name="Inhaltsplatzhalter 2">
            <a:extLst>
              <a:ext uri="{FF2B5EF4-FFF2-40B4-BE49-F238E27FC236}">
                <a16:creationId xmlns:a16="http://schemas.microsoft.com/office/drawing/2014/main" id="{A1C32A29-1FA2-40C3-81A0-CF45708B8F6D}"/>
              </a:ext>
            </a:extLst>
          </p:cNvPr>
          <p:cNvSpPr>
            <a:spLocks noGrp="1"/>
          </p:cNvSpPr>
          <p:nvPr>
            <p:ph idx="1"/>
          </p:nvPr>
        </p:nvSpPr>
        <p:spPr>
          <a:xfrm>
            <a:off x="540000" y="1365372"/>
            <a:ext cx="8063856" cy="3384550"/>
          </a:xfrm>
        </p:spPr>
        <p:txBody>
          <a:bodyPr/>
          <a:lstStyle/>
          <a:p>
            <a:r>
              <a:rPr lang="de-DE" b="1" dirty="0"/>
              <a:t>Neue Versorgungsaufgabe </a:t>
            </a:r>
          </a:p>
          <a:p>
            <a:r>
              <a:rPr lang="de-DE" dirty="0"/>
              <a:t>Welche Parameter bilden die Versorgungsaufgabe inklusive vorausschauendem Netzausbau im Effizienzvergleich sachgerecht ab? (Jahreshöchstlast, installierte dezentrale Erzeugungsleistung, Leitungslänge?) </a:t>
            </a:r>
          </a:p>
          <a:p>
            <a:pPr marL="285750" indent="-285750">
              <a:buFont typeface="Arial" panose="020B0604020202020204" pitchFamily="34" charset="0"/>
              <a:buChar char="•"/>
            </a:pPr>
            <a:endParaRPr lang="de-DE" dirty="0"/>
          </a:p>
          <a:p>
            <a:r>
              <a:rPr lang="de-DE" b="1" dirty="0"/>
              <a:t>Finanzierung </a:t>
            </a:r>
          </a:p>
          <a:p>
            <a:r>
              <a:rPr lang="de-DE" dirty="0"/>
              <a:t>Kapitalbedarf kann nur gedeckt werden, wenn Investoren und Fremdkapitalgeber für ihr Kapital eine hinreichend attraktive Verzinsung erhalten.</a:t>
            </a:r>
          </a:p>
          <a:p>
            <a:pPr marL="495746" lvl="1" indent="-285750">
              <a:buFont typeface="Arial" panose="020B0604020202020204" pitchFamily="34" charset="0"/>
              <a:buChar char="•"/>
            </a:pPr>
            <a:r>
              <a:rPr lang="de-DE" dirty="0"/>
              <a:t>Wo richtige Balance zwischen Höhe der Netzentgelte (Haushalte und Industriekunden) und Investitionsanreiz für das Gelingen der Energiewende und Stabilität des Regulierungsrahmens?</a:t>
            </a:r>
          </a:p>
          <a:p>
            <a:pPr lvl="1" indent="0">
              <a:buNone/>
            </a:pPr>
            <a:endParaRPr lang="de-DE" dirty="0"/>
          </a:p>
          <a:p>
            <a:endParaRPr lang="de-DE" dirty="0"/>
          </a:p>
          <a:p>
            <a:pPr marL="285750" indent="-285750">
              <a:buFont typeface="Arial" panose="020B0604020202020204" pitchFamily="34" charset="0"/>
              <a:buChar char="•"/>
            </a:pPr>
            <a:endParaRPr lang="de-DE" dirty="0"/>
          </a:p>
          <a:p>
            <a:endParaRPr lang="de-DE" dirty="0"/>
          </a:p>
          <a:p>
            <a:endParaRPr lang="de-DE" dirty="0"/>
          </a:p>
          <a:p>
            <a:endParaRPr lang="de-DE" dirty="0"/>
          </a:p>
          <a:p>
            <a:endParaRPr lang="de-DE" dirty="0"/>
          </a:p>
          <a:p>
            <a:endParaRPr lang="de-DE" dirty="0"/>
          </a:p>
        </p:txBody>
      </p:sp>
      <p:sp>
        <p:nvSpPr>
          <p:cNvPr id="4" name="Foliennummernplatzhalter 3">
            <a:extLst>
              <a:ext uri="{FF2B5EF4-FFF2-40B4-BE49-F238E27FC236}">
                <a16:creationId xmlns:a16="http://schemas.microsoft.com/office/drawing/2014/main" id="{006C8B82-4FF5-47B8-802C-5F1396BF4071}"/>
              </a:ext>
            </a:extLst>
          </p:cNvPr>
          <p:cNvSpPr>
            <a:spLocks noGrp="1"/>
          </p:cNvSpPr>
          <p:nvPr>
            <p:ph type="sldNum" sz="quarter" idx="12"/>
          </p:nvPr>
        </p:nvSpPr>
        <p:spPr/>
        <p:txBody>
          <a:bodyPr/>
          <a:lstStyle/>
          <a:p>
            <a:fld id="{DF28FB93-0A08-4E7D-8E63-9EFA29F1E093}" type="slidenum">
              <a:rPr lang="en-US" smtClean="0"/>
              <a:pPr/>
              <a:t>13</a:t>
            </a:fld>
            <a:endParaRPr lang="en-US"/>
          </a:p>
        </p:txBody>
      </p:sp>
    </p:spTree>
    <p:extLst>
      <p:ext uri="{BB962C8B-B14F-4D97-AF65-F5344CB8AC3E}">
        <p14:creationId xmlns:p14="http://schemas.microsoft.com/office/powerpoint/2010/main" val="1966556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8E7DEB-B817-4B2D-A826-8F4C63E7FA41}"/>
              </a:ext>
            </a:extLst>
          </p:cNvPr>
          <p:cNvSpPr>
            <a:spLocks noGrp="1"/>
          </p:cNvSpPr>
          <p:nvPr>
            <p:ph type="title"/>
          </p:nvPr>
        </p:nvSpPr>
        <p:spPr/>
        <p:txBody>
          <a:bodyPr/>
          <a:lstStyle/>
          <a:p>
            <a:r>
              <a:rPr lang="de-DE" dirty="0"/>
              <a:t>Diskussionspunkte vorausschauender Netzausbau</a:t>
            </a:r>
          </a:p>
        </p:txBody>
      </p:sp>
      <p:sp>
        <p:nvSpPr>
          <p:cNvPr id="3" name="Inhaltsplatzhalter 2">
            <a:extLst>
              <a:ext uri="{FF2B5EF4-FFF2-40B4-BE49-F238E27FC236}">
                <a16:creationId xmlns:a16="http://schemas.microsoft.com/office/drawing/2014/main" id="{3B92E25A-9ED4-4556-903F-832EF7966930}"/>
              </a:ext>
            </a:extLst>
          </p:cNvPr>
          <p:cNvSpPr>
            <a:spLocks noGrp="1"/>
          </p:cNvSpPr>
          <p:nvPr>
            <p:ph idx="1"/>
          </p:nvPr>
        </p:nvSpPr>
        <p:spPr/>
        <p:txBody>
          <a:bodyPr/>
          <a:lstStyle/>
          <a:p>
            <a:r>
              <a:rPr lang="de-DE" b="1" dirty="0"/>
              <a:t>Vergangenheitsbezug Netzkosten</a:t>
            </a:r>
            <a:r>
              <a:rPr lang="de-DE" dirty="0"/>
              <a:t>: </a:t>
            </a:r>
          </a:p>
          <a:p>
            <a:r>
              <a:rPr lang="de-DE" dirty="0"/>
              <a:t>Regulierungsperiode 2024-2028 auf Grundlage der Kostenstruktur im Basisjahr 2021 (Budgetansatz vs. Plankosten)</a:t>
            </a:r>
          </a:p>
          <a:p>
            <a:pPr marL="495746" lvl="1" indent="-285750">
              <a:buFont typeface="Arial" panose="020B0604020202020204" pitchFamily="34" charset="0"/>
              <a:buChar char="•"/>
            </a:pPr>
            <a:r>
              <a:rPr lang="de-DE" dirty="0"/>
              <a:t>Betriebskosten: Budgetansatz (Zeitverzug abhängig von Kostenart, beeinflussbar, vorübergehend beeinflussbar, dauerhaft nicht beeinflussbare Kosten)</a:t>
            </a:r>
          </a:p>
          <a:p>
            <a:pPr marL="495746" lvl="1" indent="-285750">
              <a:buFont typeface="Arial" panose="020B0604020202020204" pitchFamily="34" charset="0"/>
              <a:buChar char="•"/>
            </a:pPr>
            <a:r>
              <a:rPr lang="de-DE" dirty="0"/>
              <a:t>Kapitalkosten: Kapitalkostenabgleich auf Plankostenbasis</a:t>
            </a:r>
          </a:p>
          <a:p>
            <a:endParaRPr lang="de-DE" b="1" dirty="0"/>
          </a:p>
          <a:p>
            <a:r>
              <a:rPr lang="de-DE" b="1" dirty="0"/>
              <a:t>Netzentgeltstruktur: </a:t>
            </a:r>
          </a:p>
          <a:p>
            <a:r>
              <a:rPr lang="de-DE" dirty="0"/>
              <a:t>Wie Kostenstruktur der Netzkosten in Netzentgelte abbilden?	</a:t>
            </a:r>
          </a:p>
          <a:p>
            <a:r>
              <a:rPr lang="de-DE" dirty="0"/>
              <a:t>Grundpreis (Fix, leistungsbasiert) vs. Arbeitspreis (variabel, mengenbasiert)</a:t>
            </a:r>
          </a:p>
        </p:txBody>
      </p:sp>
      <p:sp>
        <p:nvSpPr>
          <p:cNvPr id="4" name="Foliennummernplatzhalter 3">
            <a:extLst>
              <a:ext uri="{FF2B5EF4-FFF2-40B4-BE49-F238E27FC236}">
                <a16:creationId xmlns:a16="http://schemas.microsoft.com/office/drawing/2014/main" id="{38A91152-39C2-4066-8298-5AF8D56BF7E8}"/>
              </a:ext>
            </a:extLst>
          </p:cNvPr>
          <p:cNvSpPr>
            <a:spLocks noGrp="1"/>
          </p:cNvSpPr>
          <p:nvPr>
            <p:ph type="sldNum" sz="quarter" idx="12"/>
          </p:nvPr>
        </p:nvSpPr>
        <p:spPr/>
        <p:txBody>
          <a:bodyPr/>
          <a:lstStyle/>
          <a:p>
            <a:fld id="{DF28FB93-0A08-4E7D-8E63-9EFA29F1E093}" type="slidenum">
              <a:rPr lang="en-US" smtClean="0"/>
              <a:pPr/>
              <a:t>14</a:t>
            </a:fld>
            <a:endParaRPr lang="en-US"/>
          </a:p>
        </p:txBody>
      </p:sp>
    </p:spTree>
    <p:extLst>
      <p:ext uri="{BB962C8B-B14F-4D97-AF65-F5344CB8AC3E}">
        <p14:creationId xmlns:p14="http://schemas.microsoft.com/office/powerpoint/2010/main" val="3447523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EuGH-Urteil </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467544" y="1201316"/>
            <a:ext cx="8063856" cy="3384550"/>
          </a:xfrm>
        </p:spPr>
        <p:txBody>
          <a:bodyPr/>
          <a:lstStyle/>
          <a:p>
            <a:r>
              <a:rPr lang="de-DE" b="1" dirty="0"/>
              <a:t>Urteil des EuGH </a:t>
            </a:r>
            <a:r>
              <a:rPr lang="de-DE" dirty="0"/>
              <a:t>vom 02.09.2021 (C-718/18)</a:t>
            </a:r>
          </a:p>
          <a:p>
            <a:pPr marL="285750" indent="-285750">
              <a:buFont typeface="Arial" panose="020B0604020202020204" pitchFamily="34" charset="0"/>
              <a:buChar char="•"/>
            </a:pPr>
            <a:r>
              <a:rPr lang="de-DE" dirty="0"/>
              <a:t>Regulierung in Deutschland normativ zu stark vorgeprägt – Verstoß </a:t>
            </a:r>
            <a:r>
              <a:rPr lang="de-DE" dirty="0" err="1"/>
              <a:t>gg</a:t>
            </a:r>
            <a:r>
              <a:rPr lang="de-DE" dirty="0"/>
              <a:t>. Unabhängigkeit der Regulierungsbehörde</a:t>
            </a:r>
          </a:p>
          <a:p>
            <a:r>
              <a:rPr lang="de-DE" b="1" dirty="0"/>
              <a:t>Folge:</a:t>
            </a:r>
          </a:p>
          <a:p>
            <a:pPr marL="285750" indent="-285750">
              <a:buFont typeface="Arial" panose="020B0604020202020204" pitchFamily="34" charset="0"/>
              <a:buChar char="•"/>
            </a:pPr>
            <a:r>
              <a:rPr lang="de-DE" dirty="0"/>
              <a:t>Aufhebung des Verordnungsrahmens (mit Übergangsfristen): </a:t>
            </a:r>
            <a:r>
              <a:rPr lang="de-DE" dirty="0" err="1"/>
              <a:t>ARegV</a:t>
            </a:r>
            <a:r>
              <a:rPr lang="de-DE" dirty="0"/>
              <a:t>(Ende 28), </a:t>
            </a:r>
            <a:r>
              <a:rPr lang="de-DE" dirty="0" err="1"/>
              <a:t>StromNEV</a:t>
            </a:r>
            <a:r>
              <a:rPr lang="de-DE" dirty="0"/>
              <a:t>(Ende 28), </a:t>
            </a:r>
            <a:r>
              <a:rPr lang="de-DE" dirty="0" err="1"/>
              <a:t>GasNEV</a:t>
            </a:r>
            <a:r>
              <a:rPr lang="de-DE" dirty="0"/>
              <a:t>(Ende 27), </a:t>
            </a:r>
            <a:r>
              <a:rPr lang="de-DE" dirty="0" err="1"/>
              <a:t>StromNZV</a:t>
            </a:r>
            <a:r>
              <a:rPr lang="de-DE" dirty="0"/>
              <a:t>(Ende 25), </a:t>
            </a:r>
            <a:r>
              <a:rPr lang="de-DE" dirty="0" err="1"/>
              <a:t>GasNZV</a:t>
            </a:r>
            <a:r>
              <a:rPr lang="de-DE" dirty="0"/>
              <a:t> (Ende25)</a:t>
            </a:r>
          </a:p>
          <a:p>
            <a:endParaRPr lang="de-DE" dirty="0"/>
          </a:p>
          <a:p>
            <a:r>
              <a:rPr lang="de-DE" b="1" dirty="0"/>
              <a:t>Zuständigkeit Bundesnetzagentur:</a:t>
            </a:r>
          </a:p>
          <a:p>
            <a:pPr marL="285750" indent="-285750">
              <a:spcAft>
                <a:spcPts val="600"/>
              </a:spcAft>
              <a:buFont typeface="Arial" panose="020B0604020202020204" pitchFamily="34" charset="0"/>
              <a:buChar char="•"/>
            </a:pPr>
            <a:r>
              <a:rPr lang="de-DE" dirty="0"/>
              <a:t>Neusetzung des Verordnungsrahmens durch Festlegungen der Bundesnetzagentur durch Große Beschlusskammer für Energie</a:t>
            </a:r>
          </a:p>
          <a:p>
            <a:pPr marL="495746" lvl="1" indent="-285750">
              <a:lnSpc>
                <a:spcPts val="1400"/>
              </a:lnSpc>
              <a:spcBef>
                <a:spcPts val="0"/>
              </a:spcBef>
              <a:spcAft>
                <a:spcPts val="600"/>
              </a:spcAft>
              <a:buFont typeface="Arial" panose="020B0604020202020204" pitchFamily="34" charset="0"/>
              <a:buChar char="•"/>
            </a:pPr>
            <a:r>
              <a:rPr lang="de-DE" sz="1600" dirty="0"/>
              <a:t>Zusammensetzung: Präsidium, Beschlusskammervorsitzende und Abteilungsleitungen aus dem Energiebereich (11 Personen)</a:t>
            </a:r>
          </a:p>
          <a:p>
            <a:pPr marL="495746" lvl="1" indent="-285750">
              <a:lnSpc>
                <a:spcPts val="1400"/>
              </a:lnSpc>
              <a:spcBef>
                <a:spcPts val="0"/>
              </a:spcBef>
              <a:buFont typeface="Arial" panose="020B0604020202020204" pitchFamily="34" charset="0"/>
              <a:buChar char="•"/>
            </a:pPr>
            <a:r>
              <a:rPr lang="de-DE" sz="1600" dirty="0"/>
              <a:t>Entscheidung: Präsident und 5 weitere Mitglieder der GBK</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15</a:t>
            </a:fld>
            <a:endParaRPr lang="en-US"/>
          </a:p>
        </p:txBody>
      </p:sp>
    </p:spTree>
    <p:extLst>
      <p:ext uri="{BB962C8B-B14F-4D97-AF65-F5344CB8AC3E}">
        <p14:creationId xmlns:p14="http://schemas.microsoft.com/office/powerpoint/2010/main" val="1604416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Große Beschlusskammer für Energie &amp;</a:t>
            </a:r>
            <a:br>
              <a:rPr lang="de-DE" dirty="0"/>
            </a:br>
            <a:r>
              <a:rPr lang="de-DE" dirty="0"/>
              <a:t>Herausforderung für Bundesnetzagentur</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p:txBody>
          <a:bodyPr/>
          <a:lstStyle/>
          <a:p>
            <a:r>
              <a:rPr lang="de-DE" b="1" dirty="0"/>
              <a:t>Große Beschlusskammer für Energie</a:t>
            </a:r>
          </a:p>
          <a:p>
            <a:pPr marL="285750" indent="-285750">
              <a:buFont typeface="Arial" panose="020B0604020202020204" pitchFamily="34" charset="0"/>
              <a:buChar char="•"/>
            </a:pPr>
            <a:r>
              <a:rPr lang="de-DE" dirty="0"/>
              <a:t>Zusammensetzung: Präsidium, Beschlusskammervorsitzende und Abteilungsleitungen aus dem Energiebereich (11 Personen)</a:t>
            </a:r>
          </a:p>
          <a:p>
            <a:pPr marL="285750" indent="-285750">
              <a:buFont typeface="Arial" panose="020B0604020202020204" pitchFamily="34" charset="0"/>
              <a:buChar char="•"/>
            </a:pPr>
            <a:r>
              <a:rPr lang="de-DE" dirty="0"/>
              <a:t>Entscheidung: Präsident und 5 weitere Mitglieder der GBK</a:t>
            </a:r>
          </a:p>
          <a:p>
            <a:pPr marL="285750" indent="-285750">
              <a:buFont typeface="Arial" panose="020B0604020202020204" pitchFamily="34" charset="0"/>
              <a:buChar char="•"/>
            </a:pPr>
            <a:endParaRPr lang="de-DE" dirty="0"/>
          </a:p>
          <a:p>
            <a:r>
              <a:rPr lang="de-DE" b="1" dirty="0"/>
              <a:t>Herausforderung</a:t>
            </a:r>
          </a:p>
          <a:p>
            <a:pPr marL="285750" indent="-285750">
              <a:buFont typeface="Arial" panose="020B0604020202020204" pitchFamily="34" charset="0"/>
              <a:buChar char="•"/>
            </a:pPr>
            <a:r>
              <a:rPr lang="de-DE" dirty="0"/>
              <a:t>Entscheidungen müssen </a:t>
            </a:r>
            <a:r>
              <a:rPr lang="de-DE" u="sng" dirty="0"/>
              <a:t>rein regulatorisch</a:t>
            </a:r>
            <a:r>
              <a:rPr lang="de-DE" dirty="0"/>
              <a:t> begründet sein, abgeleitet aus dem EU-Recht und dem EnWG</a:t>
            </a:r>
          </a:p>
          <a:p>
            <a:pPr marL="285750" indent="-285750">
              <a:buFont typeface="Arial" panose="020B0604020202020204" pitchFamily="34" charset="0"/>
              <a:buChar char="•"/>
            </a:pPr>
            <a:r>
              <a:rPr lang="de-DE" dirty="0"/>
              <a:t>Austarieren verschiedener Interessen: Netzbetreiber, Netznutzer</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833" b="0" i="0" u="none" strike="noStrike" kern="1200" cap="none" spc="0" normalizeH="0" baseline="0" noProof="0" smtClean="0">
                <a:ln>
                  <a:noFill/>
                </a:ln>
                <a:solidFill>
                  <a:prstClr val="white"/>
                </a:solidFill>
                <a:effectLst/>
                <a:uLnTx/>
                <a:uFillTx/>
                <a:latin typeface="BundesSans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833" b="0" i="0" u="none" strike="noStrike" kern="1200" cap="none" spc="0" normalizeH="0" baseline="0" noProof="0">
              <a:ln>
                <a:noFill/>
              </a:ln>
              <a:solidFill>
                <a:prstClr val="white"/>
              </a:solidFill>
              <a:effectLst/>
              <a:uLnTx/>
              <a:uFillTx/>
              <a:latin typeface="BundesSans Office"/>
              <a:ea typeface="+mn-ea"/>
              <a:cs typeface="+mn-cs"/>
            </a:endParaRPr>
          </a:p>
        </p:txBody>
      </p:sp>
    </p:spTree>
    <p:extLst>
      <p:ext uri="{BB962C8B-B14F-4D97-AF65-F5344CB8AC3E}">
        <p14:creationId xmlns:p14="http://schemas.microsoft.com/office/powerpoint/2010/main" val="2729529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Festlegungsstruktur</a:t>
            </a:r>
          </a:p>
        </p:txBody>
      </p:sp>
      <p:sp>
        <p:nvSpPr>
          <p:cNvPr id="3" name="Inhaltsplatzhalter 2"/>
          <p:cNvSpPr>
            <a:spLocks noGrp="1"/>
          </p:cNvSpPr>
          <p:nvPr>
            <p:ph idx="1"/>
          </p:nvPr>
        </p:nvSpPr>
        <p:spPr/>
        <p:txBody>
          <a:bodyPr/>
          <a:lstStyle/>
          <a:p>
            <a:r>
              <a:rPr lang="de-DE" dirty="0"/>
              <a:t>Für Netzkosten- und Anreizregulierung sind zwei Ebenen von Festlegungen der GBK geplant:</a:t>
            </a:r>
          </a:p>
          <a:p>
            <a:pPr marL="874395" lvl="1" indent="-308610">
              <a:buFont typeface="Arial" panose="020B0604020202020204" pitchFamily="34" charset="0"/>
              <a:buChar char="•"/>
            </a:pPr>
            <a:r>
              <a:rPr lang="de-DE" dirty="0"/>
              <a:t>Rahmenfestlegungen -&gt; Definition von Regulierungssystemen für die jeweiligen Netzbetreibertypen</a:t>
            </a:r>
          </a:p>
          <a:p>
            <a:pPr marL="874395" lvl="1" indent="-308610">
              <a:buFont typeface="Arial" panose="020B0604020202020204" pitchFamily="34" charset="0"/>
              <a:buChar char="•"/>
            </a:pPr>
            <a:r>
              <a:rPr lang="de-DE" dirty="0"/>
              <a:t>Methodenfestlegungen -&gt; konkrete Ausgestaltung der einzelnen Elemente des  Regulierungssystems</a:t>
            </a:r>
          </a:p>
          <a:p>
            <a:pPr marL="874395" lvl="1" indent="-308610">
              <a:buFont typeface="Arial" panose="020B0604020202020204" pitchFamily="34" charset="0"/>
              <a:buChar char="•"/>
            </a:pPr>
            <a:endParaRPr lang="de-DE" dirty="0"/>
          </a:p>
          <a:p>
            <a:pPr marL="874395" lvl="1" indent="-308610">
              <a:buFont typeface="Arial" panose="020B0604020202020204" pitchFamily="34" charset="0"/>
              <a:buChar char="•"/>
            </a:pPr>
            <a:r>
              <a:rPr lang="de-DE" dirty="0"/>
              <a:t>Einzelfestlegungen -&gt; unternehmens- oder periodenbezogene Festlegungen bleiben auch weiterhin im Zuständigkeitsbereich der jeweiligen Beschlusskammer</a:t>
            </a:r>
          </a:p>
          <a:p>
            <a:endParaRPr lang="de-DE" dirty="0"/>
          </a:p>
        </p:txBody>
      </p:sp>
      <p:sp>
        <p:nvSpPr>
          <p:cNvPr id="4" name="Foliennummernplatzhalter 3"/>
          <p:cNvSpPr>
            <a:spLocks noGrp="1"/>
          </p:cNvSpPr>
          <p:nvPr>
            <p:ph type="sldNum" sz="quarter" idx="12"/>
          </p:nvPr>
        </p:nvSpPr>
        <p:spPr/>
        <p:txBody>
          <a:bodyPr/>
          <a:lstStyle/>
          <a:p>
            <a:pPr defTabSz="617220"/>
            <a:fld id="{DF28FB93-0A08-4E7D-8E63-9EFA29F1E093}" type="slidenum">
              <a:rPr lang="en-US">
                <a:solidFill>
                  <a:prstClr val="white"/>
                </a:solidFill>
                <a:latin typeface="BundesSans Office"/>
              </a:rPr>
              <a:pPr defTabSz="617220"/>
              <a:t>17</a:t>
            </a:fld>
            <a:endParaRPr lang="en-US">
              <a:solidFill>
                <a:prstClr val="white"/>
              </a:solidFill>
              <a:latin typeface="BundesSans Office"/>
            </a:endParaRPr>
          </a:p>
        </p:txBody>
      </p:sp>
      <p:sp>
        <p:nvSpPr>
          <p:cNvPr id="5" name="Geschweifte Klammer links 4"/>
          <p:cNvSpPr/>
          <p:nvPr/>
        </p:nvSpPr>
        <p:spPr bwMode="auto">
          <a:xfrm>
            <a:off x="590476" y="2359644"/>
            <a:ext cx="315302" cy="956362"/>
          </a:xfrm>
          <a:prstGeom prst="leftBrace">
            <a:avLst/>
          </a:prstGeom>
          <a:noFill/>
          <a:ln w="57150" cap="flat" cmpd="sng" algn="ctr">
            <a:solidFill>
              <a:schemeClr val="tx2"/>
            </a:solidFill>
            <a:prstDash val="solid"/>
            <a:round/>
            <a:headEnd type="none" w="med" len="med"/>
            <a:tailEnd type="none" w="med" len="med"/>
          </a:ln>
          <a:effectLst/>
        </p:spPr>
        <p:txBody>
          <a:bodyPr rtlCol="0" anchor="ctr"/>
          <a:lstStyle/>
          <a:p>
            <a:pPr algn="ctr" defTabSz="617220"/>
            <a:endParaRPr lang="de-DE" sz="1215">
              <a:solidFill>
                <a:prstClr val="black"/>
              </a:solidFill>
              <a:latin typeface="BundesSans Office"/>
            </a:endParaRPr>
          </a:p>
        </p:txBody>
      </p:sp>
      <p:sp>
        <p:nvSpPr>
          <p:cNvPr id="6" name="Geschweifte Klammer links 5"/>
          <p:cNvSpPr/>
          <p:nvPr/>
        </p:nvSpPr>
        <p:spPr bwMode="auto">
          <a:xfrm>
            <a:off x="565238" y="4042112"/>
            <a:ext cx="324036" cy="389986"/>
          </a:xfrm>
          <a:prstGeom prst="leftBrace">
            <a:avLst/>
          </a:prstGeom>
          <a:noFill/>
          <a:ln w="57150" cap="flat" cmpd="sng" algn="ctr">
            <a:solidFill>
              <a:schemeClr val="tx2"/>
            </a:solidFill>
            <a:prstDash val="solid"/>
            <a:round/>
            <a:headEnd type="none" w="med" len="med"/>
            <a:tailEnd type="none" w="med" len="med"/>
          </a:ln>
          <a:effectLst/>
        </p:spPr>
        <p:txBody>
          <a:bodyPr rtlCol="0" anchor="ctr"/>
          <a:lstStyle/>
          <a:p>
            <a:pPr algn="ctr" defTabSz="617220"/>
            <a:endParaRPr lang="de-DE" sz="1215">
              <a:solidFill>
                <a:prstClr val="black"/>
              </a:solidFill>
              <a:latin typeface="BundesSans Office"/>
            </a:endParaRPr>
          </a:p>
        </p:txBody>
      </p:sp>
      <p:sp>
        <p:nvSpPr>
          <p:cNvPr id="7" name="Textfeld 6"/>
          <p:cNvSpPr txBox="1"/>
          <p:nvPr/>
        </p:nvSpPr>
        <p:spPr>
          <a:xfrm>
            <a:off x="70994" y="2626404"/>
            <a:ext cx="494244" cy="279307"/>
          </a:xfrm>
          <a:prstGeom prst="rect">
            <a:avLst/>
          </a:prstGeom>
          <a:noFill/>
          <a:ln>
            <a:noFill/>
          </a:ln>
        </p:spPr>
        <p:txBody>
          <a:bodyPr wrap="square" rtlCol="0">
            <a:spAutoFit/>
          </a:bodyPr>
          <a:lstStyle/>
          <a:p>
            <a:pPr algn="ctr" defTabSz="617220"/>
            <a:r>
              <a:rPr lang="de-DE" sz="1215" dirty="0">
                <a:solidFill>
                  <a:prstClr val="black"/>
                </a:solidFill>
                <a:latin typeface="BundesSans Office"/>
              </a:rPr>
              <a:t>GBK</a:t>
            </a:r>
          </a:p>
        </p:txBody>
      </p:sp>
      <p:sp>
        <p:nvSpPr>
          <p:cNvPr id="8" name="Textfeld 7"/>
          <p:cNvSpPr txBox="1"/>
          <p:nvPr/>
        </p:nvSpPr>
        <p:spPr>
          <a:xfrm>
            <a:off x="-34290" y="4146033"/>
            <a:ext cx="624766" cy="279307"/>
          </a:xfrm>
          <a:prstGeom prst="rect">
            <a:avLst/>
          </a:prstGeom>
          <a:noFill/>
          <a:ln>
            <a:noFill/>
          </a:ln>
        </p:spPr>
        <p:txBody>
          <a:bodyPr wrap="square" rtlCol="0">
            <a:spAutoFit/>
          </a:bodyPr>
          <a:lstStyle/>
          <a:p>
            <a:pPr algn="ctr" defTabSz="617220"/>
            <a:r>
              <a:rPr lang="de-DE" sz="1215" dirty="0">
                <a:solidFill>
                  <a:prstClr val="black"/>
                </a:solidFill>
                <a:latin typeface="BundesSans Office"/>
              </a:rPr>
              <a:t>BK</a:t>
            </a:r>
          </a:p>
        </p:txBody>
      </p:sp>
      <p:cxnSp>
        <p:nvCxnSpPr>
          <p:cNvPr id="9" name="Gerader Verbinder 8"/>
          <p:cNvCxnSpPr/>
          <p:nvPr/>
        </p:nvCxnSpPr>
        <p:spPr bwMode="auto">
          <a:xfrm flipV="1">
            <a:off x="1187624" y="3505572"/>
            <a:ext cx="7517635" cy="64806"/>
          </a:xfrm>
          <a:prstGeom prst="line">
            <a:avLst/>
          </a:prstGeom>
          <a:noFill/>
          <a:ln w="57150" cap="flat" cmpd="sng" algn="ctr">
            <a:solidFill>
              <a:schemeClr val="tx2"/>
            </a:solidFill>
            <a:prstDash val="dash"/>
            <a:round/>
            <a:headEnd type="none" w="med" len="med"/>
            <a:tailEnd type="none" w="med" len="med"/>
          </a:ln>
          <a:effectLst/>
        </p:spPr>
      </p:cxnSp>
    </p:spTree>
    <p:extLst>
      <p:ext uri="{BB962C8B-B14F-4D97-AF65-F5344CB8AC3E}">
        <p14:creationId xmlns:p14="http://schemas.microsoft.com/office/powerpoint/2010/main" val="2385195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Festlegungsverfahren der Bundesnetzagentur</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467544" y="1417340"/>
            <a:ext cx="8063856" cy="3384550"/>
          </a:xfrm>
        </p:spPr>
        <p:txBody>
          <a:bodyPr/>
          <a:lstStyle/>
          <a:p>
            <a:r>
              <a:rPr lang="de-DE" b="1" dirty="0"/>
              <a:t>Bestimmung der Netzkosten der Strom- und Gasnetzbetreiber (N.E.S.T. Prozess)</a:t>
            </a:r>
          </a:p>
          <a:p>
            <a:pPr marL="285750" indent="-285750">
              <a:buFont typeface="Arial" panose="020B0604020202020204" pitchFamily="34" charset="0"/>
              <a:buChar char="•"/>
            </a:pPr>
            <a:r>
              <a:rPr lang="de-DE" dirty="0"/>
              <a:t>Wie werden die zulässigen Netzkosten</a:t>
            </a:r>
          </a:p>
          <a:p>
            <a:r>
              <a:rPr lang="de-DE" dirty="0"/>
              <a:t> bzw. Erlöse der Netzbetreiber bestimmt?</a:t>
            </a:r>
          </a:p>
          <a:p>
            <a:pPr marL="495746" lvl="1" indent="-285750">
              <a:buFont typeface="Arial" panose="020B0604020202020204" pitchFamily="34" charset="0"/>
              <a:buChar char="•"/>
            </a:pPr>
            <a:r>
              <a:rPr lang="de-DE" dirty="0"/>
              <a:t>Kick-off im Februar 2024</a:t>
            </a:r>
          </a:p>
          <a:p>
            <a:pPr marL="495746" lvl="1" indent="-285750">
              <a:buFont typeface="Arial" panose="020B0604020202020204" pitchFamily="34" charset="0"/>
              <a:buChar char="•"/>
            </a:pPr>
            <a:r>
              <a:rPr lang="de-DE" dirty="0"/>
              <a:t>Entwürfe zum Jahreswechsel</a:t>
            </a:r>
          </a:p>
          <a:p>
            <a:pPr marL="495746" lvl="1" indent="-285750">
              <a:buFont typeface="Arial" panose="020B0604020202020204" pitchFamily="34" charset="0"/>
              <a:buChar char="•"/>
            </a:pPr>
            <a:r>
              <a:rPr lang="de-DE" dirty="0"/>
              <a:t>Abschluss der Verfahren Ende 2025</a:t>
            </a:r>
          </a:p>
          <a:p>
            <a:pPr marL="495746" lvl="1" indent="-285750">
              <a:buFont typeface="Arial" panose="020B0604020202020204" pitchFamily="34" charset="0"/>
              <a:buChar char="•"/>
            </a:pPr>
            <a:r>
              <a:rPr lang="de-DE" dirty="0"/>
              <a:t>Wichtig: Nur für VNB Strom / Gas &amp; FNB Gas</a:t>
            </a:r>
          </a:p>
          <a:p>
            <a:pPr marL="285750" indent="-285750">
              <a:buFont typeface="Arial" panose="020B0604020202020204" pitchFamily="34" charset="0"/>
              <a:buChar char="•"/>
            </a:pPr>
            <a:endParaRPr lang="de-DE" dirty="0"/>
          </a:p>
          <a:p>
            <a:pPr marL="495746" lvl="1" indent="-285750">
              <a:buFont typeface="Arial" panose="020B0604020202020204" pitchFamily="34" charset="0"/>
              <a:buChar char="•"/>
            </a:pPr>
            <a:endParaRPr 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18</a:t>
            </a:fld>
            <a:endParaRPr lang="en-US"/>
          </a:p>
        </p:txBody>
      </p:sp>
      <p:pic>
        <p:nvPicPr>
          <p:cNvPr id="2" name="Grafik 1">
            <a:extLst>
              <a:ext uri="{FF2B5EF4-FFF2-40B4-BE49-F238E27FC236}">
                <a16:creationId xmlns:a16="http://schemas.microsoft.com/office/drawing/2014/main" id="{27EA13B8-CE37-4F5F-ACA9-B4A003AA8ABE}"/>
              </a:ext>
            </a:extLst>
          </p:cNvPr>
          <p:cNvPicPr>
            <a:picLocks noChangeAspect="1"/>
          </p:cNvPicPr>
          <p:nvPr/>
        </p:nvPicPr>
        <p:blipFill>
          <a:blip r:embed="rId3"/>
          <a:stretch>
            <a:fillRect/>
          </a:stretch>
        </p:blipFill>
        <p:spPr>
          <a:xfrm>
            <a:off x="5626172" y="2851651"/>
            <a:ext cx="2771775" cy="2581275"/>
          </a:xfrm>
          <a:prstGeom prst="rect">
            <a:avLst/>
          </a:prstGeom>
        </p:spPr>
      </p:pic>
      <p:pic>
        <p:nvPicPr>
          <p:cNvPr id="7" name="Grafik 6">
            <a:extLst>
              <a:ext uri="{FF2B5EF4-FFF2-40B4-BE49-F238E27FC236}">
                <a16:creationId xmlns:a16="http://schemas.microsoft.com/office/drawing/2014/main" id="{EA3001EA-74C5-4F79-A187-2ED5F457E2D9}"/>
              </a:ext>
            </a:extLst>
          </p:cNvPr>
          <p:cNvPicPr>
            <a:picLocks noChangeAspect="1"/>
          </p:cNvPicPr>
          <p:nvPr/>
        </p:nvPicPr>
        <p:blipFill>
          <a:blip r:embed="rId4"/>
          <a:stretch>
            <a:fillRect/>
          </a:stretch>
        </p:blipFill>
        <p:spPr>
          <a:xfrm>
            <a:off x="5626172" y="2514456"/>
            <a:ext cx="2190750" cy="295275"/>
          </a:xfrm>
          <a:prstGeom prst="rect">
            <a:avLst/>
          </a:prstGeom>
        </p:spPr>
      </p:pic>
      <p:pic>
        <p:nvPicPr>
          <p:cNvPr id="9" name="Grafik 8">
            <a:extLst>
              <a:ext uri="{FF2B5EF4-FFF2-40B4-BE49-F238E27FC236}">
                <a16:creationId xmlns:a16="http://schemas.microsoft.com/office/drawing/2014/main" id="{F4164249-6F70-4D40-BC75-82E306090537}"/>
              </a:ext>
            </a:extLst>
          </p:cNvPr>
          <p:cNvPicPr>
            <a:picLocks noChangeAspect="1"/>
          </p:cNvPicPr>
          <p:nvPr/>
        </p:nvPicPr>
        <p:blipFill>
          <a:blip r:embed="rId5"/>
          <a:stretch>
            <a:fillRect/>
          </a:stretch>
        </p:blipFill>
        <p:spPr>
          <a:xfrm>
            <a:off x="5724128" y="1801876"/>
            <a:ext cx="1800200" cy="757038"/>
          </a:xfrm>
          <a:prstGeom prst="rect">
            <a:avLst/>
          </a:prstGeom>
        </p:spPr>
      </p:pic>
    </p:spTree>
    <p:extLst>
      <p:ext uri="{BB962C8B-B14F-4D97-AF65-F5344CB8AC3E}">
        <p14:creationId xmlns:p14="http://schemas.microsoft.com/office/powerpoint/2010/main" val="3200787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Übersicht Verfahren</a:t>
            </a:r>
          </a:p>
        </p:txBody>
      </p:sp>
      <p:sp>
        <p:nvSpPr>
          <p:cNvPr id="3" name="Foliennummernplatzhalter 2"/>
          <p:cNvSpPr>
            <a:spLocks noGrp="1"/>
          </p:cNvSpPr>
          <p:nvPr>
            <p:ph type="sldNum" sz="quarter" idx="12"/>
          </p:nvPr>
        </p:nvSpPr>
        <p:spPr/>
        <p:txBody>
          <a:bodyPr/>
          <a:lstStyle/>
          <a:p>
            <a:fld id="{DF28FB93-0A08-4E7D-8E63-9EFA29F1E093}" type="slidenum">
              <a:rPr lang="en-US" smtClean="0"/>
              <a:pPr/>
              <a:t>19</a:t>
            </a:fld>
            <a:endParaRPr lang="en-US"/>
          </a:p>
        </p:txBody>
      </p:sp>
      <p:sp>
        <p:nvSpPr>
          <p:cNvPr id="4" name="Textfeld 3"/>
          <p:cNvSpPr txBox="1"/>
          <p:nvPr/>
        </p:nvSpPr>
        <p:spPr>
          <a:xfrm>
            <a:off x="2896152" y="4068759"/>
            <a:ext cx="5638226" cy="279307"/>
          </a:xfrm>
          <a:prstGeom prst="rect">
            <a:avLst/>
          </a:prstGeom>
          <a:solidFill>
            <a:schemeClr val="accent3"/>
          </a:solidFill>
        </p:spPr>
        <p:txBody>
          <a:bodyPr wrap="square" rtlCol="0">
            <a:spAutoFit/>
          </a:bodyPr>
          <a:lstStyle/>
          <a:p>
            <a:r>
              <a:rPr lang="de-DE" sz="1215" dirty="0">
                <a:solidFill>
                  <a:schemeClr val="bg1"/>
                </a:solidFill>
              </a:rPr>
              <a:t>Allgemeine Grundsätze der Netzentgeltbildung</a:t>
            </a:r>
          </a:p>
        </p:txBody>
      </p:sp>
      <p:sp>
        <p:nvSpPr>
          <p:cNvPr id="6" name="Textfeld 5"/>
          <p:cNvSpPr txBox="1"/>
          <p:nvPr/>
        </p:nvSpPr>
        <p:spPr>
          <a:xfrm>
            <a:off x="2969711" y="1366935"/>
            <a:ext cx="5638226" cy="279307"/>
          </a:xfrm>
          <a:prstGeom prst="rect">
            <a:avLst/>
          </a:prstGeom>
          <a:solidFill>
            <a:schemeClr val="accent3"/>
          </a:solidFill>
        </p:spPr>
        <p:txBody>
          <a:bodyPr wrap="square" rtlCol="0">
            <a:spAutoFit/>
          </a:bodyPr>
          <a:lstStyle/>
          <a:p>
            <a:r>
              <a:rPr lang="de-DE" sz="1215" dirty="0">
                <a:solidFill>
                  <a:schemeClr val="bg1"/>
                </a:solidFill>
              </a:rPr>
              <a:t>RAMEN – Regulierungssystematik VNB &amp; FNB</a:t>
            </a:r>
          </a:p>
        </p:txBody>
      </p:sp>
      <p:sp>
        <p:nvSpPr>
          <p:cNvPr id="7" name="Textfeld 6"/>
          <p:cNvSpPr txBox="1"/>
          <p:nvPr/>
        </p:nvSpPr>
        <p:spPr>
          <a:xfrm>
            <a:off x="3877012" y="1741062"/>
            <a:ext cx="4730926" cy="279307"/>
          </a:xfrm>
          <a:prstGeom prst="rect">
            <a:avLst/>
          </a:prstGeom>
          <a:solidFill>
            <a:schemeClr val="accent6">
              <a:lumMod val="60000"/>
              <a:lumOff val="40000"/>
            </a:schemeClr>
          </a:solidFill>
        </p:spPr>
        <p:txBody>
          <a:bodyPr wrap="square" rtlCol="0">
            <a:spAutoFit/>
          </a:bodyPr>
          <a:lstStyle/>
          <a:p>
            <a:r>
              <a:rPr lang="de-DE" sz="1215" dirty="0">
                <a:solidFill>
                  <a:schemeClr val="bg1"/>
                </a:solidFill>
              </a:rPr>
              <a:t>Strom/</a:t>
            </a:r>
            <a:r>
              <a:rPr lang="de-DE" sz="1215" dirty="0" err="1">
                <a:solidFill>
                  <a:schemeClr val="bg1"/>
                </a:solidFill>
              </a:rPr>
              <a:t>GasNEF</a:t>
            </a:r>
            <a:r>
              <a:rPr lang="de-DE" sz="1215" dirty="0">
                <a:solidFill>
                  <a:schemeClr val="bg1"/>
                </a:solidFill>
              </a:rPr>
              <a:t> - Ausgangsniveau</a:t>
            </a:r>
          </a:p>
        </p:txBody>
      </p:sp>
      <p:sp>
        <p:nvSpPr>
          <p:cNvPr id="8" name="Textfeld 7"/>
          <p:cNvSpPr txBox="1"/>
          <p:nvPr/>
        </p:nvSpPr>
        <p:spPr>
          <a:xfrm>
            <a:off x="3877012" y="2101282"/>
            <a:ext cx="4730926" cy="279307"/>
          </a:xfrm>
          <a:prstGeom prst="rect">
            <a:avLst/>
          </a:prstGeom>
          <a:solidFill>
            <a:schemeClr val="accent6">
              <a:lumMod val="60000"/>
              <a:lumOff val="40000"/>
            </a:schemeClr>
          </a:solidFill>
        </p:spPr>
        <p:txBody>
          <a:bodyPr wrap="square" rtlCol="0">
            <a:spAutoFit/>
          </a:bodyPr>
          <a:lstStyle/>
          <a:p>
            <a:r>
              <a:rPr lang="de-DE" sz="1215" dirty="0">
                <a:solidFill>
                  <a:schemeClr val="bg1"/>
                </a:solidFill>
              </a:rPr>
              <a:t>KANU 2.0 – Abschreibungen Gas</a:t>
            </a:r>
          </a:p>
        </p:txBody>
      </p:sp>
      <p:sp>
        <p:nvSpPr>
          <p:cNvPr id="9" name="Textfeld 8"/>
          <p:cNvSpPr txBox="1"/>
          <p:nvPr/>
        </p:nvSpPr>
        <p:spPr>
          <a:xfrm>
            <a:off x="3880086" y="2457794"/>
            <a:ext cx="4730926" cy="279307"/>
          </a:xfrm>
          <a:prstGeom prst="rect">
            <a:avLst/>
          </a:prstGeom>
          <a:solidFill>
            <a:schemeClr val="accent6">
              <a:lumMod val="60000"/>
              <a:lumOff val="40000"/>
            </a:schemeClr>
          </a:solidFill>
        </p:spPr>
        <p:txBody>
          <a:bodyPr wrap="square" rtlCol="0">
            <a:spAutoFit/>
          </a:bodyPr>
          <a:lstStyle/>
          <a:p>
            <a:r>
              <a:rPr lang="de-DE" sz="1215" dirty="0">
                <a:solidFill>
                  <a:schemeClr val="bg1"/>
                </a:solidFill>
              </a:rPr>
              <a:t>Energiewendekompetenz</a:t>
            </a:r>
          </a:p>
        </p:txBody>
      </p:sp>
      <p:sp>
        <p:nvSpPr>
          <p:cNvPr id="10" name="Textfeld 9"/>
          <p:cNvSpPr txBox="1"/>
          <p:nvPr/>
        </p:nvSpPr>
        <p:spPr>
          <a:xfrm>
            <a:off x="3880086" y="2820237"/>
            <a:ext cx="4730926" cy="279307"/>
          </a:xfrm>
          <a:prstGeom prst="rect">
            <a:avLst/>
          </a:prstGeom>
          <a:solidFill>
            <a:schemeClr val="accent6">
              <a:lumMod val="60000"/>
              <a:lumOff val="40000"/>
            </a:schemeClr>
          </a:solidFill>
        </p:spPr>
        <p:txBody>
          <a:bodyPr wrap="square" rtlCol="0">
            <a:spAutoFit/>
          </a:bodyPr>
          <a:lstStyle/>
          <a:p>
            <a:r>
              <a:rPr lang="de-DE" sz="1215" dirty="0">
                <a:solidFill>
                  <a:schemeClr val="bg1"/>
                </a:solidFill>
              </a:rPr>
              <a:t>Effizienzvergleich</a:t>
            </a:r>
          </a:p>
        </p:txBody>
      </p:sp>
      <p:sp>
        <p:nvSpPr>
          <p:cNvPr id="11" name="Textfeld 10"/>
          <p:cNvSpPr txBox="1"/>
          <p:nvPr/>
        </p:nvSpPr>
        <p:spPr>
          <a:xfrm>
            <a:off x="3877012" y="3174518"/>
            <a:ext cx="4730926" cy="279307"/>
          </a:xfrm>
          <a:prstGeom prst="rect">
            <a:avLst/>
          </a:prstGeom>
          <a:solidFill>
            <a:schemeClr val="accent6">
              <a:lumMod val="60000"/>
              <a:lumOff val="40000"/>
            </a:schemeClr>
          </a:solidFill>
        </p:spPr>
        <p:txBody>
          <a:bodyPr wrap="square" rtlCol="0">
            <a:spAutoFit/>
          </a:bodyPr>
          <a:lstStyle/>
          <a:p>
            <a:r>
              <a:rPr lang="de-DE" sz="1215" dirty="0">
                <a:solidFill>
                  <a:schemeClr val="bg1"/>
                </a:solidFill>
              </a:rPr>
              <a:t>Produktivitätsfaktor</a:t>
            </a:r>
          </a:p>
        </p:txBody>
      </p:sp>
      <p:sp>
        <p:nvSpPr>
          <p:cNvPr id="14" name="Textfeld 13"/>
          <p:cNvSpPr txBox="1"/>
          <p:nvPr/>
        </p:nvSpPr>
        <p:spPr>
          <a:xfrm>
            <a:off x="490587" y="1338221"/>
            <a:ext cx="2223053" cy="216982"/>
          </a:xfrm>
          <a:prstGeom prst="rect">
            <a:avLst/>
          </a:prstGeom>
          <a:noFill/>
        </p:spPr>
        <p:txBody>
          <a:bodyPr wrap="square" rtlCol="0">
            <a:spAutoFit/>
          </a:bodyPr>
          <a:lstStyle/>
          <a:p>
            <a:r>
              <a:rPr lang="de-DE" sz="810" dirty="0"/>
              <a:t>Verfahrenseröffnung am 07.05.24  </a:t>
            </a:r>
          </a:p>
        </p:txBody>
      </p:sp>
      <p:sp>
        <p:nvSpPr>
          <p:cNvPr id="15" name="Textfeld 14"/>
          <p:cNvSpPr txBox="1"/>
          <p:nvPr/>
        </p:nvSpPr>
        <p:spPr>
          <a:xfrm>
            <a:off x="486262" y="1748507"/>
            <a:ext cx="2916324" cy="341632"/>
          </a:xfrm>
          <a:prstGeom prst="rect">
            <a:avLst/>
          </a:prstGeom>
          <a:noFill/>
        </p:spPr>
        <p:txBody>
          <a:bodyPr wrap="square" rtlCol="0">
            <a:spAutoFit/>
          </a:bodyPr>
          <a:lstStyle/>
          <a:p>
            <a:r>
              <a:rPr lang="de-DE" sz="810" dirty="0"/>
              <a:t>Verfahrenseröffnung am 19.07.2024 (GBK-24-02-1#3 (</a:t>
            </a:r>
            <a:r>
              <a:rPr lang="de-DE" sz="810" dirty="0" err="1"/>
              <a:t>StromNEF</a:t>
            </a:r>
            <a:r>
              <a:rPr lang="de-DE" sz="810" dirty="0"/>
              <a:t>), GBK-24-02-2#3 (</a:t>
            </a:r>
            <a:r>
              <a:rPr lang="de-DE" sz="810" dirty="0" err="1"/>
              <a:t>GasNEF</a:t>
            </a:r>
            <a:r>
              <a:rPr lang="de-DE" sz="810" dirty="0"/>
              <a:t>))</a:t>
            </a:r>
          </a:p>
        </p:txBody>
      </p:sp>
      <p:sp>
        <p:nvSpPr>
          <p:cNvPr id="16" name="Textfeld 15"/>
          <p:cNvSpPr txBox="1"/>
          <p:nvPr/>
        </p:nvSpPr>
        <p:spPr>
          <a:xfrm>
            <a:off x="536062" y="2152685"/>
            <a:ext cx="2916324" cy="216982"/>
          </a:xfrm>
          <a:prstGeom prst="rect">
            <a:avLst/>
          </a:prstGeom>
          <a:noFill/>
        </p:spPr>
        <p:txBody>
          <a:bodyPr wrap="square" rtlCol="0">
            <a:spAutoFit/>
          </a:bodyPr>
          <a:lstStyle/>
          <a:p>
            <a:r>
              <a:rPr lang="de-DE" sz="810" dirty="0"/>
              <a:t>Festlegung am 25.09.2024 (GBK-24-02-2#1) erfolgt</a:t>
            </a:r>
          </a:p>
        </p:txBody>
      </p:sp>
      <p:sp>
        <p:nvSpPr>
          <p:cNvPr id="20" name="Textfeld 19"/>
          <p:cNvSpPr txBox="1"/>
          <p:nvPr/>
        </p:nvSpPr>
        <p:spPr>
          <a:xfrm>
            <a:off x="479106" y="3141670"/>
            <a:ext cx="2916324" cy="341632"/>
          </a:xfrm>
          <a:prstGeom prst="rect">
            <a:avLst/>
          </a:prstGeom>
          <a:noFill/>
        </p:spPr>
        <p:txBody>
          <a:bodyPr wrap="square" rtlCol="0">
            <a:spAutoFit/>
          </a:bodyPr>
          <a:lstStyle/>
          <a:p>
            <a:r>
              <a:rPr lang="de-DE" sz="810" dirty="0"/>
              <a:t>Eckpunkte und Verfahrenseröffnung am 28.08.2024 (GBK-24-02-3#4)</a:t>
            </a:r>
          </a:p>
        </p:txBody>
      </p:sp>
      <p:sp>
        <p:nvSpPr>
          <p:cNvPr id="21" name="Textfeld 20"/>
          <p:cNvSpPr txBox="1"/>
          <p:nvPr/>
        </p:nvSpPr>
        <p:spPr>
          <a:xfrm>
            <a:off x="492002" y="2442057"/>
            <a:ext cx="2916324" cy="216982"/>
          </a:xfrm>
          <a:prstGeom prst="rect">
            <a:avLst/>
          </a:prstGeom>
          <a:noFill/>
        </p:spPr>
        <p:txBody>
          <a:bodyPr wrap="square" rtlCol="0">
            <a:spAutoFit/>
          </a:bodyPr>
          <a:lstStyle/>
          <a:p>
            <a:r>
              <a:rPr lang="de-DE" sz="810" dirty="0"/>
              <a:t>Verfahrenseröffnung 14. Oktober 2024 (GBK-24-02-1#4)</a:t>
            </a:r>
          </a:p>
        </p:txBody>
      </p:sp>
      <p:sp>
        <p:nvSpPr>
          <p:cNvPr id="26" name="Textfeld 25">
            <a:extLst>
              <a:ext uri="{FF2B5EF4-FFF2-40B4-BE49-F238E27FC236}">
                <a16:creationId xmlns:a16="http://schemas.microsoft.com/office/drawing/2014/main" id="{557725B7-AC8E-4952-92C7-CB067C7C916C}"/>
              </a:ext>
            </a:extLst>
          </p:cNvPr>
          <p:cNvSpPr txBox="1"/>
          <p:nvPr/>
        </p:nvSpPr>
        <p:spPr>
          <a:xfrm>
            <a:off x="486262" y="2784028"/>
            <a:ext cx="2916324" cy="216982"/>
          </a:xfrm>
          <a:prstGeom prst="rect">
            <a:avLst/>
          </a:prstGeom>
          <a:noFill/>
        </p:spPr>
        <p:txBody>
          <a:bodyPr wrap="square" rtlCol="0">
            <a:spAutoFit/>
          </a:bodyPr>
          <a:lstStyle/>
          <a:p>
            <a:r>
              <a:rPr lang="de-DE" sz="810" dirty="0"/>
              <a:t>Verfahrenseröffnung 17. Oktober 2024 (GBK-24-02-3#5)</a:t>
            </a:r>
          </a:p>
        </p:txBody>
      </p:sp>
      <p:sp>
        <p:nvSpPr>
          <p:cNvPr id="33" name="Textfeld 32">
            <a:extLst>
              <a:ext uri="{FF2B5EF4-FFF2-40B4-BE49-F238E27FC236}">
                <a16:creationId xmlns:a16="http://schemas.microsoft.com/office/drawing/2014/main" id="{7E8D8E9E-5DCD-4103-A8C6-B8B35960AFD8}"/>
              </a:ext>
            </a:extLst>
          </p:cNvPr>
          <p:cNvSpPr txBox="1"/>
          <p:nvPr/>
        </p:nvSpPr>
        <p:spPr>
          <a:xfrm>
            <a:off x="540000" y="4070604"/>
            <a:ext cx="2916324" cy="216982"/>
          </a:xfrm>
          <a:prstGeom prst="rect">
            <a:avLst/>
          </a:prstGeom>
          <a:noFill/>
        </p:spPr>
        <p:txBody>
          <a:bodyPr wrap="square" rtlCol="0">
            <a:spAutoFit/>
          </a:bodyPr>
          <a:lstStyle/>
          <a:p>
            <a:r>
              <a:rPr lang="de-DE" sz="810" dirty="0"/>
              <a:t>Noch nicht eröffnet</a:t>
            </a:r>
          </a:p>
        </p:txBody>
      </p:sp>
    </p:spTree>
    <p:extLst>
      <p:ext uri="{BB962C8B-B14F-4D97-AF65-F5344CB8AC3E}">
        <p14:creationId xmlns:p14="http://schemas.microsoft.com/office/powerpoint/2010/main" val="58846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7">
            <a:extLst>
              <a:ext uri="{FF2B5EF4-FFF2-40B4-BE49-F238E27FC236}">
                <a16:creationId xmlns:a16="http://schemas.microsoft.com/office/drawing/2014/main" id="{55EDB61F-D1ED-4718-AFB5-5D8354E40BCF}"/>
              </a:ext>
            </a:extLst>
          </p:cNvPr>
          <p:cNvSpPr txBox="1">
            <a:spLocks/>
          </p:cNvSpPr>
          <p:nvPr/>
        </p:nvSpPr>
        <p:spPr>
          <a:xfrm>
            <a:off x="1042987" y="1264170"/>
            <a:ext cx="4752975" cy="1852093"/>
          </a:xfrm>
          <a:prstGeom prst="rect">
            <a:avLst/>
          </a:prstGeom>
        </p:spPr>
        <p:txBody>
          <a:bodyPr vert="horz" lIns="0" tIns="0" rIns="0" bIns="0" rtlCol="0">
            <a:noAutofit/>
          </a:bodyPr>
          <a:lstStyle>
            <a:lvl1pPr marL="0" indent="0" algn="l" defTabSz="761985" rtl="0" eaLnBrk="1" latinLnBrk="0" hangingPunct="1">
              <a:lnSpc>
                <a:spcPct val="100000"/>
              </a:lnSpc>
              <a:spcBef>
                <a:spcPts val="400"/>
              </a:spcBef>
              <a:buFont typeface="Arial" pitchFamily="34" charset="0"/>
              <a:buNone/>
              <a:defRPr sz="2000" kern="1200">
                <a:solidFill>
                  <a:schemeClr val="tx1"/>
                </a:solidFill>
                <a:latin typeface="+mn-lt"/>
                <a:ea typeface="+mn-ea"/>
                <a:cs typeface="+mn-cs"/>
              </a:defRPr>
            </a:lvl1pPr>
            <a:lvl2pPr marL="209996"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2pPr>
            <a:lvl3pPr marL="419991"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3pPr>
            <a:lvl4pPr marL="629988"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4pPr>
            <a:lvl5pPr marL="839984" indent="-209996" algn="l" defTabSz="761985" rtl="0" eaLnBrk="1" latinLnBrk="0" hangingPunct="1">
              <a:lnSpc>
                <a:spcPct val="100000"/>
              </a:lnSpc>
              <a:spcBef>
                <a:spcPts val="400"/>
              </a:spcBef>
              <a:buFont typeface="BundesSans Regular" panose="020B0002030500000203" pitchFamily="34" charset="0"/>
              <a:buChar char="•"/>
              <a:defRPr sz="1800" kern="1200">
                <a:solidFill>
                  <a:schemeClr val="tx1"/>
                </a:solidFill>
                <a:latin typeface="+mn-lt"/>
                <a:ea typeface="+mn-ea"/>
                <a:cs typeface="+mn-cs"/>
              </a:defRPr>
            </a:lvl5pPr>
            <a:lvl6pPr marL="2095458"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51"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443"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435" indent="-190496" algn="l" defTabSz="761985" rtl="0" eaLnBrk="1" latinLnBrk="0" hangingPunct="1">
              <a:spcBef>
                <a:spcPct val="20000"/>
              </a:spcBef>
              <a:buFont typeface="Arial" pitchFamily="34" charset="0"/>
              <a:buChar char="•"/>
              <a:defRPr sz="1667" kern="1200">
                <a:solidFill>
                  <a:schemeClr val="tx1"/>
                </a:solidFill>
                <a:latin typeface="+mn-lt"/>
                <a:ea typeface="+mn-ea"/>
                <a:cs typeface="+mn-cs"/>
              </a:defRPr>
            </a:lvl9pPr>
          </a:lstStyle>
          <a:p>
            <a:pPr>
              <a:spcBef>
                <a:spcPts val="0"/>
              </a:spcBef>
              <a:tabLst>
                <a:tab pos="360363" algn="l"/>
              </a:tabLst>
            </a:pPr>
            <a:r>
              <a:rPr lang="de-DE" sz="1600" dirty="0">
                <a:solidFill>
                  <a:schemeClr val="bg1"/>
                </a:solidFill>
              </a:rPr>
              <a:t>Tanja Held</a:t>
            </a:r>
          </a:p>
          <a:p>
            <a:pPr>
              <a:spcBef>
                <a:spcPts val="0"/>
              </a:spcBef>
              <a:tabLst>
                <a:tab pos="360363" algn="l"/>
              </a:tabLst>
            </a:pPr>
            <a:r>
              <a:rPr lang="de-DE" sz="1600" dirty="0">
                <a:solidFill>
                  <a:schemeClr val="bg1"/>
                </a:solidFill>
              </a:rPr>
              <a:t>Tanja.Held@bnetza.de</a:t>
            </a:r>
          </a:p>
          <a:p>
            <a:pPr>
              <a:spcBef>
                <a:spcPts val="0"/>
              </a:spcBef>
              <a:tabLst>
                <a:tab pos="360363" algn="l"/>
              </a:tabLst>
            </a:pPr>
            <a:r>
              <a:rPr lang="de-DE" sz="1600" dirty="0">
                <a:solidFill>
                  <a:schemeClr val="bg1"/>
                </a:solidFill>
              </a:rPr>
              <a:t>www.bundesnetzagentur.de</a:t>
            </a:r>
          </a:p>
          <a:p>
            <a:pPr>
              <a:lnSpc>
                <a:spcPts val="1440"/>
              </a:lnSpc>
              <a:spcBef>
                <a:spcPts val="0"/>
              </a:spcBef>
            </a:pPr>
            <a:endParaRPr lang="de-DE" sz="1600" dirty="0">
              <a:solidFill>
                <a:schemeClr val="bg1"/>
              </a:solidFill>
            </a:endParaRPr>
          </a:p>
          <a:p>
            <a:pPr>
              <a:lnSpc>
                <a:spcPts val="1440"/>
              </a:lnSpc>
              <a:spcBef>
                <a:spcPts val="0"/>
              </a:spcBef>
            </a:pPr>
            <a:endParaRPr lang="de-DE" sz="1600" dirty="0">
              <a:solidFill>
                <a:schemeClr val="bg1"/>
              </a:solidFill>
            </a:endParaRPr>
          </a:p>
        </p:txBody>
      </p:sp>
    </p:spTree>
    <p:extLst>
      <p:ext uri="{BB962C8B-B14F-4D97-AF65-F5344CB8AC3E}">
        <p14:creationId xmlns:p14="http://schemas.microsoft.com/office/powerpoint/2010/main" val="1744224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N.E.S.T. Festlegungsverfahren RAMEN</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540000" y="1220180"/>
            <a:ext cx="8063856" cy="3384550"/>
          </a:xfrm>
        </p:spPr>
        <p:txBody>
          <a:bodyPr/>
          <a:lstStyle/>
          <a:p>
            <a:pPr marL="285750" indent="-285750">
              <a:buFont typeface="Arial" panose="020B0604020202020204" pitchFamily="34" charset="0"/>
              <a:buChar char="•"/>
            </a:pPr>
            <a:r>
              <a:rPr lang="de-DE" b="1" dirty="0"/>
              <a:t>Wie sieht das Regulierungssystem der Zukunft aus?</a:t>
            </a:r>
          </a:p>
          <a:p>
            <a:pPr marL="495746" lvl="1" indent="-285750">
              <a:buFont typeface="Arial" panose="020B0604020202020204" pitchFamily="34" charset="0"/>
              <a:buChar char="•"/>
            </a:pPr>
            <a:r>
              <a:rPr lang="de-DE" dirty="0"/>
              <a:t>Aktuelle Einschätzung: Anreizregulierung nach aktuellem Zuschnitt. D.h. Kostenprüfung mit einer anschließenden Regulierungsperiode. Einschließlich eines Effizienzvergleichs und eines allgemeinen sektoralen Produktivitätsfaktors.</a:t>
            </a:r>
          </a:p>
          <a:p>
            <a:pPr marL="495746" lvl="1" indent="-285750">
              <a:buFont typeface="Arial" panose="020B0604020202020204" pitchFamily="34" charset="0"/>
              <a:buChar char="•"/>
            </a:pPr>
            <a:r>
              <a:rPr lang="de-DE" dirty="0"/>
              <a:t>Strittige Themen:</a:t>
            </a:r>
          </a:p>
          <a:p>
            <a:pPr marL="705741" lvl="2" indent="-285750">
              <a:buFont typeface="Arial" panose="020B0604020202020204" pitchFamily="34" charset="0"/>
              <a:buChar char="•"/>
            </a:pPr>
            <a:r>
              <a:rPr lang="de-DE" dirty="0"/>
              <a:t>Wie werden Betriebskosten abgebildet? Durch eine Verkürzung der Regulierungsperiode aus drei Jahre? Oder ein eigenes Betriebskostenelement? Erst ab der 5. RP oder bereits jetzt im laufenden Prozess?</a:t>
            </a:r>
          </a:p>
          <a:p>
            <a:pPr marL="705741" lvl="2" indent="-285750">
              <a:buFont typeface="Arial" panose="020B0604020202020204" pitchFamily="34" charset="0"/>
              <a:buChar char="•"/>
            </a:pPr>
            <a:r>
              <a:rPr lang="de-DE" dirty="0"/>
              <a:t>Gibt es einen Produktivitätsfaktor? Wenn ja, wie wird dieser ermittelt und angewendet?</a:t>
            </a:r>
          </a:p>
          <a:p>
            <a:pPr marL="495746" lvl="1" indent="-285750">
              <a:buFont typeface="Arial" panose="020B0604020202020204" pitchFamily="34" charset="0"/>
              <a:buChar char="•"/>
            </a:pPr>
            <a:endParaRPr lang="de-DE" dirty="0"/>
          </a:p>
          <a:p>
            <a:pPr marL="495746" lvl="1"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495746" lvl="1" indent="-285750">
              <a:buFont typeface="Arial" panose="020B0604020202020204" pitchFamily="34" charset="0"/>
              <a:buChar char="•"/>
            </a:pPr>
            <a:endParaRPr 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21</a:t>
            </a:fld>
            <a:endParaRPr lang="en-US"/>
          </a:p>
        </p:txBody>
      </p:sp>
    </p:spTree>
    <p:extLst>
      <p:ext uri="{BB962C8B-B14F-4D97-AF65-F5344CB8AC3E}">
        <p14:creationId xmlns:p14="http://schemas.microsoft.com/office/powerpoint/2010/main" val="1285652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N.E.S.T. Festlegungsverfahren </a:t>
            </a:r>
            <a:r>
              <a:rPr lang="de-DE" dirty="0" err="1"/>
              <a:t>StromNEF</a:t>
            </a:r>
            <a:r>
              <a:rPr lang="de-DE" dirty="0"/>
              <a:t> / </a:t>
            </a:r>
            <a:r>
              <a:rPr lang="de-DE" dirty="0" err="1"/>
              <a:t>GasNEF</a:t>
            </a:r>
            <a:endParaRPr lang="de-DE" dirty="0"/>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540000" y="1220180"/>
            <a:ext cx="8063856" cy="3384550"/>
          </a:xfrm>
        </p:spPr>
        <p:txBody>
          <a:bodyPr/>
          <a:lstStyle/>
          <a:p>
            <a:pPr marL="285750" indent="-285750">
              <a:buFont typeface="Arial" panose="020B0604020202020204" pitchFamily="34" charset="0"/>
              <a:buChar char="•"/>
            </a:pPr>
            <a:r>
              <a:rPr lang="de-DE" b="1" dirty="0"/>
              <a:t>Wie werden die Kosten der Netzbetreiber in der Kostenprüfung bestimmt?</a:t>
            </a:r>
          </a:p>
          <a:p>
            <a:pPr marL="495746" lvl="1" indent="-285750">
              <a:buFont typeface="Arial" panose="020B0604020202020204" pitchFamily="34" charset="0"/>
              <a:buChar char="•"/>
            </a:pPr>
            <a:r>
              <a:rPr lang="de-DE" dirty="0"/>
              <a:t>Aktuelle Einschätzung: Im Grunde ähnlich wie bisher, aber (deutliche) Anpassungen im Einzelnen.</a:t>
            </a:r>
          </a:p>
          <a:p>
            <a:pPr marL="495746" lvl="1" indent="-285750">
              <a:buFont typeface="Arial" panose="020B0604020202020204" pitchFamily="34" charset="0"/>
              <a:buChar char="•"/>
            </a:pPr>
            <a:r>
              <a:rPr lang="de-DE" dirty="0"/>
              <a:t>Zielsetzung: Mehr Effizienzanreize und Vereinfachungen, bspw. durch Pauschalierung (WACC, Umlaufvermögen)</a:t>
            </a:r>
          </a:p>
          <a:p>
            <a:pPr marL="495746" lvl="1" indent="-285750">
              <a:buFont typeface="Arial" panose="020B0604020202020204" pitchFamily="34" charset="0"/>
              <a:buChar char="•"/>
            </a:pPr>
            <a:r>
              <a:rPr lang="de-DE" dirty="0"/>
              <a:t>Strittige Punkte (Auswahl):</a:t>
            </a:r>
          </a:p>
          <a:p>
            <a:pPr marL="705741" lvl="2" indent="-285750">
              <a:buFont typeface="Arial" panose="020B0604020202020204" pitchFamily="34" charset="0"/>
              <a:buChar char="•"/>
            </a:pPr>
            <a:r>
              <a:rPr lang="de-DE" dirty="0"/>
              <a:t>Ausgestaltung des WACC (Berücksichtigung von Baukostenzuschüssen)</a:t>
            </a:r>
          </a:p>
          <a:p>
            <a:pPr marL="705741" lvl="2" indent="-285750">
              <a:buFont typeface="Arial" panose="020B0604020202020204" pitchFamily="34" charset="0"/>
              <a:buChar char="•"/>
            </a:pPr>
            <a:r>
              <a:rPr lang="de-DE" dirty="0"/>
              <a:t>Bestimmung der Gewerbesteuer</a:t>
            </a:r>
          </a:p>
          <a:p>
            <a:pPr marL="495746" lvl="1" indent="-285750">
              <a:buFont typeface="Arial" panose="020B0604020202020204" pitchFamily="34" charset="0"/>
              <a:buChar char="•"/>
            </a:pPr>
            <a:r>
              <a:rPr lang="de-DE" b="1" dirty="0"/>
              <a:t>Experten-Austausch zu WACC und Kapitalverzinsung am 21.10.24</a:t>
            </a:r>
          </a:p>
          <a:p>
            <a:pPr marL="705741" lvl="2" indent="-285750">
              <a:buFont typeface="Arial" panose="020B0604020202020204" pitchFamily="34" charset="0"/>
              <a:buChar char="•"/>
            </a:pPr>
            <a:endParaRPr lang="de-DE" dirty="0"/>
          </a:p>
          <a:p>
            <a:pPr marL="495746" lvl="1"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495746" lvl="1" indent="-285750">
              <a:buFont typeface="Arial" panose="020B0604020202020204" pitchFamily="34" charset="0"/>
              <a:buChar char="•"/>
            </a:pPr>
            <a:endParaRPr 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22</a:t>
            </a:fld>
            <a:endParaRPr lang="en-US"/>
          </a:p>
        </p:txBody>
      </p:sp>
    </p:spTree>
    <p:extLst>
      <p:ext uri="{BB962C8B-B14F-4D97-AF65-F5344CB8AC3E}">
        <p14:creationId xmlns:p14="http://schemas.microsoft.com/office/powerpoint/2010/main" val="530314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C316985-4CF0-4A9C-BC99-754F0D26EB35}"/>
              </a:ext>
            </a:extLst>
          </p:cNvPr>
          <p:cNvSpPr>
            <a:spLocks noGrp="1"/>
          </p:cNvSpPr>
          <p:nvPr>
            <p:ph type="title"/>
          </p:nvPr>
        </p:nvSpPr>
        <p:spPr/>
        <p:txBody>
          <a:bodyPr/>
          <a:lstStyle/>
          <a:p>
            <a:r>
              <a:rPr lang="de-DE" dirty="0"/>
              <a:t>N.E.S.T. Festlegungsverfahren Qualitätsregulierung und Energiewendekompetenz</a:t>
            </a:r>
          </a:p>
        </p:txBody>
      </p:sp>
      <p:sp>
        <p:nvSpPr>
          <p:cNvPr id="5" name="Inhaltsplatzhalter 4">
            <a:extLst>
              <a:ext uri="{FF2B5EF4-FFF2-40B4-BE49-F238E27FC236}">
                <a16:creationId xmlns:a16="http://schemas.microsoft.com/office/drawing/2014/main" id="{7E09EF94-3D07-43A6-820E-7894C2A7F5D4}"/>
              </a:ext>
            </a:extLst>
          </p:cNvPr>
          <p:cNvSpPr>
            <a:spLocks noGrp="1"/>
          </p:cNvSpPr>
          <p:nvPr>
            <p:ph idx="1"/>
          </p:nvPr>
        </p:nvSpPr>
        <p:spPr>
          <a:xfrm>
            <a:off x="509844" y="1489347"/>
            <a:ext cx="8238620" cy="4026733"/>
          </a:xfrm>
        </p:spPr>
        <p:txBody>
          <a:bodyPr/>
          <a:lstStyle/>
          <a:p>
            <a:pPr>
              <a:spcAft>
                <a:spcPts val="600"/>
              </a:spcAft>
            </a:pPr>
            <a:r>
              <a:rPr lang="de-DE" b="1" dirty="0"/>
              <a:t>Wie können Anreize gesetzt werden, sich als Netzbetreiber besonders „energiewendekompetent“ aufzustellen?</a:t>
            </a:r>
          </a:p>
          <a:p>
            <a:pPr marL="285750" indent="-285750">
              <a:spcAft>
                <a:spcPts val="1200"/>
              </a:spcAft>
              <a:buFont typeface="Arial" panose="020B0604020202020204" pitchFamily="34" charset="0"/>
              <a:buChar char="•"/>
            </a:pPr>
            <a:r>
              <a:rPr lang="de-DE" dirty="0"/>
              <a:t>Erweiterung Q-Element um Dimensionen Energiewendekompetenz (Netzleistungsfähigkeit) und Netzservicequalität von Elektrizitätsverteilernetzen</a:t>
            </a:r>
          </a:p>
          <a:p>
            <a:pPr marL="285750" indent="-285750">
              <a:spcAft>
                <a:spcPts val="1200"/>
              </a:spcAft>
              <a:buFont typeface="Arial" panose="020B0604020202020204" pitchFamily="34" charset="0"/>
              <a:buChar char="•"/>
            </a:pPr>
            <a:r>
              <a:rPr lang="de-DE" b="1" dirty="0"/>
              <a:t>Vorgehen Q-Element:</a:t>
            </a:r>
            <a:r>
              <a:rPr lang="de-DE" dirty="0"/>
              <a:t> – 1.) Identifizierung Indikatoren </a:t>
            </a:r>
            <a:r>
              <a:rPr lang="de-DE" sz="1600" i="1" dirty="0"/>
              <a:t>(Bsp.: Netzanschlüsse, Abregelungen/Steuerung neuer Verbrauchseinrichtungen, Digitalisierung, Standardisierungen</a:t>
            </a:r>
            <a:r>
              <a:rPr lang="de-DE" dirty="0"/>
              <a:t>) Schaffung Datengrundlage, 2.) Veröffentlichung, 3.) Festlegung von finanziellen Anreizen geknüpft an Indikatoren</a:t>
            </a:r>
          </a:p>
          <a:p>
            <a:pPr marL="285750" indent="-285750">
              <a:buFont typeface="Arial" panose="020B0604020202020204" pitchFamily="34" charset="0"/>
              <a:buChar char="•"/>
            </a:pPr>
            <a:r>
              <a:rPr lang="de-DE" b="1" dirty="0"/>
              <a:t>Zeitlicher Ablauf Festlegungsverfahren:-</a:t>
            </a:r>
          </a:p>
          <a:p>
            <a:pPr marL="495746" lvl="1" indent="-285750">
              <a:buFont typeface="Arial" panose="020B0604020202020204" pitchFamily="34" charset="0"/>
              <a:buChar char="•"/>
            </a:pPr>
            <a:r>
              <a:rPr lang="de-DE" dirty="0"/>
              <a:t>14.10.2024 Veröffentlichung des Eckpunktepapiers </a:t>
            </a:r>
          </a:p>
          <a:p>
            <a:pPr marL="495746" lvl="1" indent="-285750">
              <a:buFont typeface="Arial" panose="020B0604020202020204" pitchFamily="34" charset="0"/>
              <a:buChar char="•"/>
            </a:pPr>
            <a:r>
              <a:rPr lang="de-DE" dirty="0"/>
              <a:t>29.10.2024 Workshop zur Qualitätsregulierung</a:t>
            </a:r>
          </a:p>
          <a:p>
            <a:pPr marL="495746" lvl="1" indent="-285750">
              <a:buFont typeface="Arial" panose="020B0604020202020204" pitchFamily="34" charset="0"/>
              <a:buChar char="•"/>
            </a:pPr>
            <a:r>
              <a:rPr lang="de-DE" dirty="0"/>
              <a:t>29.11.2024 Rückmeldefrist für die Konsultation des Eckpunktepapiers</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495746" lvl="1" indent="-285750">
              <a:buFont typeface="Arial" panose="020B0604020202020204" pitchFamily="34" charset="0"/>
              <a:buChar char="•"/>
            </a:pPr>
            <a:endParaRPr lang="de-DE" dirty="0"/>
          </a:p>
        </p:txBody>
      </p:sp>
      <p:sp>
        <p:nvSpPr>
          <p:cNvPr id="6" name="Foliennummernplatzhalter 5">
            <a:extLst>
              <a:ext uri="{FF2B5EF4-FFF2-40B4-BE49-F238E27FC236}">
                <a16:creationId xmlns:a16="http://schemas.microsoft.com/office/drawing/2014/main" id="{76719852-35A5-4A83-9C41-4199B290AC9F}"/>
              </a:ext>
            </a:extLst>
          </p:cNvPr>
          <p:cNvSpPr>
            <a:spLocks noGrp="1"/>
          </p:cNvSpPr>
          <p:nvPr>
            <p:ph type="sldNum" sz="quarter" idx="12"/>
          </p:nvPr>
        </p:nvSpPr>
        <p:spPr/>
        <p:txBody>
          <a:bodyPr/>
          <a:lstStyle/>
          <a:p>
            <a:fld id="{DF28FB93-0A08-4E7D-8E63-9EFA29F1E093}" type="slidenum">
              <a:rPr lang="en-US" smtClean="0"/>
              <a:pPr/>
              <a:t>23</a:t>
            </a:fld>
            <a:endParaRPr lang="en-US"/>
          </a:p>
        </p:txBody>
      </p:sp>
    </p:spTree>
    <p:extLst>
      <p:ext uri="{BB962C8B-B14F-4D97-AF65-F5344CB8AC3E}">
        <p14:creationId xmlns:p14="http://schemas.microsoft.com/office/powerpoint/2010/main" val="4066116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F1B5D-AE0D-49E1-A69B-64E96736387D}"/>
              </a:ext>
            </a:extLst>
          </p:cNvPr>
          <p:cNvSpPr>
            <a:spLocks noGrp="1"/>
          </p:cNvSpPr>
          <p:nvPr>
            <p:ph type="title"/>
          </p:nvPr>
        </p:nvSpPr>
        <p:spPr/>
        <p:txBody>
          <a:bodyPr/>
          <a:lstStyle/>
          <a:p>
            <a:r>
              <a:rPr lang="de-DE" dirty="0"/>
              <a:t>N.E.S.T Festlegungsverfahren Effizienzvergleich</a:t>
            </a:r>
          </a:p>
        </p:txBody>
      </p:sp>
      <p:sp>
        <p:nvSpPr>
          <p:cNvPr id="3" name="Inhaltsplatzhalter 2">
            <a:extLst>
              <a:ext uri="{FF2B5EF4-FFF2-40B4-BE49-F238E27FC236}">
                <a16:creationId xmlns:a16="http://schemas.microsoft.com/office/drawing/2014/main" id="{679B5733-BC54-42E8-9FC8-3B10A7C68B7B}"/>
              </a:ext>
            </a:extLst>
          </p:cNvPr>
          <p:cNvSpPr>
            <a:spLocks noGrp="1"/>
          </p:cNvSpPr>
          <p:nvPr>
            <p:ph idx="1"/>
          </p:nvPr>
        </p:nvSpPr>
        <p:spPr>
          <a:xfrm>
            <a:off x="540000" y="1333500"/>
            <a:ext cx="8063856" cy="3684588"/>
          </a:xfrm>
        </p:spPr>
        <p:txBody>
          <a:bodyPr/>
          <a:lstStyle/>
          <a:p>
            <a:r>
              <a:rPr lang="de-DE" dirty="0"/>
              <a:t>Im Festlegungsverfahren sollen die Regelungen ausgestaltet werden, anhand derer der Effizienzvergleich für VNB Strom und Gas, sowie FNBs durchgeführt werden soll.</a:t>
            </a:r>
          </a:p>
          <a:p>
            <a:endParaRPr lang="de-DE" dirty="0"/>
          </a:p>
          <a:p>
            <a:r>
              <a:rPr lang="de-DE" dirty="0"/>
              <a:t>Die Große Beschlusskammer Energie hat das Verfahren am 17.10.2024 unter dem Aktenzeichen GBK-24-02-3#5 eröffnet.</a:t>
            </a:r>
          </a:p>
          <a:p>
            <a:endParaRPr lang="de-DE" dirty="0"/>
          </a:p>
          <a:p>
            <a:r>
              <a:rPr lang="de-DE" b="1" dirty="0"/>
              <a:t>Am 15.11.2024 findet online ein offener Expertenaustausch zur Methodenfestlegung Effizienzvergleich (Anmeldeschluss 13.11.24) </a:t>
            </a:r>
          </a:p>
          <a:p>
            <a:r>
              <a:rPr lang="de-DE" dirty="0"/>
              <a:t>Der Schwerpunkt liegt dabei auf allgemeinen Vorgaben, d.h. den Vorgaben, die bislang in der </a:t>
            </a:r>
            <a:r>
              <a:rPr lang="de-DE" dirty="0" err="1"/>
              <a:t>ARegV</a:t>
            </a:r>
            <a:r>
              <a:rPr lang="de-DE" dirty="0"/>
              <a:t> abgebildet waren und fortzuentwickeln sind. Sowohl im Strom- und Gasbereich bezogen auf VNBs im Regelverfahren.</a:t>
            </a:r>
          </a:p>
        </p:txBody>
      </p:sp>
      <p:sp>
        <p:nvSpPr>
          <p:cNvPr id="4" name="Foliennummernplatzhalter 3">
            <a:extLst>
              <a:ext uri="{FF2B5EF4-FFF2-40B4-BE49-F238E27FC236}">
                <a16:creationId xmlns:a16="http://schemas.microsoft.com/office/drawing/2014/main" id="{EC190EC1-2149-4C0D-9390-127F0DBDFEF5}"/>
              </a:ext>
            </a:extLst>
          </p:cNvPr>
          <p:cNvSpPr>
            <a:spLocks noGrp="1"/>
          </p:cNvSpPr>
          <p:nvPr>
            <p:ph type="sldNum" sz="quarter" idx="12"/>
          </p:nvPr>
        </p:nvSpPr>
        <p:spPr/>
        <p:txBody>
          <a:bodyPr/>
          <a:lstStyle/>
          <a:p>
            <a:fld id="{DF28FB93-0A08-4E7D-8E63-9EFA29F1E093}" type="slidenum">
              <a:rPr lang="en-US" smtClean="0"/>
              <a:pPr/>
              <a:t>24</a:t>
            </a:fld>
            <a:endParaRPr lang="en-US"/>
          </a:p>
        </p:txBody>
      </p:sp>
    </p:spTree>
    <p:extLst>
      <p:ext uri="{BB962C8B-B14F-4D97-AF65-F5344CB8AC3E}">
        <p14:creationId xmlns:p14="http://schemas.microsoft.com/office/powerpoint/2010/main" val="4144719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F1B5D-AE0D-49E1-A69B-64E96736387D}"/>
              </a:ext>
            </a:extLst>
          </p:cNvPr>
          <p:cNvSpPr>
            <a:spLocks noGrp="1"/>
          </p:cNvSpPr>
          <p:nvPr>
            <p:ph type="title"/>
          </p:nvPr>
        </p:nvSpPr>
        <p:spPr/>
        <p:txBody>
          <a:bodyPr/>
          <a:lstStyle/>
          <a:p>
            <a:r>
              <a:rPr lang="de-DE" dirty="0"/>
              <a:t>Netzentgeltsystematik Strom</a:t>
            </a:r>
          </a:p>
        </p:txBody>
      </p:sp>
      <p:sp>
        <p:nvSpPr>
          <p:cNvPr id="3" name="Inhaltsplatzhalter 2">
            <a:extLst>
              <a:ext uri="{FF2B5EF4-FFF2-40B4-BE49-F238E27FC236}">
                <a16:creationId xmlns:a16="http://schemas.microsoft.com/office/drawing/2014/main" id="{679B5733-BC54-42E8-9FC8-3B10A7C68B7B}"/>
              </a:ext>
            </a:extLst>
          </p:cNvPr>
          <p:cNvSpPr>
            <a:spLocks noGrp="1"/>
          </p:cNvSpPr>
          <p:nvPr>
            <p:ph idx="1"/>
          </p:nvPr>
        </p:nvSpPr>
        <p:spPr>
          <a:xfrm>
            <a:off x="540000" y="1333500"/>
            <a:ext cx="8063856" cy="3684588"/>
          </a:xfrm>
        </p:spPr>
        <p:txBody>
          <a:bodyPr/>
          <a:lstStyle/>
          <a:p>
            <a:pPr marL="285750" indent="-285750">
              <a:spcAft>
                <a:spcPts val="600"/>
              </a:spcAft>
              <a:buFont typeface="Arial" panose="020B0604020202020204" pitchFamily="34" charset="0"/>
              <a:buChar char="•"/>
            </a:pPr>
            <a:r>
              <a:rPr lang="de-DE" dirty="0"/>
              <a:t>Verfahrenseinleitung voraussichtlich Frühjahr 2025 </a:t>
            </a:r>
          </a:p>
          <a:p>
            <a:pPr marL="285750" indent="-285750">
              <a:spcAft>
                <a:spcPts val="1200"/>
              </a:spcAft>
              <a:buFont typeface="Arial" panose="020B0604020202020204" pitchFamily="34" charset="0"/>
              <a:buChar char="•"/>
            </a:pPr>
            <a:r>
              <a:rPr lang="de-DE" dirty="0"/>
              <a:t>BNetzA wird transparent und ergebnisoffen mit allen Stakeholdern diskutieren. Dazu ist ein mehrtägiger Branchenworkshop Anfang Juni 2025 geplant</a:t>
            </a:r>
          </a:p>
          <a:p>
            <a:pPr marL="285750" indent="-285750">
              <a:spcBef>
                <a:spcPts val="0"/>
              </a:spcBef>
              <a:spcAft>
                <a:spcPts val="600"/>
              </a:spcAft>
              <a:buFont typeface="Arial" panose="020B0604020202020204" pitchFamily="34" charset="0"/>
              <a:buChar char="•"/>
            </a:pPr>
            <a:r>
              <a:rPr lang="de-DE" dirty="0"/>
              <a:t>Die Bundesnetzagentur strebt ein Diskussionspapier an, das vor oder nach dem Branchenworkshop vorgelegt wird. </a:t>
            </a:r>
          </a:p>
          <a:p>
            <a:pPr marL="285750" indent="-285750">
              <a:spcBef>
                <a:spcPts val="0"/>
              </a:spcBef>
              <a:buFont typeface="Arial" panose="020B0604020202020204" pitchFamily="34" charset="0"/>
              <a:buChar char="•"/>
            </a:pPr>
            <a:r>
              <a:rPr lang="de-DE" dirty="0"/>
              <a:t>Zentrale Themen:</a:t>
            </a:r>
          </a:p>
          <a:p>
            <a:pPr marL="495746" lvl="1" indent="-285750">
              <a:spcBef>
                <a:spcPts val="0"/>
              </a:spcBef>
              <a:buFont typeface="Arial" panose="020B0604020202020204" pitchFamily="34" charset="0"/>
              <a:buChar char="•"/>
            </a:pPr>
            <a:r>
              <a:rPr lang="de-DE" sz="1600" dirty="0"/>
              <a:t>Netzentgeltkomponenten 	</a:t>
            </a:r>
            <a:r>
              <a:rPr lang="de-DE" sz="1600" i="1" dirty="0"/>
              <a:t>(Grundpreis/Arbeitspreis)</a:t>
            </a:r>
          </a:p>
          <a:p>
            <a:pPr marL="495746" lvl="1" indent="-285750">
              <a:spcBef>
                <a:spcPts val="0"/>
              </a:spcBef>
              <a:buFont typeface="Arial" panose="020B0604020202020204" pitchFamily="34" charset="0"/>
              <a:buChar char="•"/>
            </a:pPr>
            <a:r>
              <a:rPr lang="de-DE" sz="1600" dirty="0"/>
              <a:t>Einspeiseentgelte 		</a:t>
            </a:r>
            <a:r>
              <a:rPr lang="de-DE" sz="1600" i="1" dirty="0"/>
              <a:t>(Verursachung von Kosten durch Erzeugung)</a:t>
            </a:r>
          </a:p>
          <a:p>
            <a:pPr marL="495746" lvl="1" indent="-285750">
              <a:spcBef>
                <a:spcPts val="0"/>
              </a:spcBef>
              <a:buFont typeface="Arial" panose="020B0604020202020204" pitchFamily="34" charset="0"/>
              <a:buChar char="•"/>
            </a:pPr>
            <a:r>
              <a:rPr lang="de-DE" sz="1600" dirty="0"/>
              <a:t>Speicherentgelte		</a:t>
            </a:r>
            <a:r>
              <a:rPr lang="de-DE" sz="1600" i="1" dirty="0"/>
              <a:t>(</a:t>
            </a:r>
            <a:r>
              <a:rPr lang="de-DE" sz="1600" i="1" dirty="0" err="1"/>
              <a:t>Netzdienlichkeit</a:t>
            </a:r>
            <a:r>
              <a:rPr lang="de-DE" sz="1600" i="1" dirty="0"/>
              <a:t>)</a:t>
            </a:r>
          </a:p>
          <a:p>
            <a:pPr marL="495746" lvl="1" indent="-285750">
              <a:spcBef>
                <a:spcPts val="0"/>
              </a:spcBef>
              <a:buFont typeface="Arial" panose="020B0604020202020204" pitchFamily="34" charset="0"/>
              <a:buChar char="•"/>
            </a:pPr>
            <a:r>
              <a:rPr lang="de-DE" sz="1600" dirty="0"/>
              <a:t>Bundeseinheitliche Netzentgelte (Vor-Nachteile)</a:t>
            </a:r>
          </a:p>
          <a:p>
            <a:pPr marL="285750" indent="-285750">
              <a:spcBef>
                <a:spcPts val="600"/>
              </a:spcBef>
              <a:spcAft>
                <a:spcPts val="600"/>
              </a:spcAft>
              <a:buFont typeface="Arial" panose="020B0604020202020204" pitchFamily="34" charset="0"/>
              <a:buChar char="•"/>
            </a:pPr>
            <a:r>
              <a:rPr lang="de-DE" dirty="0"/>
              <a:t>Einzelne Themen vorab geregelt. Bsp.§ 14a Entgelte, Industrienetzentgelte</a:t>
            </a:r>
          </a:p>
          <a:p>
            <a:endParaRPr lang="de-DE" dirty="0"/>
          </a:p>
        </p:txBody>
      </p:sp>
      <p:sp>
        <p:nvSpPr>
          <p:cNvPr id="4" name="Foliennummernplatzhalter 3">
            <a:extLst>
              <a:ext uri="{FF2B5EF4-FFF2-40B4-BE49-F238E27FC236}">
                <a16:creationId xmlns:a16="http://schemas.microsoft.com/office/drawing/2014/main" id="{EC190EC1-2149-4C0D-9390-127F0DBDFEF5}"/>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833" b="0" i="0" u="none" strike="noStrike" kern="1200" cap="none" spc="0" normalizeH="0" baseline="0" noProof="0" smtClean="0">
                <a:ln>
                  <a:noFill/>
                </a:ln>
                <a:solidFill>
                  <a:prstClr val="white"/>
                </a:solidFill>
                <a:effectLst/>
                <a:uLnTx/>
                <a:uFillTx/>
                <a:latin typeface="BundesSans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833" b="0" i="0" u="none" strike="noStrike" kern="1200" cap="none" spc="0" normalizeH="0" baseline="0" noProof="0">
              <a:ln>
                <a:noFill/>
              </a:ln>
              <a:solidFill>
                <a:prstClr val="white"/>
              </a:solidFill>
              <a:effectLst/>
              <a:uLnTx/>
              <a:uFillTx/>
              <a:latin typeface="BundesSans Office"/>
              <a:ea typeface="+mn-ea"/>
              <a:cs typeface="+mn-cs"/>
            </a:endParaRPr>
          </a:p>
        </p:txBody>
      </p:sp>
    </p:spTree>
    <p:extLst>
      <p:ext uri="{BB962C8B-B14F-4D97-AF65-F5344CB8AC3E}">
        <p14:creationId xmlns:p14="http://schemas.microsoft.com/office/powerpoint/2010/main" val="4217080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D657ECDD-1F9E-48EB-9304-729F6D7A8228}"/>
              </a:ext>
            </a:extLst>
          </p:cNvPr>
          <p:cNvSpPr>
            <a:spLocks noGrp="1"/>
          </p:cNvSpPr>
          <p:nvPr>
            <p:ph type="sldNum" sz="quarter" idx="12"/>
          </p:nvPr>
        </p:nvSpPr>
        <p:spPr/>
        <p:txBody>
          <a:bodyPr/>
          <a:lstStyle/>
          <a:p>
            <a:fld id="{DF28FB93-0A08-4E7D-8E63-9EFA29F1E093}" type="slidenum">
              <a:rPr lang="en-US" smtClean="0"/>
              <a:pPr/>
              <a:t>26</a:t>
            </a:fld>
            <a:endParaRPr lang="en-US"/>
          </a:p>
        </p:txBody>
      </p:sp>
      <p:sp>
        <p:nvSpPr>
          <p:cNvPr id="26" name="Titel 1">
            <a:extLst>
              <a:ext uri="{FF2B5EF4-FFF2-40B4-BE49-F238E27FC236}">
                <a16:creationId xmlns:a16="http://schemas.microsoft.com/office/drawing/2014/main" id="{B622F5DD-2B72-45A5-88C4-C3EFBE706BBD}"/>
              </a:ext>
            </a:extLst>
          </p:cNvPr>
          <p:cNvSpPr txBox="1">
            <a:spLocks/>
          </p:cNvSpPr>
          <p:nvPr/>
        </p:nvSpPr>
        <p:spPr>
          <a:xfrm>
            <a:off x="613818" y="279642"/>
            <a:ext cx="6002561" cy="496887"/>
          </a:xfrm>
          <a:prstGeom prst="rect">
            <a:avLst/>
          </a:prstGeom>
        </p:spPr>
        <p:txBody>
          <a:bodyPr vert="horz" lIns="0" tIns="0" rIns="0" bIns="0" rtlCol="0" anchor="t" anchorCtr="0">
            <a:noAutofit/>
          </a:bodyPr>
          <a:lstStyle>
            <a:lvl1pPr algn="l" defTabSz="761985" rtl="0" eaLnBrk="1" latinLnBrk="0" hangingPunct="1">
              <a:lnSpc>
                <a:spcPts val="3300"/>
              </a:lnSpc>
              <a:spcBef>
                <a:spcPct val="0"/>
              </a:spcBef>
              <a:buNone/>
              <a:defRPr sz="2700" kern="1200">
                <a:solidFill>
                  <a:schemeClr val="tx1"/>
                </a:solidFill>
                <a:latin typeface="+mn-lt"/>
                <a:ea typeface="+mj-ea"/>
                <a:cs typeface="+mj-cs"/>
              </a:defRPr>
            </a:lvl1pPr>
          </a:lstStyle>
          <a:p>
            <a:r>
              <a:rPr lang="de-DE" dirty="0"/>
              <a:t>Kostenkategorien der </a:t>
            </a:r>
            <a:r>
              <a:rPr lang="de-DE" dirty="0" err="1"/>
              <a:t>ARegV</a:t>
            </a:r>
            <a:endParaRPr lang="de-DE" dirty="0"/>
          </a:p>
        </p:txBody>
      </p:sp>
      <p:sp>
        <p:nvSpPr>
          <p:cNvPr id="27" name="Foliennummernplatzhalter 4">
            <a:extLst>
              <a:ext uri="{FF2B5EF4-FFF2-40B4-BE49-F238E27FC236}">
                <a16:creationId xmlns:a16="http://schemas.microsoft.com/office/drawing/2014/main" id="{3650ECD9-3141-4665-A047-AFED61A1720C}"/>
              </a:ext>
            </a:extLst>
          </p:cNvPr>
          <p:cNvSpPr txBox="1">
            <a:spLocks/>
          </p:cNvSpPr>
          <p:nvPr/>
        </p:nvSpPr>
        <p:spPr>
          <a:xfrm>
            <a:off x="8285163" y="6453336"/>
            <a:ext cx="598487" cy="263525"/>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4112350-7D1F-4F7B-A7EF-9C24A53D12C6}" type="slidenum">
              <a:rPr lang="de-DE" smtClean="0"/>
              <a:pPr/>
              <a:t>26</a:t>
            </a:fld>
            <a:endParaRPr lang="de-DE"/>
          </a:p>
        </p:txBody>
      </p:sp>
      <p:sp>
        <p:nvSpPr>
          <p:cNvPr id="28" name="Foliennummernplatzhalter 4">
            <a:extLst>
              <a:ext uri="{FF2B5EF4-FFF2-40B4-BE49-F238E27FC236}">
                <a16:creationId xmlns:a16="http://schemas.microsoft.com/office/drawing/2014/main" id="{0BA99E04-BCCB-40FF-861F-51464E6B1ECD}"/>
              </a:ext>
            </a:extLst>
          </p:cNvPr>
          <p:cNvSpPr txBox="1">
            <a:spLocks/>
          </p:cNvSpPr>
          <p:nvPr/>
        </p:nvSpPr>
        <p:spPr bwMode="auto">
          <a:xfrm>
            <a:off x="8203637" y="5549977"/>
            <a:ext cx="598487" cy="2196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marL="0" algn="r" defTabSz="914400" rtl="0" eaLnBrk="1" latinLnBrk="0" hangingPunct="1">
              <a:spcBef>
                <a:spcPct val="0"/>
              </a:spcBef>
              <a:defRPr sz="1000" kern="1200">
                <a:solidFill>
                  <a:schemeClr val="tx1"/>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112350-7D1F-4F7B-A7EF-9C24A53D12C6}" type="slidenum">
              <a:rPr lang="de-DE" smtClean="0"/>
              <a:pPr/>
              <a:t>26</a:t>
            </a:fld>
            <a:endParaRPr lang="de-DE"/>
          </a:p>
        </p:txBody>
      </p:sp>
      <p:sp>
        <p:nvSpPr>
          <p:cNvPr id="29" name="Datumsplatzhalter 5">
            <a:extLst>
              <a:ext uri="{FF2B5EF4-FFF2-40B4-BE49-F238E27FC236}">
                <a16:creationId xmlns:a16="http://schemas.microsoft.com/office/drawing/2014/main" id="{04384FEF-92D6-4B6F-99FF-5F5EB2AD1FEF}"/>
              </a:ext>
            </a:extLst>
          </p:cNvPr>
          <p:cNvSpPr txBox="1">
            <a:spLocks/>
          </p:cNvSpPr>
          <p:nvPr/>
        </p:nvSpPr>
        <p:spPr bwMode="auto">
          <a:xfrm>
            <a:off x="7120959" y="5567050"/>
            <a:ext cx="1082675" cy="19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de-DE"/>
            </a:defPPr>
            <a:lvl1pPr marL="0" algn="r" defTabSz="914400" rtl="0" eaLnBrk="1" latinLnBrk="0" hangingPunct="1">
              <a:spcBef>
                <a:spcPct val="20000"/>
              </a:spcBef>
              <a:buClr>
                <a:srgbClr val="BBC6D6"/>
              </a:buClr>
              <a:buSzPct val="80000"/>
              <a:buFont typeface="Wingdings" pitchFamily="2" charset="2"/>
              <a:buNone/>
              <a:defRPr sz="1000" kern="1200">
                <a:solidFill>
                  <a:schemeClr val="tx1"/>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02.06.23</a:t>
            </a:r>
          </a:p>
        </p:txBody>
      </p:sp>
      <p:sp>
        <p:nvSpPr>
          <p:cNvPr id="30" name="Rechteck 29">
            <a:extLst>
              <a:ext uri="{FF2B5EF4-FFF2-40B4-BE49-F238E27FC236}">
                <a16:creationId xmlns:a16="http://schemas.microsoft.com/office/drawing/2014/main" id="{DCF3D201-F163-41C1-9FC0-EB1A3FEF5DE9}"/>
              </a:ext>
            </a:extLst>
          </p:cNvPr>
          <p:cNvSpPr/>
          <p:nvPr/>
        </p:nvSpPr>
        <p:spPr bwMode="auto">
          <a:xfrm>
            <a:off x="1435341" y="1149133"/>
            <a:ext cx="1693678" cy="936104"/>
          </a:xfrm>
          <a:prstGeom prst="rect">
            <a:avLst/>
          </a:pr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fontAlgn="base">
              <a:spcBef>
                <a:spcPct val="20000"/>
              </a:spcBef>
              <a:spcAft>
                <a:spcPct val="0"/>
              </a:spcAft>
              <a:buClr>
                <a:srgbClr val="BBC6D6"/>
              </a:buClr>
              <a:buSzPct val="80000"/>
            </a:pPr>
            <a:r>
              <a:rPr lang="en-US" sz="2000" dirty="0">
                <a:cs typeface="Arial" panose="020B0604020202020204" pitchFamily="34" charset="0"/>
              </a:rPr>
              <a:t>OPEX</a:t>
            </a:r>
          </a:p>
        </p:txBody>
      </p:sp>
      <p:sp>
        <p:nvSpPr>
          <p:cNvPr id="31" name="Rechteck 30">
            <a:extLst>
              <a:ext uri="{FF2B5EF4-FFF2-40B4-BE49-F238E27FC236}">
                <a16:creationId xmlns:a16="http://schemas.microsoft.com/office/drawing/2014/main" id="{89037992-BA73-4218-A537-FA2C0EC52E5F}"/>
              </a:ext>
            </a:extLst>
          </p:cNvPr>
          <p:cNvSpPr/>
          <p:nvPr/>
        </p:nvSpPr>
        <p:spPr bwMode="auto">
          <a:xfrm>
            <a:off x="1418690" y="2297489"/>
            <a:ext cx="1692512" cy="3002202"/>
          </a:xfrm>
          <a:prstGeom prst="rect">
            <a:avLst/>
          </a:prstGeom>
          <a:solidFill>
            <a:schemeClr val="accent5"/>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fontAlgn="base">
              <a:spcBef>
                <a:spcPct val="20000"/>
              </a:spcBef>
              <a:spcAft>
                <a:spcPct val="0"/>
              </a:spcAft>
              <a:buClr>
                <a:srgbClr val="BBC6D6"/>
              </a:buClr>
              <a:buSzPct val="80000"/>
            </a:pPr>
            <a:r>
              <a:rPr lang="en-US" sz="2000" dirty="0">
                <a:cs typeface="Arial" panose="020B0604020202020204" pitchFamily="34" charset="0"/>
              </a:rPr>
              <a:t>CAPEX</a:t>
            </a:r>
          </a:p>
        </p:txBody>
      </p:sp>
      <p:sp>
        <p:nvSpPr>
          <p:cNvPr id="32" name="Rechteck 31">
            <a:extLst>
              <a:ext uri="{FF2B5EF4-FFF2-40B4-BE49-F238E27FC236}">
                <a16:creationId xmlns:a16="http://schemas.microsoft.com/office/drawing/2014/main" id="{3E295B85-1498-4DE7-80B4-C0A5114B5A99}"/>
              </a:ext>
            </a:extLst>
          </p:cNvPr>
          <p:cNvSpPr/>
          <p:nvPr/>
        </p:nvSpPr>
        <p:spPr bwMode="auto">
          <a:xfrm>
            <a:off x="3801817" y="2325456"/>
            <a:ext cx="4887517" cy="801589"/>
          </a:xfrm>
          <a:prstGeom prst="rect">
            <a:avLst/>
          </a:prstGeom>
          <a:solidFill>
            <a:schemeClr val="accent5"/>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fontAlgn="base">
              <a:spcBef>
                <a:spcPct val="20000"/>
              </a:spcBef>
              <a:spcAft>
                <a:spcPct val="0"/>
              </a:spcAft>
              <a:buClr>
                <a:srgbClr val="BBC6D6"/>
              </a:buClr>
              <a:buSzPct val="80000"/>
            </a:pPr>
            <a:r>
              <a:rPr lang="en-US" dirty="0" err="1">
                <a:cs typeface="Arial" panose="020B0604020202020204" pitchFamily="34" charset="0"/>
              </a:rPr>
              <a:t>Kalkulatorische</a:t>
            </a:r>
            <a:r>
              <a:rPr lang="en-US" dirty="0">
                <a:cs typeface="Arial" panose="020B0604020202020204" pitchFamily="34" charset="0"/>
              </a:rPr>
              <a:t> </a:t>
            </a:r>
            <a:r>
              <a:rPr lang="en-US" dirty="0" err="1">
                <a:cs typeface="Arial" panose="020B0604020202020204" pitchFamily="34" charset="0"/>
              </a:rPr>
              <a:t>Abschreibungen</a:t>
            </a:r>
            <a:endParaRPr lang="en-US" sz="1200" dirty="0">
              <a:cs typeface="Arial" panose="020B0604020202020204" pitchFamily="34" charset="0"/>
            </a:endParaRPr>
          </a:p>
        </p:txBody>
      </p:sp>
      <p:sp>
        <p:nvSpPr>
          <p:cNvPr id="33" name="Rechteck 32">
            <a:extLst>
              <a:ext uri="{FF2B5EF4-FFF2-40B4-BE49-F238E27FC236}">
                <a16:creationId xmlns:a16="http://schemas.microsoft.com/office/drawing/2014/main" id="{3DEBD954-A649-4CF0-B75A-01F1918601C6}"/>
              </a:ext>
            </a:extLst>
          </p:cNvPr>
          <p:cNvSpPr/>
          <p:nvPr/>
        </p:nvSpPr>
        <p:spPr bwMode="auto">
          <a:xfrm>
            <a:off x="3801818" y="3423570"/>
            <a:ext cx="4887517" cy="801589"/>
          </a:xfrm>
          <a:prstGeom prst="rect">
            <a:avLst/>
          </a:prstGeom>
          <a:solidFill>
            <a:schemeClr val="accent5"/>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fontAlgn="base">
              <a:spcBef>
                <a:spcPct val="20000"/>
              </a:spcBef>
              <a:spcAft>
                <a:spcPct val="0"/>
              </a:spcAft>
              <a:buClr>
                <a:srgbClr val="BBC6D6"/>
              </a:buClr>
              <a:buSzPct val="80000"/>
            </a:pPr>
            <a:r>
              <a:rPr lang="en-US" dirty="0" err="1">
                <a:cs typeface="Arial" panose="020B0604020202020204" pitchFamily="34" charset="0"/>
              </a:rPr>
              <a:t>Kalkulatorische</a:t>
            </a:r>
            <a:r>
              <a:rPr lang="en-US" dirty="0">
                <a:cs typeface="Arial" panose="020B0604020202020204" pitchFamily="34" charset="0"/>
              </a:rPr>
              <a:t> </a:t>
            </a:r>
            <a:r>
              <a:rPr lang="en-US" dirty="0" err="1">
                <a:cs typeface="Arial" panose="020B0604020202020204" pitchFamily="34" charset="0"/>
              </a:rPr>
              <a:t>Eigenkapitalverzinsung</a:t>
            </a:r>
            <a:endParaRPr lang="en-US" dirty="0">
              <a:cs typeface="Arial" panose="020B0604020202020204" pitchFamily="34" charset="0"/>
            </a:endParaRPr>
          </a:p>
        </p:txBody>
      </p:sp>
      <p:sp>
        <p:nvSpPr>
          <p:cNvPr id="34" name="Rechteck 33">
            <a:extLst>
              <a:ext uri="{FF2B5EF4-FFF2-40B4-BE49-F238E27FC236}">
                <a16:creationId xmlns:a16="http://schemas.microsoft.com/office/drawing/2014/main" id="{75EC811A-CC40-445D-B2FA-8D6DCEC4ABAF}"/>
              </a:ext>
            </a:extLst>
          </p:cNvPr>
          <p:cNvSpPr/>
          <p:nvPr/>
        </p:nvSpPr>
        <p:spPr bwMode="auto">
          <a:xfrm>
            <a:off x="3801817" y="4470274"/>
            <a:ext cx="4887517" cy="801589"/>
          </a:xfrm>
          <a:prstGeom prst="rect">
            <a:avLst/>
          </a:prstGeom>
          <a:solidFill>
            <a:schemeClr val="accent5"/>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fontAlgn="base">
              <a:spcBef>
                <a:spcPct val="20000"/>
              </a:spcBef>
              <a:spcAft>
                <a:spcPct val="0"/>
              </a:spcAft>
              <a:buClr>
                <a:srgbClr val="BBC6D6"/>
              </a:buClr>
              <a:buSzPct val="80000"/>
            </a:pPr>
            <a:r>
              <a:rPr lang="en-US" dirty="0" err="1">
                <a:cs typeface="Arial" panose="020B0604020202020204" pitchFamily="34" charset="0"/>
              </a:rPr>
              <a:t>Gewerbesteuer</a:t>
            </a:r>
            <a:endParaRPr lang="en-US" dirty="0">
              <a:cs typeface="Arial" panose="020B0604020202020204" pitchFamily="34" charset="0"/>
            </a:endParaRPr>
          </a:p>
        </p:txBody>
      </p:sp>
      <p:sp>
        <p:nvSpPr>
          <p:cNvPr id="35" name="Rechteck 34">
            <a:extLst>
              <a:ext uri="{FF2B5EF4-FFF2-40B4-BE49-F238E27FC236}">
                <a16:creationId xmlns:a16="http://schemas.microsoft.com/office/drawing/2014/main" id="{442311FE-D0EA-49B4-8E04-4FC590AE48E9}"/>
              </a:ext>
            </a:extLst>
          </p:cNvPr>
          <p:cNvSpPr/>
          <p:nvPr/>
        </p:nvSpPr>
        <p:spPr bwMode="auto">
          <a:xfrm>
            <a:off x="3801819" y="1142629"/>
            <a:ext cx="4887517" cy="936104"/>
          </a:xfrm>
          <a:prstGeom prst="rect">
            <a:avLst/>
          </a:pr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fontAlgn="base">
              <a:spcBef>
                <a:spcPct val="20000"/>
              </a:spcBef>
              <a:spcAft>
                <a:spcPct val="0"/>
              </a:spcAft>
              <a:buClr>
                <a:srgbClr val="BBC6D6"/>
              </a:buClr>
              <a:buSzPct val="80000"/>
            </a:pPr>
            <a:r>
              <a:rPr lang="en-US" dirty="0" err="1">
                <a:cs typeface="Arial" panose="020B0604020202020204" pitchFamily="34" charset="0"/>
              </a:rPr>
              <a:t>Aufwandsgleiche</a:t>
            </a:r>
            <a:r>
              <a:rPr lang="en-US" dirty="0">
                <a:cs typeface="Arial" panose="020B0604020202020204" pitchFamily="34" charset="0"/>
              </a:rPr>
              <a:t> </a:t>
            </a:r>
            <a:r>
              <a:rPr lang="en-US" dirty="0" err="1">
                <a:cs typeface="Arial" panose="020B0604020202020204" pitchFamily="34" charset="0"/>
              </a:rPr>
              <a:t>Kosten</a:t>
            </a:r>
            <a:endParaRPr lang="en-US" dirty="0">
              <a:cs typeface="Arial" panose="020B0604020202020204" pitchFamily="34" charset="0"/>
            </a:endParaRPr>
          </a:p>
        </p:txBody>
      </p:sp>
      <p:sp>
        <p:nvSpPr>
          <p:cNvPr id="36" name="Rechteck 35">
            <a:extLst>
              <a:ext uri="{FF2B5EF4-FFF2-40B4-BE49-F238E27FC236}">
                <a16:creationId xmlns:a16="http://schemas.microsoft.com/office/drawing/2014/main" id="{259F7033-BCB2-4B25-B529-558C7C7BA8AF}"/>
              </a:ext>
            </a:extLst>
          </p:cNvPr>
          <p:cNvSpPr/>
          <p:nvPr/>
        </p:nvSpPr>
        <p:spPr bwMode="auto">
          <a:xfrm rot="16200000">
            <a:off x="-1359061" y="2748922"/>
            <a:ext cx="4157059" cy="941165"/>
          </a:xfrm>
          <a:prstGeom prst="rect">
            <a:avLst/>
          </a:prstGeom>
          <a:solidFill>
            <a:schemeClr val="accent1"/>
          </a:solidFill>
          <a:ln w="28575" cap="flat" cmpd="sng" algn="ctr">
            <a:solidFill>
              <a:schemeClr val="tx2"/>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fontAlgn="base">
              <a:spcBef>
                <a:spcPct val="20000"/>
              </a:spcBef>
              <a:spcAft>
                <a:spcPct val="0"/>
              </a:spcAft>
              <a:buClr>
                <a:srgbClr val="BBC6D6"/>
              </a:buClr>
              <a:buSzPct val="80000"/>
            </a:pPr>
            <a:r>
              <a:rPr lang="en-US" sz="2000" dirty="0">
                <a:cs typeface="Arial" panose="020B0604020202020204" pitchFamily="34" charset="0"/>
              </a:rPr>
              <a:t>TOTEX</a:t>
            </a:r>
          </a:p>
        </p:txBody>
      </p:sp>
      <p:sp>
        <p:nvSpPr>
          <p:cNvPr id="37" name="Textfeld 36">
            <a:extLst>
              <a:ext uri="{FF2B5EF4-FFF2-40B4-BE49-F238E27FC236}">
                <a16:creationId xmlns:a16="http://schemas.microsoft.com/office/drawing/2014/main" id="{CDDED4C7-C68C-4476-9CB5-3FBE8B69E896}"/>
              </a:ext>
            </a:extLst>
          </p:cNvPr>
          <p:cNvSpPr txBox="1"/>
          <p:nvPr/>
        </p:nvSpPr>
        <p:spPr>
          <a:xfrm>
            <a:off x="3191924" y="2386260"/>
            <a:ext cx="864096" cy="707886"/>
          </a:xfrm>
          <a:prstGeom prst="rect">
            <a:avLst/>
          </a:prstGeom>
          <a:noFill/>
        </p:spPr>
        <p:txBody>
          <a:bodyPr wrap="square" rtlCol="0">
            <a:spAutoFit/>
          </a:bodyPr>
          <a:lstStyle/>
          <a:p>
            <a:r>
              <a:rPr lang="de-DE" sz="4000" dirty="0"/>
              <a:t>+</a:t>
            </a:r>
          </a:p>
        </p:txBody>
      </p:sp>
      <p:sp>
        <p:nvSpPr>
          <p:cNvPr id="38" name="Textfeld 37">
            <a:extLst>
              <a:ext uri="{FF2B5EF4-FFF2-40B4-BE49-F238E27FC236}">
                <a16:creationId xmlns:a16="http://schemas.microsoft.com/office/drawing/2014/main" id="{6D691C93-C62A-4E25-AA80-262279F79416}"/>
              </a:ext>
            </a:extLst>
          </p:cNvPr>
          <p:cNvSpPr txBox="1"/>
          <p:nvPr/>
        </p:nvSpPr>
        <p:spPr>
          <a:xfrm>
            <a:off x="3286086" y="3472165"/>
            <a:ext cx="864096" cy="707886"/>
          </a:xfrm>
          <a:prstGeom prst="rect">
            <a:avLst/>
          </a:prstGeom>
          <a:noFill/>
        </p:spPr>
        <p:txBody>
          <a:bodyPr wrap="square" rtlCol="0">
            <a:spAutoFit/>
          </a:bodyPr>
          <a:lstStyle/>
          <a:p>
            <a:r>
              <a:rPr lang="de-DE" sz="4000" dirty="0"/>
              <a:t>+</a:t>
            </a:r>
          </a:p>
        </p:txBody>
      </p:sp>
      <p:sp>
        <p:nvSpPr>
          <p:cNvPr id="39" name="Textfeld 38">
            <a:extLst>
              <a:ext uri="{FF2B5EF4-FFF2-40B4-BE49-F238E27FC236}">
                <a16:creationId xmlns:a16="http://schemas.microsoft.com/office/drawing/2014/main" id="{DB25FBE5-1F65-4AD8-9A3D-1D589A00E703}"/>
              </a:ext>
            </a:extLst>
          </p:cNvPr>
          <p:cNvSpPr txBox="1"/>
          <p:nvPr/>
        </p:nvSpPr>
        <p:spPr>
          <a:xfrm>
            <a:off x="3192556" y="4590147"/>
            <a:ext cx="864096" cy="707886"/>
          </a:xfrm>
          <a:prstGeom prst="rect">
            <a:avLst/>
          </a:prstGeom>
          <a:noFill/>
        </p:spPr>
        <p:txBody>
          <a:bodyPr wrap="square" rtlCol="0">
            <a:spAutoFit/>
          </a:bodyPr>
          <a:lstStyle/>
          <a:p>
            <a:r>
              <a:rPr lang="de-DE" sz="4000" dirty="0"/>
              <a:t>+</a:t>
            </a:r>
          </a:p>
        </p:txBody>
      </p:sp>
      <p:sp>
        <p:nvSpPr>
          <p:cNvPr id="40" name="Rechteck 20">
            <a:extLst>
              <a:ext uri="{FF2B5EF4-FFF2-40B4-BE49-F238E27FC236}">
                <a16:creationId xmlns:a16="http://schemas.microsoft.com/office/drawing/2014/main" id="{DC7F8732-9F22-4B23-BC79-741DFABBC14C}"/>
              </a:ext>
            </a:extLst>
          </p:cNvPr>
          <p:cNvSpPr>
            <a:spLocks noChangeArrowheads="1"/>
          </p:cNvSpPr>
          <p:nvPr/>
        </p:nvSpPr>
        <p:spPr bwMode="auto">
          <a:xfrm>
            <a:off x="4056020" y="1982002"/>
            <a:ext cx="1949700" cy="287934"/>
          </a:xfrm>
          <a:prstGeom prst="rect">
            <a:avLst/>
          </a:prstGeom>
          <a:solidFill>
            <a:schemeClr val="bg1">
              <a:lumMod val="50000"/>
            </a:schemeClr>
          </a:solidFill>
          <a:ln w="28575" algn="ctr">
            <a:noFill/>
            <a:round/>
            <a:headEnd/>
            <a:tailEnd/>
          </a:ln>
        </p:spPr>
        <p:txBody>
          <a:bodyPr anchor="ctr" anchorCtr="1"/>
          <a:lstStyle/>
          <a:p>
            <a:pPr algn="ctr">
              <a:spcBef>
                <a:spcPct val="20000"/>
              </a:spcBef>
              <a:buClr>
                <a:srgbClr val="BBC6D6"/>
              </a:buClr>
              <a:buSzPct val="80000"/>
            </a:pPr>
            <a:r>
              <a:rPr lang="de-DE" altLang="de-DE" sz="1200" dirty="0" err="1">
                <a:solidFill>
                  <a:srgbClr val="000000"/>
                </a:solidFill>
                <a:latin typeface="Arial" charset="0"/>
              </a:rPr>
              <a:t>dnbK</a:t>
            </a:r>
            <a:endParaRPr lang="en-US" altLang="de-DE" sz="1200" dirty="0">
              <a:solidFill>
                <a:srgbClr val="000000"/>
              </a:solidFill>
              <a:latin typeface="Arial" charset="0"/>
            </a:endParaRPr>
          </a:p>
        </p:txBody>
      </p:sp>
      <p:sp>
        <p:nvSpPr>
          <p:cNvPr id="41" name="Rechteck 20">
            <a:extLst>
              <a:ext uri="{FF2B5EF4-FFF2-40B4-BE49-F238E27FC236}">
                <a16:creationId xmlns:a16="http://schemas.microsoft.com/office/drawing/2014/main" id="{F6B1D975-06C2-426E-BECB-42CBFCF3A6BC}"/>
              </a:ext>
            </a:extLst>
          </p:cNvPr>
          <p:cNvSpPr>
            <a:spLocks noChangeArrowheads="1"/>
          </p:cNvSpPr>
          <p:nvPr/>
        </p:nvSpPr>
        <p:spPr bwMode="auto">
          <a:xfrm>
            <a:off x="6143026" y="1974944"/>
            <a:ext cx="2304256" cy="287934"/>
          </a:xfrm>
          <a:prstGeom prst="rect">
            <a:avLst/>
          </a:prstGeom>
          <a:solidFill>
            <a:schemeClr val="tx1">
              <a:lumMod val="50000"/>
              <a:lumOff val="50000"/>
            </a:schemeClr>
          </a:solidFill>
          <a:ln w="28575" algn="ctr">
            <a:noFill/>
            <a:round/>
            <a:headEnd/>
            <a:tailEnd/>
          </a:ln>
        </p:spPr>
        <p:txBody>
          <a:bodyPr anchor="ctr" anchorCtr="1"/>
          <a:lstStyle/>
          <a:p>
            <a:pPr algn="ctr">
              <a:spcBef>
                <a:spcPct val="20000"/>
              </a:spcBef>
              <a:buClr>
                <a:srgbClr val="BBC6D6"/>
              </a:buClr>
              <a:buSzPct val="80000"/>
            </a:pPr>
            <a:r>
              <a:rPr lang="de-DE" altLang="de-DE" sz="1200" dirty="0">
                <a:solidFill>
                  <a:srgbClr val="000000"/>
                </a:solidFill>
                <a:latin typeface="Arial" charset="0"/>
              </a:rPr>
              <a:t>Effizienzvergleich</a:t>
            </a:r>
            <a:endParaRPr lang="en-US" altLang="de-DE" sz="1200" dirty="0">
              <a:solidFill>
                <a:srgbClr val="000000"/>
              </a:solidFill>
              <a:latin typeface="Arial" charset="0"/>
            </a:endParaRPr>
          </a:p>
        </p:txBody>
      </p:sp>
      <p:sp>
        <p:nvSpPr>
          <p:cNvPr id="42" name="Rechteck 20">
            <a:extLst>
              <a:ext uri="{FF2B5EF4-FFF2-40B4-BE49-F238E27FC236}">
                <a16:creationId xmlns:a16="http://schemas.microsoft.com/office/drawing/2014/main" id="{84B93E77-3AF9-41AD-968B-085E3B147116}"/>
              </a:ext>
            </a:extLst>
          </p:cNvPr>
          <p:cNvSpPr>
            <a:spLocks noChangeArrowheads="1"/>
          </p:cNvSpPr>
          <p:nvPr/>
        </p:nvSpPr>
        <p:spPr bwMode="auto">
          <a:xfrm>
            <a:off x="6143026" y="2971215"/>
            <a:ext cx="2304256" cy="287934"/>
          </a:xfrm>
          <a:prstGeom prst="rect">
            <a:avLst/>
          </a:prstGeom>
          <a:solidFill>
            <a:schemeClr val="tx1">
              <a:lumMod val="50000"/>
              <a:lumOff val="50000"/>
            </a:schemeClr>
          </a:solidFill>
          <a:ln w="28575" algn="ctr">
            <a:noFill/>
            <a:round/>
            <a:headEnd/>
            <a:tailEnd/>
          </a:ln>
        </p:spPr>
        <p:txBody>
          <a:bodyPr anchor="ctr" anchorCtr="1"/>
          <a:lstStyle/>
          <a:p>
            <a:pPr algn="ctr">
              <a:spcBef>
                <a:spcPct val="20000"/>
              </a:spcBef>
              <a:buClr>
                <a:srgbClr val="BBC6D6"/>
              </a:buClr>
              <a:buSzPct val="80000"/>
            </a:pPr>
            <a:r>
              <a:rPr lang="de-DE" altLang="de-DE" sz="1200" dirty="0">
                <a:solidFill>
                  <a:srgbClr val="000000"/>
                </a:solidFill>
                <a:latin typeface="Arial" charset="0"/>
              </a:rPr>
              <a:t>Effizienzvergleich</a:t>
            </a:r>
            <a:endParaRPr lang="en-US" altLang="de-DE" sz="1200" dirty="0">
              <a:solidFill>
                <a:srgbClr val="000000"/>
              </a:solidFill>
              <a:latin typeface="Arial" charset="0"/>
            </a:endParaRPr>
          </a:p>
        </p:txBody>
      </p:sp>
      <p:sp>
        <p:nvSpPr>
          <p:cNvPr id="43" name="Rechteck 20">
            <a:extLst>
              <a:ext uri="{FF2B5EF4-FFF2-40B4-BE49-F238E27FC236}">
                <a16:creationId xmlns:a16="http://schemas.microsoft.com/office/drawing/2014/main" id="{8AE6BB7F-93FB-4D97-B9ED-D71523431C16}"/>
              </a:ext>
            </a:extLst>
          </p:cNvPr>
          <p:cNvSpPr>
            <a:spLocks noChangeArrowheads="1"/>
          </p:cNvSpPr>
          <p:nvPr/>
        </p:nvSpPr>
        <p:spPr bwMode="auto">
          <a:xfrm>
            <a:off x="6143026" y="4089924"/>
            <a:ext cx="2304256" cy="287934"/>
          </a:xfrm>
          <a:prstGeom prst="rect">
            <a:avLst/>
          </a:prstGeom>
          <a:solidFill>
            <a:schemeClr val="tx1">
              <a:lumMod val="50000"/>
              <a:lumOff val="50000"/>
            </a:schemeClr>
          </a:solidFill>
          <a:ln w="28575" algn="ctr">
            <a:noFill/>
            <a:round/>
            <a:headEnd/>
            <a:tailEnd/>
          </a:ln>
        </p:spPr>
        <p:txBody>
          <a:bodyPr anchor="ctr" anchorCtr="1"/>
          <a:lstStyle/>
          <a:p>
            <a:pPr algn="ctr">
              <a:spcBef>
                <a:spcPct val="20000"/>
              </a:spcBef>
              <a:buClr>
                <a:srgbClr val="BBC6D6"/>
              </a:buClr>
              <a:buSzPct val="80000"/>
            </a:pPr>
            <a:r>
              <a:rPr lang="de-DE" altLang="de-DE" sz="1200" dirty="0">
                <a:solidFill>
                  <a:srgbClr val="000000"/>
                </a:solidFill>
                <a:latin typeface="Arial" charset="0"/>
              </a:rPr>
              <a:t>Effizienzvergleich</a:t>
            </a:r>
            <a:endParaRPr lang="en-US" altLang="de-DE" sz="1200" dirty="0">
              <a:solidFill>
                <a:srgbClr val="000000"/>
              </a:solidFill>
              <a:latin typeface="Arial" charset="0"/>
            </a:endParaRPr>
          </a:p>
        </p:txBody>
      </p:sp>
      <p:sp>
        <p:nvSpPr>
          <p:cNvPr id="44" name="Rechteck 20">
            <a:extLst>
              <a:ext uri="{FF2B5EF4-FFF2-40B4-BE49-F238E27FC236}">
                <a16:creationId xmlns:a16="http://schemas.microsoft.com/office/drawing/2014/main" id="{CA703687-9370-4583-BD31-B39023E10B57}"/>
              </a:ext>
            </a:extLst>
          </p:cNvPr>
          <p:cNvSpPr>
            <a:spLocks noChangeArrowheads="1"/>
          </p:cNvSpPr>
          <p:nvPr/>
        </p:nvSpPr>
        <p:spPr bwMode="auto">
          <a:xfrm>
            <a:off x="6143026" y="5161792"/>
            <a:ext cx="2304256" cy="287934"/>
          </a:xfrm>
          <a:prstGeom prst="rect">
            <a:avLst/>
          </a:prstGeom>
          <a:solidFill>
            <a:schemeClr val="tx1">
              <a:lumMod val="50000"/>
              <a:lumOff val="50000"/>
            </a:schemeClr>
          </a:solidFill>
          <a:ln w="28575" algn="ctr">
            <a:noFill/>
            <a:round/>
            <a:headEnd/>
            <a:tailEnd/>
          </a:ln>
        </p:spPr>
        <p:txBody>
          <a:bodyPr anchor="ctr" anchorCtr="1"/>
          <a:lstStyle/>
          <a:p>
            <a:pPr algn="ctr">
              <a:spcBef>
                <a:spcPct val="20000"/>
              </a:spcBef>
              <a:buClr>
                <a:srgbClr val="BBC6D6"/>
              </a:buClr>
              <a:buSzPct val="80000"/>
            </a:pPr>
            <a:r>
              <a:rPr lang="de-DE" altLang="de-DE" sz="1200" dirty="0">
                <a:solidFill>
                  <a:srgbClr val="000000"/>
                </a:solidFill>
                <a:latin typeface="Arial" charset="0"/>
              </a:rPr>
              <a:t>Effizienzvergleich</a:t>
            </a:r>
            <a:endParaRPr lang="en-US" altLang="de-DE" sz="1200" dirty="0">
              <a:solidFill>
                <a:srgbClr val="000000"/>
              </a:solidFill>
              <a:latin typeface="Arial" charset="0"/>
            </a:endParaRPr>
          </a:p>
        </p:txBody>
      </p:sp>
      <p:sp>
        <p:nvSpPr>
          <p:cNvPr id="45" name="Fußzeilenplatzhalter 2">
            <a:extLst>
              <a:ext uri="{FF2B5EF4-FFF2-40B4-BE49-F238E27FC236}">
                <a16:creationId xmlns:a16="http://schemas.microsoft.com/office/drawing/2014/main" id="{C3E3FA06-865C-4CC8-84FF-287894AED791}"/>
              </a:ext>
            </a:extLst>
          </p:cNvPr>
          <p:cNvSpPr txBox="1">
            <a:spLocks/>
          </p:cNvSpPr>
          <p:nvPr/>
        </p:nvSpPr>
        <p:spPr>
          <a:xfrm>
            <a:off x="801687" y="6465888"/>
            <a:ext cx="6400801" cy="263525"/>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e-DE"/>
              <a:t>Referat 601  | Vortrag für den Bundesrechnungshof | © Bundesnetzagentur</a:t>
            </a:r>
            <a:endParaRPr lang="de-DE" dirty="0"/>
          </a:p>
        </p:txBody>
      </p:sp>
      <p:sp>
        <p:nvSpPr>
          <p:cNvPr id="46" name="Datumsplatzhalter 3">
            <a:extLst>
              <a:ext uri="{FF2B5EF4-FFF2-40B4-BE49-F238E27FC236}">
                <a16:creationId xmlns:a16="http://schemas.microsoft.com/office/drawing/2014/main" id="{16A35954-7A1F-4472-B29E-8BEEC8C32C6F}"/>
              </a:ext>
            </a:extLst>
          </p:cNvPr>
          <p:cNvSpPr txBox="1">
            <a:spLocks/>
          </p:cNvSpPr>
          <p:nvPr/>
        </p:nvSpPr>
        <p:spPr>
          <a:xfrm>
            <a:off x="7202488" y="6473825"/>
            <a:ext cx="1082675" cy="238125"/>
          </a:xfrm>
          <a:prstGeom prst="rect">
            <a:avLst/>
          </a:prstGeom>
        </p:spPr>
        <p:txBody>
          <a:bodyPr vert="horz" lIns="0" tIns="45720" rIns="0" bIns="45720" rtlCol="0" anchor="ctr"/>
          <a:lstStyle>
            <a:defPPr>
              <a:defRPr lang="en-US"/>
            </a:defPPr>
            <a:lvl1pPr marL="0" algn="r" defTabSz="685800" rtl="0" eaLnBrk="1" latinLnBrk="0" hangingPunct="1">
              <a:defRPr sz="833" kern="1200">
                <a:solidFill>
                  <a:schemeClr val="bg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e-DE"/>
              <a:t>06.12.17</a:t>
            </a:r>
          </a:p>
        </p:txBody>
      </p:sp>
    </p:spTree>
    <p:extLst>
      <p:ext uri="{BB962C8B-B14F-4D97-AF65-F5344CB8AC3E}">
        <p14:creationId xmlns:p14="http://schemas.microsoft.com/office/powerpoint/2010/main" val="1777805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64A0140-B488-4C5C-A4E8-9F2F52D3A984}"/>
              </a:ext>
            </a:extLst>
          </p:cNvPr>
          <p:cNvSpPr>
            <a:spLocks noGrp="1"/>
          </p:cNvSpPr>
          <p:nvPr>
            <p:ph type="sldNum" sz="quarter" idx="12"/>
          </p:nvPr>
        </p:nvSpPr>
        <p:spPr/>
        <p:txBody>
          <a:bodyPr/>
          <a:lstStyle/>
          <a:p>
            <a:fld id="{DF28FB93-0A08-4E7D-8E63-9EFA29F1E093}" type="slidenum">
              <a:rPr lang="en-US" smtClean="0"/>
              <a:pPr/>
              <a:t>27</a:t>
            </a:fld>
            <a:endParaRPr lang="en-US"/>
          </a:p>
        </p:txBody>
      </p:sp>
      <p:sp>
        <p:nvSpPr>
          <p:cNvPr id="61" name="Titel 1">
            <a:extLst>
              <a:ext uri="{FF2B5EF4-FFF2-40B4-BE49-F238E27FC236}">
                <a16:creationId xmlns:a16="http://schemas.microsoft.com/office/drawing/2014/main" id="{B928E618-7E78-47CA-B2B5-8B259B269728}"/>
              </a:ext>
            </a:extLst>
          </p:cNvPr>
          <p:cNvSpPr>
            <a:spLocks noGrp="1"/>
          </p:cNvSpPr>
          <p:nvPr>
            <p:ph type="title"/>
          </p:nvPr>
        </p:nvSpPr>
        <p:spPr>
          <a:xfrm>
            <a:off x="202567" y="251691"/>
            <a:ext cx="6002561" cy="496887"/>
          </a:xfrm>
        </p:spPr>
        <p:txBody>
          <a:bodyPr/>
          <a:lstStyle/>
          <a:p>
            <a:r>
              <a:rPr lang="de-DE" sz="2000" dirty="0"/>
              <a:t>Unterschiedlicher Umgang mit Kosten</a:t>
            </a:r>
          </a:p>
        </p:txBody>
      </p:sp>
      <p:sp>
        <p:nvSpPr>
          <p:cNvPr id="62" name="Foliennummernplatzhalter 4">
            <a:extLst>
              <a:ext uri="{FF2B5EF4-FFF2-40B4-BE49-F238E27FC236}">
                <a16:creationId xmlns:a16="http://schemas.microsoft.com/office/drawing/2014/main" id="{9A0235D6-414D-4192-89F5-9D6E75A5A5C3}"/>
              </a:ext>
            </a:extLst>
          </p:cNvPr>
          <p:cNvSpPr txBox="1">
            <a:spLocks/>
          </p:cNvSpPr>
          <p:nvPr/>
        </p:nvSpPr>
        <p:spPr>
          <a:xfrm>
            <a:off x="8285163" y="6453336"/>
            <a:ext cx="598487" cy="263525"/>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4112350-7D1F-4F7B-A7EF-9C24A53D12C6}" type="slidenum">
              <a:rPr lang="de-DE" smtClean="0"/>
              <a:pPr/>
              <a:t>27</a:t>
            </a:fld>
            <a:endParaRPr lang="de-DE"/>
          </a:p>
        </p:txBody>
      </p:sp>
      <p:sp>
        <p:nvSpPr>
          <p:cNvPr id="63" name="Textfeld 62">
            <a:extLst>
              <a:ext uri="{FF2B5EF4-FFF2-40B4-BE49-F238E27FC236}">
                <a16:creationId xmlns:a16="http://schemas.microsoft.com/office/drawing/2014/main" id="{D1D70E35-0B7A-4373-8F5F-6875780C7FE9}"/>
              </a:ext>
            </a:extLst>
          </p:cNvPr>
          <p:cNvSpPr txBox="1"/>
          <p:nvPr/>
        </p:nvSpPr>
        <p:spPr>
          <a:xfrm>
            <a:off x="323528" y="1085850"/>
            <a:ext cx="1224136" cy="1034020"/>
          </a:xfrm>
          <a:prstGeom prst="rect">
            <a:avLst/>
          </a:prstGeom>
          <a:solidFill>
            <a:schemeClr val="tx2"/>
          </a:solidFill>
        </p:spPr>
        <p:txBody>
          <a:bodyPr wrap="square" rtlCol="0" anchor="ctr" anchorCtr="1">
            <a:noAutofit/>
          </a:bodyPr>
          <a:lstStyle/>
          <a:p>
            <a:pPr algn="ctr"/>
            <a:r>
              <a:rPr lang="de-DE" dirty="0">
                <a:solidFill>
                  <a:srgbClr val="FFFFFF"/>
                </a:solidFill>
              </a:rPr>
              <a:t>CAPEX</a:t>
            </a:r>
            <a:endParaRPr lang="en-US" dirty="0">
              <a:solidFill>
                <a:srgbClr val="FFFFFF"/>
              </a:solidFill>
            </a:endParaRPr>
          </a:p>
        </p:txBody>
      </p:sp>
      <p:sp>
        <p:nvSpPr>
          <p:cNvPr id="64" name="Textfeld 63">
            <a:extLst>
              <a:ext uri="{FF2B5EF4-FFF2-40B4-BE49-F238E27FC236}">
                <a16:creationId xmlns:a16="http://schemas.microsoft.com/office/drawing/2014/main" id="{EB8F3A24-0EDB-42E8-8122-CD39EDA51D97}"/>
              </a:ext>
            </a:extLst>
          </p:cNvPr>
          <p:cNvSpPr txBox="1"/>
          <p:nvPr/>
        </p:nvSpPr>
        <p:spPr>
          <a:xfrm>
            <a:off x="2411760" y="1085850"/>
            <a:ext cx="1584176" cy="1034020"/>
          </a:xfrm>
          <a:prstGeom prst="rect">
            <a:avLst/>
          </a:prstGeom>
          <a:solidFill>
            <a:schemeClr val="tx2"/>
          </a:solidFill>
        </p:spPr>
        <p:txBody>
          <a:bodyPr wrap="square" rtlCol="0" anchor="ctr" anchorCtr="1">
            <a:noAutofit/>
          </a:bodyPr>
          <a:lstStyle/>
          <a:p>
            <a:pPr algn="ctr"/>
            <a:br>
              <a:rPr lang="de-DE" sz="1400" dirty="0">
                <a:solidFill>
                  <a:srgbClr val="FFFFFF"/>
                </a:solidFill>
              </a:rPr>
            </a:br>
            <a:r>
              <a:rPr lang="de-DE" sz="1400" dirty="0">
                <a:solidFill>
                  <a:srgbClr val="FFFFFF"/>
                </a:solidFill>
              </a:rPr>
              <a:t>Kapitalkosten-abgleich </a:t>
            </a:r>
            <a:br>
              <a:rPr lang="de-DE" sz="1400" dirty="0">
                <a:solidFill>
                  <a:srgbClr val="FFFFFF"/>
                </a:solidFill>
              </a:rPr>
            </a:br>
            <a:endParaRPr lang="en-US" sz="1400" dirty="0">
              <a:solidFill>
                <a:srgbClr val="FFFFFF"/>
              </a:solidFill>
            </a:endParaRPr>
          </a:p>
        </p:txBody>
      </p:sp>
      <p:sp>
        <p:nvSpPr>
          <p:cNvPr id="65" name="Pfeil nach rechts 45">
            <a:extLst>
              <a:ext uri="{FF2B5EF4-FFF2-40B4-BE49-F238E27FC236}">
                <a16:creationId xmlns:a16="http://schemas.microsoft.com/office/drawing/2014/main" id="{51988789-3BC8-423C-9007-BFFDCAFAEFBE}"/>
              </a:ext>
            </a:extLst>
          </p:cNvPr>
          <p:cNvSpPr/>
          <p:nvPr/>
        </p:nvSpPr>
        <p:spPr bwMode="auto">
          <a:xfrm>
            <a:off x="1763589" y="1386836"/>
            <a:ext cx="432048" cy="432048"/>
          </a:xfrm>
          <a:prstGeom prst="rightArrow">
            <a:avLst/>
          </a:prstGeom>
          <a:noFill/>
          <a:ln w="28575" cap="flat" cmpd="sng" algn="ctr">
            <a:solidFill>
              <a:schemeClr val="tx2"/>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endParaRPr kumimoji="0" lang="en-US" sz="1800" b="0" i="0" u="none" strike="noStrike" cap="none" normalizeH="0" baseline="0">
              <a:ln>
                <a:noFill/>
              </a:ln>
              <a:solidFill>
                <a:schemeClr val="tx1"/>
              </a:solidFill>
              <a:effectLst/>
              <a:latin typeface="Arial Narrow" pitchFamily="1" charset="0"/>
            </a:endParaRPr>
          </a:p>
        </p:txBody>
      </p:sp>
      <p:sp>
        <p:nvSpPr>
          <p:cNvPr id="66" name="Textfeld 65">
            <a:extLst>
              <a:ext uri="{FF2B5EF4-FFF2-40B4-BE49-F238E27FC236}">
                <a16:creationId xmlns:a16="http://schemas.microsoft.com/office/drawing/2014/main" id="{390C7D90-97B5-4B5F-820C-0C621AA28B18}"/>
              </a:ext>
            </a:extLst>
          </p:cNvPr>
          <p:cNvSpPr txBox="1"/>
          <p:nvPr/>
        </p:nvSpPr>
        <p:spPr>
          <a:xfrm>
            <a:off x="6731828" y="1062192"/>
            <a:ext cx="2064510" cy="1026648"/>
          </a:xfrm>
          <a:prstGeom prst="rect">
            <a:avLst/>
          </a:prstGeom>
          <a:solidFill>
            <a:schemeClr val="tx2"/>
          </a:solidFill>
        </p:spPr>
        <p:txBody>
          <a:bodyPr wrap="square" rtlCol="0" anchor="ctr" anchorCtr="1">
            <a:noAutofit/>
          </a:bodyPr>
          <a:lstStyle/>
          <a:p>
            <a:pPr algn="ctr"/>
            <a:r>
              <a:rPr lang="de-DE" sz="1400" dirty="0">
                <a:solidFill>
                  <a:srgbClr val="FFFFFF"/>
                </a:solidFill>
              </a:rPr>
              <a:t>jährlicher Abgleich CAPEX bei Investition</a:t>
            </a:r>
            <a:endParaRPr lang="en-US" sz="1400" dirty="0">
              <a:solidFill>
                <a:srgbClr val="FFFFFF"/>
              </a:solidFill>
            </a:endParaRPr>
          </a:p>
        </p:txBody>
      </p:sp>
      <p:sp>
        <p:nvSpPr>
          <p:cNvPr id="67" name="Textfeld 66">
            <a:extLst>
              <a:ext uri="{FF2B5EF4-FFF2-40B4-BE49-F238E27FC236}">
                <a16:creationId xmlns:a16="http://schemas.microsoft.com/office/drawing/2014/main" id="{BE080225-7349-441A-9150-0CC24C1D603C}"/>
              </a:ext>
            </a:extLst>
          </p:cNvPr>
          <p:cNvSpPr txBox="1"/>
          <p:nvPr/>
        </p:nvSpPr>
        <p:spPr>
          <a:xfrm>
            <a:off x="323528" y="2348880"/>
            <a:ext cx="1224136" cy="3046702"/>
          </a:xfrm>
          <a:prstGeom prst="rect">
            <a:avLst/>
          </a:prstGeom>
          <a:solidFill>
            <a:schemeClr val="tx2"/>
          </a:solidFill>
        </p:spPr>
        <p:txBody>
          <a:bodyPr wrap="square" rtlCol="0" anchor="ctr" anchorCtr="1">
            <a:noAutofit/>
          </a:bodyPr>
          <a:lstStyle/>
          <a:p>
            <a:pPr algn="ctr"/>
            <a:r>
              <a:rPr lang="de-DE" dirty="0">
                <a:solidFill>
                  <a:srgbClr val="FFFFFF"/>
                </a:solidFill>
              </a:rPr>
              <a:t>OPEX</a:t>
            </a:r>
            <a:endParaRPr lang="en-US" dirty="0">
              <a:solidFill>
                <a:srgbClr val="FFFFFF"/>
              </a:solidFill>
            </a:endParaRPr>
          </a:p>
        </p:txBody>
      </p:sp>
      <p:sp>
        <p:nvSpPr>
          <p:cNvPr id="68" name="Textfeld 67">
            <a:extLst>
              <a:ext uri="{FF2B5EF4-FFF2-40B4-BE49-F238E27FC236}">
                <a16:creationId xmlns:a16="http://schemas.microsoft.com/office/drawing/2014/main" id="{29B9F401-A8FD-4F31-85CC-5F08669AB19E}"/>
              </a:ext>
            </a:extLst>
          </p:cNvPr>
          <p:cNvSpPr txBox="1"/>
          <p:nvPr/>
        </p:nvSpPr>
        <p:spPr>
          <a:xfrm>
            <a:off x="4427984" y="2348880"/>
            <a:ext cx="1872208" cy="940668"/>
          </a:xfrm>
          <a:prstGeom prst="rect">
            <a:avLst/>
          </a:prstGeom>
          <a:solidFill>
            <a:schemeClr val="tx2"/>
          </a:solidFill>
        </p:spPr>
        <p:txBody>
          <a:bodyPr wrap="square" rtlCol="0" anchor="ctr" anchorCtr="1">
            <a:noAutofit/>
          </a:bodyPr>
          <a:lstStyle/>
          <a:p>
            <a:pPr algn="ctr"/>
            <a:r>
              <a:rPr lang="de-DE" sz="1600" dirty="0">
                <a:solidFill>
                  <a:srgbClr val="FFFFFF"/>
                </a:solidFill>
              </a:rPr>
              <a:t>b/</a:t>
            </a:r>
            <a:r>
              <a:rPr lang="de-DE" sz="1600" dirty="0" err="1">
                <a:solidFill>
                  <a:srgbClr val="FFFFFF"/>
                </a:solidFill>
              </a:rPr>
              <a:t>vnb</a:t>
            </a:r>
            <a:endParaRPr lang="de-DE" sz="1600" dirty="0">
              <a:solidFill>
                <a:srgbClr val="FFFFFF"/>
              </a:solidFill>
            </a:endParaRPr>
          </a:p>
          <a:p>
            <a:pPr algn="ctr"/>
            <a:r>
              <a:rPr lang="de-DE" sz="1600" dirty="0">
                <a:solidFill>
                  <a:srgbClr val="FFFFFF"/>
                </a:solidFill>
              </a:rPr>
              <a:t>Kosten</a:t>
            </a:r>
            <a:endParaRPr lang="en-US" sz="1600" dirty="0">
              <a:solidFill>
                <a:srgbClr val="FFFFFF"/>
              </a:solidFill>
            </a:endParaRPr>
          </a:p>
        </p:txBody>
      </p:sp>
      <p:sp>
        <p:nvSpPr>
          <p:cNvPr id="69" name="Pfeil nach rechts 49">
            <a:extLst>
              <a:ext uri="{FF2B5EF4-FFF2-40B4-BE49-F238E27FC236}">
                <a16:creationId xmlns:a16="http://schemas.microsoft.com/office/drawing/2014/main" id="{5EA07A2E-2D3F-4AD3-880B-162310C658C8}"/>
              </a:ext>
            </a:extLst>
          </p:cNvPr>
          <p:cNvSpPr/>
          <p:nvPr/>
        </p:nvSpPr>
        <p:spPr bwMode="auto">
          <a:xfrm>
            <a:off x="1756956" y="4041068"/>
            <a:ext cx="432048" cy="432048"/>
          </a:xfrm>
          <a:prstGeom prst="rightArrow">
            <a:avLst/>
          </a:prstGeom>
          <a:noFill/>
          <a:ln w="28575" cap="flat" cmpd="sng" algn="ctr">
            <a:solidFill>
              <a:schemeClr val="tx2"/>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endParaRPr kumimoji="0" lang="en-US" sz="1800" b="0" i="0" u="none" strike="noStrike" cap="none" normalizeH="0" baseline="0">
              <a:ln>
                <a:noFill/>
              </a:ln>
              <a:solidFill>
                <a:schemeClr val="tx1"/>
              </a:solidFill>
              <a:effectLst/>
              <a:latin typeface="Arial Narrow" pitchFamily="1" charset="0"/>
            </a:endParaRPr>
          </a:p>
        </p:txBody>
      </p:sp>
      <p:sp>
        <p:nvSpPr>
          <p:cNvPr id="70" name="Textfeld 69">
            <a:extLst>
              <a:ext uri="{FF2B5EF4-FFF2-40B4-BE49-F238E27FC236}">
                <a16:creationId xmlns:a16="http://schemas.microsoft.com/office/drawing/2014/main" id="{83BEE5E9-0C37-42FB-AD7A-2B78E691CDD4}"/>
              </a:ext>
            </a:extLst>
          </p:cNvPr>
          <p:cNvSpPr txBox="1"/>
          <p:nvPr/>
        </p:nvSpPr>
        <p:spPr>
          <a:xfrm>
            <a:off x="6732240" y="2348880"/>
            <a:ext cx="2064098" cy="803377"/>
          </a:xfrm>
          <a:prstGeom prst="rect">
            <a:avLst/>
          </a:prstGeom>
          <a:solidFill>
            <a:schemeClr val="tx2"/>
          </a:solidFill>
        </p:spPr>
        <p:txBody>
          <a:bodyPr wrap="square" rtlCol="0" anchor="ctr" anchorCtr="1">
            <a:noAutofit/>
          </a:bodyPr>
          <a:lstStyle/>
          <a:p>
            <a:pPr algn="ctr"/>
            <a:r>
              <a:rPr lang="de-DE" sz="1600" dirty="0">
                <a:solidFill>
                  <a:srgbClr val="FFFFFF"/>
                </a:solidFill>
              </a:rPr>
              <a:t>Budget</a:t>
            </a:r>
            <a:endParaRPr lang="en-US" sz="1600" dirty="0">
              <a:solidFill>
                <a:srgbClr val="FFFFFF"/>
              </a:solidFill>
            </a:endParaRPr>
          </a:p>
        </p:txBody>
      </p:sp>
      <p:sp>
        <p:nvSpPr>
          <p:cNvPr id="71" name="Textfeld 70">
            <a:extLst>
              <a:ext uri="{FF2B5EF4-FFF2-40B4-BE49-F238E27FC236}">
                <a16:creationId xmlns:a16="http://schemas.microsoft.com/office/drawing/2014/main" id="{E46DF478-6186-4BD2-AF1A-7158F1EE3FF6}"/>
              </a:ext>
            </a:extLst>
          </p:cNvPr>
          <p:cNvSpPr txBox="1"/>
          <p:nvPr/>
        </p:nvSpPr>
        <p:spPr>
          <a:xfrm>
            <a:off x="4427984" y="3326907"/>
            <a:ext cx="1872208" cy="1034020"/>
          </a:xfrm>
          <a:prstGeom prst="rect">
            <a:avLst/>
          </a:prstGeom>
          <a:solidFill>
            <a:schemeClr val="tx2"/>
          </a:solidFill>
        </p:spPr>
        <p:txBody>
          <a:bodyPr wrap="square" rtlCol="0" anchor="ctr" anchorCtr="1">
            <a:noAutofit/>
          </a:bodyPr>
          <a:lstStyle/>
          <a:p>
            <a:pPr algn="ctr"/>
            <a:r>
              <a:rPr lang="de-DE" sz="1600" dirty="0" err="1">
                <a:solidFill>
                  <a:srgbClr val="FFFFFF"/>
                </a:solidFill>
              </a:rPr>
              <a:t>dnb</a:t>
            </a:r>
            <a:br>
              <a:rPr lang="de-DE" sz="1600" dirty="0">
                <a:solidFill>
                  <a:srgbClr val="FFFFFF"/>
                </a:solidFill>
              </a:rPr>
            </a:br>
            <a:r>
              <a:rPr lang="de-DE" sz="1600" dirty="0">
                <a:solidFill>
                  <a:srgbClr val="FFFFFF"/>
                </a:solidFill>
              </a:rPr>
              <a:t>Kosten</a:t>
            </a:r>
            <a:endParaRPr lang="en-US" sz="1600" dirty="0">
              <a:solidFill>
                <a:srgbClr val="FFFFFF"/>
              </a:solidFill>
            </a:endParaRPr>
          </a:p>
        </p:txBody>
      </p:sp>
      <p:sp>
        <p:nvSpPr>
          <p:cNvPr id="72" name="Textfeld 71">
            <a:extLst>
              <a:ext uri="{FF2B5EF4-FFF2-40B4-BE49-F238E27FC236}">
                <a16:creationId xmlns:a16="http://schemas.microsoft.com/office/drawing/2014/main" id="{2C28C2AC-8397-42CF-8B4D-202B4BA2A599}"/>
              </a:ext>
            </a:extLst>
          </p:cNvPr>
          <p:cNvSpPr txBox="1"/>
          <p:nvPr/>
        </p:nvSpPr>
        <p:spPr>
          <a:xfrm>
            <a:off x="4427984" y="4422253"/>
            <a:ext cx="1872208" cy="1034020"/>
          </a:xfrm>
          <a:prstGeom prst="rect">
            <a:avLst/>
          </a:prstGeom>
          <a:solidFill>
            <a:schemeClr val="tx2"/>
          </a:solidFill>
        </p:spPr>
        <p:txBody>
          <a:bodyPr wrap="square" rtlCol="0" anchor="ctr" anchorCtr="1">
            <a:noAutofit/>
          </a:bodyPr>
          <a:lstStyle/>
          <a:p>
            <a:pPr algn="ctr"/>
            <a:r>
              <a:rPr lang="de-DE" sz="1600" dirty="0">
                <a:solidFill>
                  <a:srgbClr val="FFFFFF"/>
                </a:solidFill>
              </a:rPr>
              <a:t>volatile Kosten</a:t>
            </a:r>
            <a:endParaRPr lang="en-US" sz="1600" dirty="0">
              <a:solidFill>
                <a:srgbClr val="FFFFFF"/>
              </a:solidFill>
            </a:endParaRPr>
          </a:p>
        </p:txBody>
      </p:sp>
      <p:sp>
        <p:nvSpPr>
          <p:cNvPr id="73" name="Textfeld 72">
            <a:extLst>
              <a:ext uri="{FF2B5EF4-FFF2-40B4-BE49-F238E27FC236}">
                <a16:creationId xmlns:a16="http://schemas.microsoft.com/office/drawing/2014/main" id="{C0305EA7-5AF9-485D-968B-E39450FA708E}"/>
              </a:ext>
            </a:extLst>
          </p:cNvPr>
          <p:cNvSpPr txBox="1"/>
          <p:nvPr/>
        </p:nvSpPr>
        <p:spPr>
          <a:xfrm rot="16200000">
            <a:off x="1680497" y="3080143"/>
            <a:ext cx="3046702" cy="1584176"/>
          </a:xfrm>
          <a:prstGeom prst="rect">
            <a:avLst/>
          </a:prstGeom>
          <a:solidFill>
            <a:schemeClr val="tx2"/>
          </a:solidFill>
        </p:spPr>
        <p:txBody>
          <a:bodyPr wrap="square" rtlCol="0" anchor="ctr" anchorCtr="1">
            <a:noAutofit/>
          </a:bodyPr>
          <a:lstStyle/>
          <a:p>
            <a:pPr algn="ctr"/>
            <a:r>
              <a:rPr lang="de-DE" dirty="0">
                <a:solidFill>
                  <a:srgbClr val="FFFFFF"/>
                </a:solidFill>
              </a:rPr>
              <a:t>Budgetansatz</a:t>
            </a:r>
            <a:endParaRPr lang="en-US" dirty="0">
              <a:solidFill>
                <a:srgbClr val="FFFFFF"/>
              </a:solidFill>
            </a:endParaRPr>
          </a:p>
        </p:txBody>
      </p:sp>
      <p:sp>
        <p:nvSpPr>
          <p:cNvPr id="74" name="Textfeld 73">
            <a:extLst>
              <a:ext uri="{FF2B5EF4-FFF2-40B4-BE49-F238E27FC236}">
                <a16:creationId xmlns:a16="http://schemas.microsoft.com/office/drawing/2014/main" id="{F39A8377-193E-4A5F-93BA-C6E81359F47A}"/>
              </a:ext>
            </a:extLst>
          </p:cNvPr>
          <p:cNvSpPr txBox="1"/>
          <p:nvPr/>
        </p:nvSpPr>
        <p:spPr>
          <a:xfrm>
            <a:off x="4399472" y="1085850"/>
            <a:ext cx="1872208" cy="1034020"/>
          </a:xfrm>
          <a:prstGeom prst="rect">
            <a:avLst/>
          </a:prstGeom>
          <a:solidFill>
            <a:schemeClr val="tx2"/>
          </a:solidFill>
        </p:spPr>
        <p:txBody>
          <a:bodyPr wrap="square" rtlCol="0" anchor="ctr" anchorCtr="1">
            <a:noAutofit/>
          </a:bodyPr>
          <a:lstStyle/>
          <a:p>
            <a:pPr algn="ctr"/>
            <a:r>
              <a:rPr lang="de-DE" sz="1600" dirty="0">
                <a:solidFill>
                  <a:srgbClr val="FFFFFF"/>
                </a:solidFill>
              </a:rPr>
              <a:t>b/</a:t>
            </a:r>
            <a:r>
              <a:rPr lang="de-DE" sz="1600" dirty="0" err="1">
                <a:solidFill>
                  <a:srgbClr val="FFFFFF"/>
                </a:solidFill>
              </a:rPr>
              <a:t>vnb</a:t>
            </a:r>
            <a:endParaRPr lang="de-DE" sz="1600" dirty="0">
              <a:solidFill>
                <a:srgbClr val="FFFFFF"/>
              </a:solidFill>
            </a:endParaRPr>
          </a:p>
          <a:p>
            <a:pPr algn="ctr"/>
            <a:r>
              <a:rPr lang="de-DE" sz="1600" dirty="0">
                <a:solidFill>
                  <a:srgbClr val="FFFFFF"/>
                </a:solidFill>
              </a:rPr>
              <a:t>Kosten</a:t>
            </a:r>
            <a:endParaRPr lang="en-US" sz="1600" dirty="0">
              <a:solidFill>
                <a:srgbClr val="FFFFFF"/>
              </a:solidFill>
            </a:endParaRPr>
          </a:p>
        </p:txBody>
      </p:sp>
      <p:sp>
        <p:nvSpPr>
          <p:cNvPr id="75" name="Textfeld 74">
            <a:extLst>
              <a:ext uri="{FF2B5EF4-FFF2-40B4-BE49-F238E27FC236}">
                <a16:creationId xmlns:a16="http://schemas.microsoft.com/office/drawing/2014/main" id="{B6569664-0EE6-4FCA-9D42-01F706BBBD1B}"/>
              </a:ext>
            </a:extLst>
          </p:cNvPr>
          <p:cNvSpPr txBox="1"/>
          <p:nvPr/>
        </p:nvSpPr>
        <p:spPr>
          <a:xfrm>
            <a:off x="2051720" y="775737"/>
            <a:ext cx="2375917" cy="276999"/>
          </a:xfrm>
          <a:prstGeom prst="rect">
            <a:avLst/>
          </a:prstGeom>
          <a:noFill/>
        </p:spPr>
        <p:txBody>
          <a:bodyPr wrap="square" rtlCol="0">
            <a:spAutoFit/>
          </a:bodyPr>
          <a:lstStyle/>
          <a:p>
            <a:r>
              <a:rPr lang="de-DE" sz="1200" dirty="0"/>
              <a:t>zentrale Unterscheidung</a:t>
            </a:r>
            <a:endParaRPr lang="en-US" sz="1200" dirty="0"/>
          </a:p>
        </p:txBody>
      </p:sp>
      <p:sp>
        <p:nvSpPr>
          <p:cNvPr id="76" name="Textfeld 75">
            <a:extLst>
              <a:ext uri="{FF2B5EF4-FFF2-40B4-BE49-F238E27FC236}">
                <a16:creationId xmlns:a16="http://schemas.microsoft.com/office/drawing/2014/main" id="{AA88AF66-B9EF-44DF-8F71-BE911F25E1E4}"/>
              </a:ext>
            </a:extLst>
          </p:cNvPr>
          <p:cNvSpPr txBox="1"/>
          <p:nvPr/>
        </p:nvSpPr>
        <p:spPr>
          <a:xfrm>
            <a:off x="4571653" y="775737"/>
            <a:ext cx="1700027" cy="276999"/>
          </a:xfrm>
          <a:prstGeom prst="rect">
            <a:avLst/>
          </a:prstGeom>
          <a:noFill/>
        </p:spPr>
        <p:txBody>
          <a:bodyPr wrap="square" rtlCol="0">
            <a:spAutoFit/>
          </a:bodyPr>
          <a:lstStyle/>
          <a:p>
            <a:r>
              <a:rPr lang="de-DE" sz="1200" dirty="0"/>
              <a:t>Kostenkategorie</a:t>
            </a:r>
            <a:endParaRPr lang="en-US" sz="1200" dirty="0"/>
          </a:p>
        </p:txBody>
      </p:sp>
      <p:sp>
        <p:nvSpPr>
          <p:cNvPr id="77" name="Textfeld 76">
            <a:extLst>
              <a:ext uri="{FF2B5EF4-FFF2-40B4-BE49-F238E27FC236}">
                <a16:creationId xmlns:a16="http://schemas.microsoft.com/office/drawing/2014/main" id="{F9F5CCB5-9E47-4BEB-A501-4A8184F69DA5}"/>
              </a:ext>
            </a:extLst>
          </p:cNvPr>
          <p:cNvSpPr txBox="1"/>
          <p:nvPr/>
        </p:nvSpPr>
        <p:spPr>
          <a:xfrm>
            <a:off x="7020272" y="764704"/>
            <a:ext cx="1644290" cy="276999"/>
          </a:xfrm>
          <a:prstGeom prst="rect">
            <a:avLst/>
          </a:prstGeom>
          <a:noFill/>
        </p:spPr>
        <p:txBody>
          <a:bodyPr wrap="square" rtlCol="0">
            <a:spAutoFit/>
          </a:bodyPr>
          <a:lstStyle/>
          <a:p>
            <a:r>
              <a:rPr lang="de-DE" sz="1200" dirty="0"/>
              <a:t>unterperiodisch</a:t>
            </a:r>
            <a:endParaRPr lang="en-US" sz="1200" dirty="0"/>
          </a:p>
        </p:txBody>
      </p:sp>
      <p:sp>
        <p:nvSpPr>
          <p:cNvPr id="78" name="Textfeld 77">
            <a:extLst>
              <a:ext uri="{FF2B5EF4-FFF2-40B4-BE49-F238E27FC236}">
                <a16:creationId xmlns:a16="http://schemas.microsoft.com/office/drawing/2014/main" id="{B4A5E8C6-5304-4C27-994D-5B34EF3C2D2D}"/>
              </a:ext>
            </a:extLst>
          </p:cNvPr>
          <p:cNvSpPr txBox="1"/>
          <p:nvPr/>
        </p:nvSpPr>
        <p:spPr>
          <a:xfrm>
            <a:off x="6711776" y="3363470"/>
            <a:ext cx="2064098" cy="408998"/>
          </a:xfrm>
          <a:prstGeom prst="rect">
            <a:avLst/>
          </a:prstGeom>
          <a:solidFill>
            <a:schemeClr val="tx2"/>
          </a:solidFill>
        </p:spPr>
        <p:txBody>
          <a:bodyPr wrap="square" rtlCol="0" anchor="ctr" anchorCtr="1">
            <a:noAutofit/>
          </a:bodyPr>
          <a:lstStyle/>
          <a:p>
            <a:pPr algn="ctr"/>
            <a:r>
              <a:rPr lang="de-DE" sz="1200" dirty="0">
                <a:solidFill>
                  <a:srgbClr val="FFFFFF"/>
                </a:solidFill>
              </a:rPr>
              <a:t>T-0 mit Plankosten</a:t>
            </a:r>
            <a:endParaRPr lang="en-US" sz="1200" dirty="0">
              <a:solidFill>
                <a:srgbClr val="FFFFFF"/>
              </a:solidFill>
            </a:endParaRPr>
          </a:p>
        </p:txBody>
      </p:sp>
      <p:sp>
        <p:nvSpPr>
          <p:cNvPr id="79" name="Textfeld 78">
            <a:extLst>
              <a:ext uri="{FF2B5EF4-FFF2-40B4-BE49-F238E27FC236}">
                <a16:creationId xmlns:a16="http://schemas.microsoft.com/office/drawing/2014/main" id="{DCF35723-59F9-413E-9A68-88F73148F283}"/>
              </a:ext>
            </a:extLst>
          </p:cNvPr>
          <p:cNvSpPr txBox="1"/>
          <p:nvPr/>
        </p:nvSpPr>
        <p:spPr>
          <a:xfrm>
            <a:off x="6708603" y="3912395"/>
            <a:ext cx="2064098" cy="408998"/>
          </a:xfrm>
          <a:prstGeom prst="rect">
            <a:avLst/>
          </a:prstGeom>
          <a:solidFill>
            <a:schemeClr val="tx2"/>
          </a:solidFill>
        </p:spPr>
        <p:txBody>
          <a:bodyPr wrap="square" rtlCol="0" anchor="ctr" anchorCtr="1">
            <a:noAutofit/>
          </a:bodyPr>
          <a:lstStyle/>
          <a:p>
            <a:pPr algn="ctr"/>
            <a:r>
              <a:rPr lang="de-DE" sz="1200" dirty="0">
                <a:solidFill>
                  <a:srgbClr val="FFFFFF"/>
                </a:solidFill>
              </a:rPr>
              <a:t>T-2 mit </a:t>
            </a:r>
            <a:r>
              <a:rPr lang="de-DE" sz="1200" dirty="0" err="1">
                <a:solidFill>
                  <a:srgbClr val="FFFFFF"/>
                </a:solidFill>
              </a:rPr>
              <a:t>Istkosten</a:t>
            </a:r>
            <a:endParaRPr lang="en-US" sz="1200" dirty="0">
              <a:solidFill>
                <a:srgbClr val="FFFFFF"/>
              </a:solidFill>
            </a:endParaRPr>
          </a:p>
        </p:txBody>
      </p:sp>
      <p:sp>
        <p:nvSpPr>
          <p:cNvPr id="80" name="Textfeld 79">
            <a:extLst>
              <a:ext uri="{FF2B5EF4-FFF2-40B4-BE49-F238E27FC236}">
                <a16:creationId xmlns:a16="http://schemas.microsoft.com/office/drawing/2014/main" id="{D8DAE190-0BEB-482E-BF04-36E4B822762F}"/>
              </a:ext>
            </a:extLst>
          </p:cNvPr>
          <p:cNvSpPr txBox="1"/>
          <p:nvPr/>
        </p:nvSpPr>
        <p:spPr>
          <a:xfrm>
            <a:off x="6731828" y="4522509"/>
            <a:ext cx="2064098" cy="917793"/>
          </a:xfrm>
          <a:prstGeom prst="rect">
            <a:avLst/>
          </a:prstGeom>
          <a:solidFill>
            <a:schemeClr val="tx2"/>
          </a:solidFill>
        </p:spPr>
        <p:txBody>
          <a:bodyPr wrap="square" rtlCol="0" anchor="ctr" anchorCtr="1">
            <a:noAutofit/>
          </a:bodyPr>
          <a:lstStyle/>
          <a:p>
            <a:pPr algn="ctr"/>
            <a:r>
              <a:rPr lang="de-DE" sz="1200" dirty="0">
                <a:solidFill>
                  <a:srgbClr val="FFFFFF"/>
                </a:solidFill>
              </a:rPr>
              <a:t>T-0 mit Plankosten, jährliche Anpassung einer volatilen Komponente</a:t>
            </a:r>
            <a:endParaRPr lang="en-US" sz="1200" dirty="0">
              <a:solidFill>
                <a:srgbClr val="FFFFFF"/>
              </a:solidFill>
            </a:endParaRPr>
          </a:p>
        </p:txBody>
      </p:sp>
      <p:sp>
        <p:nvSpPr>
          <p:cNvPr id="81" name="Fußzeilenplatzhalter 4">
            <a:extLst>
              <a:ext uri="{FF2B5EF4-FFF2-40B4-BE49-F238E27FC236}">
                <a16:creationId xmlns:a16="http://schemas.microsoft.com/office/drawing/2014/main" id="{B687A039-E099-49C5-8E9F-413BB4B2F2A6}"/>
              </a:ext>
            </a:extLst>
          </p:cNvPr>
          <p:cNvSpPr txBox="1">
            <a:spLocks/>
          </p:cNvSpPr>
          <p:nvPr/>
        </p:nvSpPr>
        <p:spPr bwMode="auto">
          <a:xfrm>
            <a:off x="6622728" y="6247309"/>
            <a:ext cx="2448273" cy="263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spcBef>
                <a:spcPct val="0"/>
              </a:spcBef>
              <a:defRPr lang="en-US" sz="1000" kern="1200" dirty="0" err="1"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solidFill>
                <a:srgbClr val="000000"/>
              </a:solidFill>
            </a:endParaRPr>
          </a:p>
        </p:txBody>
      </p:sp>
      <p:sp>
        <p:nvSpPr>
          <p:cNvPr id="82" name="Rechteck 81">
            <a:extLst>
              <a:ext uri="{FF2B5EF4-FFF2-40B4-BE49-F238E27FC236}">
                <a16:creationId xmlns:a16="http://schemas.microsoft.com/office/drawing/2014/main" id="{DF147936-5C3A-4881-9BE3-2D562EA9C560}"/>
              </a:ext>
            </a:extLst>
          </p:cNvPr>
          <p:cNvSpPr/>
          <p:nvPr/>
        </p:nvSpPr>
        <p:spPr bwMode="auto">
          <a:xfrm>
            <a:off x="6547758" y="3695649"/>
            <a:ext cx="2385789" cy="288032"/>
          </a:xfrm>
          <a:prstGeom prst="rect">
            <a:avLst/>
          </a:prstGeom>
          <a:no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kumimoji="0" lang="de-DE" sz="1200" i="0" u="none" strike="noStrike" cap="none" normalizeH="0" dirty="0" err="1">
                <a:ln>
                  <a:noFill/>
                </a:ln>
                <a:effectLst/>
                <a:latin typeface="Arial Narrow" pitchFamily="1" charset="0"/>
              </a:rPr>
              <a:t>Abregelung</a:t>
            </a:r>
            <a:r>
              <a:rPr kumimoji="0" lang="de-DE" sz="1200" i="0" u="none" strike="noStrike" cap="none" normalizeH="0" dirty="0">
                <a:ln>
                  <a:noFill/>
                </a:ln>
                <a:effectLst/>
                <a:latin typeface="Arial Narrow" pitchFamily="1" charset="0"/>
              </a:rPr>
              <a:t> EE</a:t>
            </a:r>
            <a:endParaRPr kumimoji="0" lang="en-US" sz="1200" i="0" u="none" strike="noStrike" cap="none" normalizeH="0" baseline="0" dirty="0">
              <a:ln>
                <a:noFill/>
              </a:ln>
              <a:effectLst/>
              <a:latin typeface="Arial Narrow" pitchFamily="1" charset="0"/>
            </a:endParaRPr>
          </a:p>
        </p:txBody>
      </p:sp>
      <p:sp>
        <p:nvSpPr>
          <p:cNvPr id="83" name="Rechteck 82">
            <a:extLst>
              <a:ext uri="{FF2B5EF4-FFF2-40B4-BE49-F238E27FC236}">
                <a16:creationId xmlns:a16="http://schemas.microsoft.com/office/drawing/2014/main" id="{F10EAE3E-6CFD-46C5-9BED-833D36FFEA1F}"/>
              </a:ext>
            </a:extLst>
          </p:cNvPr>
          <p:cNvSpPr/>
          <p:nvPr/>
        </p:nvSpPr>
        <p:spPr bwMode="auto">
          <a:xfrm>
            <a:off x="6607398" y="4291443"/>
            <a:ext cx="2385789" cy="288032"/>
          </a:xfrm>
          <a:prstGeom prst="rect">
            <a:avLst/>
          </a:prstGeom>
          <a:no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200" dirty="0">
                <a:latin typeface="Arial Narrow" pitchFamily="1" charset="0"/>
              </a:rPr>
              <a:t>PZK</a:t>
            </a:r>
            <a:endParaRPr kumimoji="0" lang="en-US" sz="1200" i="0" u="none" strike="noStrike" cap="none" normalizeH="0" baseline="0" dirty="0">
              <a:ln>
                <a:noFill/>
              </a:ln>
              <a:effectLst/>
              <a:latin typeface="Arial Narrow" pitchFamily="1" charset="0"/>
            </a:endParaRPr>
          </a:p>
        </p:txBody>
      </p:sp>
      <p:sp>
        <p:nvSpPr>
          <p:cNvPr id="84" name="Rechteck 83">
            <a:extLst>
              <a:ext uri="{FF2B5EF4-FFF2-40B4-BE49-F238E27FC236}">
                <a16:creationId xmlns:a16="http://schemas.microsoft.com/office/drawing/2014/main" id="{5534972F-F5F1-44B2-908E-B3A9DFFB9B4C}"/>
              </a:ext>
            </a:extLst>
          </p:cNvPr>
          <p:cNvSpPr/>
          <p:nvPr/>
        </p:nvSpPr>
        <p:spPr bwMode="auto">
          <a:xfrm>
            <a:off x="6596587" y="3089717"/>
            <a:ext cx="2385789" cy="303155"/>
          </a:xfrm>
          <a:prstGeom prst="rect">
            <a:avLst/>
          </a:prstGeom>
          <a:no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200" dirty="0">
                <a:latin typeface="Arial Narrow" pitchFamily="1" charset="0"/>
              </a:rPr>
              <a:t>Personal, Betriebsführung, Material</a:t>
            </a:r>
            <a:endParaRPr kumimoji="0" lang="en-US" sz="1200" i="0" u="none" strike="noStrike" cap="none" normalizeH="0" baseline="0" dirty="0">
              <a:ln>
                <a:noFill/>
              </a:ln>
              <a:effectLst/>
              <a:latin typeface="Arial Narrow" pitchFamily="1" charset="0"/>
            </a:endParaRPr>
          </a:p>
        </p:txBody>
      </p:sp>
      <p:sp>
        <p:nvSpPr>
          <p:cNvPr id="85" name="Rechteck 84">
            <a:extLst>
              <a:ext uri="{FF2B5EF4-FFF2-40B4-BE49-F238E27FC236}">
                <a16:creationId xmlns:a16="http://schemas.microsoft.com/office/drawing/2014/main" id="{A940350E-8A31-4E1E-9FD8-2123F464C2B1}"/>
              </a:ext>
            </a:extLst>
          </p:cNvPr>
          <p:cNvSpPr/>
          <p:nvPr/>
        </p:nvSpPr>
        <p:spPr bwMode="auto">
          <a:xfrm>
            <a:off x="6570983" y="2071276"/>
            <a:ext cx="2385789" cy="288032"/>
          </a:xfrm>
          <a:prstGeom prst="rect">
            <a:avLst/>
          </a:prstGeom>
          <a:no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rgbClr val="BBC6D6"/>
              </a:buClr>
              <a:buSzPct val="80000"/>
              <a:buFont typeface="Wingdings" pitchFamily="1" charset="2"/>
              <a:buNone/>
              <a:tabLst/>
            </a:pPr>
            <a:r>
              <a:rPr lang="de-DE" sz="1200" dirty="0">
                <a:latin typeface="Arial Narrow" pitchFamily="1" charset="0"/>
              </a:rPr>
              <a:t>Investition (konventionell, innovativ)</a:t>
            </a:r>
            <a:endParaRPr kumimoji="0" lang="en-US" sz="1200" i="0" u="none" strike="noStrike" cap="none" normalizeH="0" baseline="0" dirty="0">
              <a:ln>
                <a:noFill/>
              </a:ln>
              <a:effectLst/>
              <a:latin typeface="Arial Narrow" pitchFamily="1" charset="0"/>
            </a:endParaRPr>
          </a:p>
        </p:txBody>
      </p:sp>
      <p:sp>
        <p:nvSpPr>
          <p:cNvPr id="86" name="Textfeld 85">
            <a:extLst>
              <a:ext uri="{FF2B5EF4-FFF2-40B4-BE49-F238E27FC236}">
                <a16:creationId xmlns:a16="http://schemas.microsoft.com/office/drawing/2014/main" id="{F20D5BEA-1581-41B8-B877-FEC52F5A9273}"/>
              </a:ext>
            </a:extLst>
          </p:cNvPr>
          <p:cNvSpPr txBox="1"/>
          <p:nvPr/>
        </p:nvSpPr>
        <p:spPr>
          <a:xfrm>
            <a:off x="107504" y="775737"/>
            <a:ext cx="2375917" cy="276999"/>
          </a:xfrm>
          <a:prstGeom prst="rect">
            <a:avLst/>
          </a:prstGeom>
          <a:noFill/>
        </p:spPr>
        <p:txBody>
          <a:bodyPr wrap="square" rtlCol="0">
            <a:spAutoFit/>
          </a:bodyPr>
          <a:lstStyle/>
          <a:p>
            <a:r>
              <a:rPr lang="de-DE" sz="1200" dirty="0"/>
              <a:t>ab 3. </a:t>
            </a:r>
            <a:r>
              <a:rPr lang="de-DE" sz="1200" dirty="0" err="1"/>
              <a:t>RegPeriode</a:t>
            </a:r>
            <a:endParaRPr lang="en-US" sz="1200" dirty="0"/>
          </a:p>
        </p:txBody>
      </p:sp>
      <p:sp>
        <p:nvSpPr>
          <p:cNvPr id="87" name="Fußzeilenplatzhalter 2">
            <a:extLst>
              <a:ext uri="{FF2B5EF4-FFF2-40B4-BE49-F238E27FC236}">
                <a16:creationId xmlns:a16="http://schemas.microsoft.com/office/drawing/2014/main" id="{ECE1276E-E8A1-498A-BC19-4EE4D9291DD7}"/>
              </a:ext>
            </a:extLst>
          </p:cNvPr>
          <p:cNvSpPr txBox="1">
            <a:spLocks/>
          </p:cNvSpPr>
          <p:nvPr/>
        </p:nvSpPr>
        <p:spPr>
          <a:xfrm>
            <a:off x="801687" y="6465888"/>
            <a:ext cx="6400801" cy="263525"/>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e-DE"/>
              <a:t>Referat 601  | Vortrag für den Bundesrechnungshof | © Bundesnetzagentur</a:t>
            </a:r>
            <a:endParaRPr lang="de-DE" dirty="0"/>
          </a:p>
        </p:txBody>
      </p:sp>
      <p:sp>
        <p:nvSpPr>
          <p:cNvPr id="88" name="Datumsplatzhalter 3">
            <a:extLst>
              <a:ext uri="{FF2B5EF4-FFF2-40B4-BE49-F238E27FC236}">
                <a16:creationId xmlns:a16="http://schemas.microsoft.com/office/drawing/2014/main" id="{A17F53F1-64FA-497E-A873-173561B8ABAD}"/>
              </a:ext>
            </a:extLst>
          </p:cNvPr>
          <p:cNvSpPr txBox="1">
            <a:spLocks/>
          </p:cNvSpPr>
          <p:nvPr/>
        </p:nvSpPr>
        <p:spPr>
          <a:xfrm>
            <a:off x="7202488" y="6473825"/>
            <a:ext cx="1082675" cy="238125"/>
          </a:xfrm>
          <a:prstGeom prst="rect">
            <a:avLst/>
          </a:prstGeom>
        </p:spPr>
        <p:txBody>
          <a:bodyPr vert="horz" lIns="0" tIns="45720" rIns="0" bIns="45720" rtlCol="0" anchor="ctr"/>
          <a:lstStyle>
            <a:defPPr>
              <a:defRPr lang="en-US"/>
            </a:defPPr>
            <a:lvl1pPr marL="0" algn="r" defTabSz="685800" rtl="0" eaLnBrk="1" latinLnBrk="0" hangingPunct="1">
              <a:defRPr sz="833" kern="1200">
                <a:solidFill>
                  <a:schemeClr val="bg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e-DE"/>
              <a:t>06.12.17</a:t>
            </a:r>
          </a:p>
        </p:txBody>
      </p:sp>
    </p:spTree>
    <p:extLst>
      <p:ext uri="{BB962C8B-B14F-4D97-AF65-F5344CB8AC3E}">
        <p14:creationId xmlns:p14="http://schemas.microsoft.com/office/powerpoint/2010/main" val="1642638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504" y="327605"/>
            <a:ext cx="6002561" cy="414073"/>
          </a:xfrm>
        </p:spPr>
        <p:txBody>
          <a:bodyPr/>
          <a:lstStyle/>
          <a:p>
            <a:r>
              <a:rPr lang="de-DE" sz="1667" dirty="0"/>
              <a:t>Ablauf EOG-Verfahren</a:t>
            </a:r>
          </a:p>
        </p:txBody>
      </p:sp>
      <p:sp>
        <p:nvSpPr>
          <p:cNvPr id="3" name="Textplatzhalter 2"/>
          <p:cNvSpPr>
            <a:spLocks noGrp="1"/>
          </p:cNvSpPr>
          <p:nvPr>
            <p:ph type="body" idx="1"/>
          </p:nvPr>
        </p:nvSpPr>
        <p:spPr>
          <a:xfrm>
            <a:off x="1416905" y="859711"/>
            <a:ext cx="6670146" cy="4320647"/>
          </a:xfrm>
        </p:spPr>
        <p:txBody>
          <a:bodyPr/>
          <a:lstStyle/>
          <a:p>
            <a:endParaRPr lang="de-DE" dirty="0"/>
          </a:p>
          <a:p>
            <a:endParaRPr lang="de-DE" dirty="0"/>
          </a:p>
          <a:p>
            <a:endParaRPr lang="de-DE" dirty="0"/>
          </a:p>
          <a:p>
            <a:endParaRPr lang="de-DE" dirty="0"/>
          </a:p>
          <a:p>
            <a:endParaRPr lang="de-DE" dirty="0"/>
          </a:p>
          <a:p>
            <a:endParaRPr lang="de-DE" dirty="0"/>
          </a:p>
          <a:p>
            <a:endParaRPr lang="de-DE" dirty="0"/>
          </a:p>
        </p:txBody>
      </p:sp>
      <p:sp>
        <p:nvSpPr>
          <p:cNvPr id="5" name="Foliennummernplatzhalter 4"/>
          <p:cNvSpPr>
            <a:spLocks noGrp="1"/>
          </p:cNvSpPr>
          <p:nvPr>
            <p:ph type="sldNum" sz="quarter" idx="11"/>
          </p:nvPr>
        </p:nvSpPr>
        <p:spPr/>
        <p:txBody>
          <a:bodyPr/>
          <a:lstStyle/>
          <a:p>
            <a:fld id="{E4112350-7D1F-4F7B-A7EF-9C24A53D12C6}" type="slidenum">
              <a:rPr lang="de-DE" smtClean="0"/>
              <a:t>28</a:t>
            </a:fld>
            <a:endParaRPr lang="de-DE"/>
          </a:p>
        </p:txBody>
      </p:sp>
      <p:sp>
        <p:nvSpPr>
          <p:cNvPr id="10" name="Rectangle 6"/>
          <p:cNvSpPr>
            <a:spLocks/>
          </p:cNvSpPr>
          <p:nvPr/>
        </p:nvSpPr>
        <p:spPr bwMode="auto">
          <a:xfrm>
            <a:off x="2832365" y="2936791"/>
            <a:ext cx="4740010" cy="2243566"/>
          </a:xfrm>
          <a:prstGeom prst="rect">
            <a:avLst/>
          </a:prstGeom>
          <a:noFill/>
          <a:ln>
            <a:noFill/>
          </a:ln>
          <a:effectLst/>
          <a:extLst/>
        </p:spPr>
        <p:txBody>
          <a:bodyPr/>
          <a:lstStyle>
            <a:lvl1pPr eaLnBrk="0" hangingPunct="0">
              <a:defRPr sz="2000">
                <a:solidFill>
                  <a:schemeClr val="tx1"/>
                </a:solidFill>
                <a:latin typeface="Verdana" panose="020B0604030504040204" pitchFamily="34" charset="0"/>
              </a:defRPr>
            </a:lvl1pPr>
            <a:lvl2pPr marL="742950" indent="-285750" eaLnBrk="0" hangingPunct="0">
              <a:defRPr sz="2000">
                <a:solidFill>
                  <a:schemeClr val="tx1"/>
                </a:solidFill>
                <a:latin typeface="Verdana" panose="020B0604030504040204" pitchFamily="34" charset="0"/>
              </a:defRPr>
            </a:lvl2pPr>
            <a:lvl3pPr marL="1143000" indent="-228600" eaLnBrk="0" hangingPunct="0">
              <a:defRPr sz="2000">
                <a:solidFill>
                  <a:schemeClr val="tx1"/>
                </a:solidFill>
                <a:latin typeface="Verdana" panose="020B0604030504040204" pitchFamily="34" charset="0"/>
              </a:defRPr>
            </a:lvl3pPr>
            <a:lvl4pPr marL="1600200" indent="-228600" eaLnBrk="0" hangingPunct="0">
              <a:defRPr sz="2000">
                <a:solidFill>
                  <a:schemeClr val="tx1"/>
                </a:solidFill>
                <a:latin typeface="Verdana" panose="020B0604030504040204" pitchFamily="34" charset="0"/>
              </a:defRPr>
            </a:lvl4pPr>
            <a:lvl5pPr marL="2057400" indent="-228600" eaLnBrk="0" hangingPunct="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pPr eaLnBrk="1" hangingPunct="1">
              <a:buClr>
                <a:schemeClr val="accent1"/>
              </a:buClr>
              <a:buFont typeface="Wingdings" panose="05000000000000000000" pitchFamily="2" charset="2"/>
              <a:buNone/>
            </a:pPr>
            <a:r>
              <a:rPr lang="de-DE" altLang="de-DE" sz="1167" dirty="0">
                <a:sym typeface="Times New Roman" panose="02020603050405020304" pitchFamily="18" charset="0"/>
              </a:rPr>
              <a:t>  </a:t>
            </a:r>
          </a:p>
          <a:p>
            <a:pPr eaLnBrk="1" hangingPunct="1">
              <a:spcBef>
                <a:spcPts val="500"/>
              </a:spcBef>
              <a:buClr>
                <a:schemeClr val="accent1"/>
              </a:buClr>
              <a:buFont typeface="Wingdings" panose="05000000000000000000" pitchFamily="2" charset="2"/>
              <a:buChar char="§"/>
            </a:pPr>
            <a:r>
              <a:rPr lang="de-DE" altLang="de-DE" sz="1167" b="1" dirty="0">
                <a:sym typeface="Times New Roman" panose="02020603050405020304" pitchFamily="18" charset="0"/>
              </a:rPr>
              <a:t> </a:t>
            </a:r>
            <a:r>
              <a:rPr lang="de-DE" altLang="de-DE" sz="1167" dirty="0">
                <a:sym typeface="Times New Roman" panose="02020603050405020304" pitchFamily="18" charset="0"/>
              </a:rPr>
              <a:t>Datenquittung Strukturdaten</a:t>
            </a:r>
          </a:p>
          <a:p>
            <a:pPr eaLnBrk="1" hangingPunct="1">
              <a:spcBef>
                <a:spcPts val="500"/>
              </a:spcBef>
              <a:buClr>
                <a:schemeClr val="accent1"/>
              </a:buClr>
              <a:buFont typeface="Wingdings" panose="05000000000000000000" pitchFamily="2" charset="2"/>
              <a:buChar char="§"/>
            </a:pPr>
            <a:r>
              <a:rPr lang="de-DE" altLang="de-DE" sz="1167" b="1" dirty="0">
                <a:sym typeface="Times New Roman" panose="02020603050405020304" pitchFamily="18" charset="0"/>
              </a:rPr>
              <a:t> Kostenprüfung </a:t>
            </a:r>
            <a:r>
              <a:rPr lang="de-DE" altLang="de-DE" sz="1167" dirty="0">
                <a:sym typeface="Times New Roman" panose="02020603050405020304" pitchFamily="18" charset="0"/>
              </a:rPr>
              <a:t>/ </a:t>
            </a:r>
            <a:r>
              <a:rPr lang="de-DE" altLang="de-DE" sz="1167" dirty="0" err="1">
                <a:sym typeface="Times New Roman" panose="02020603050405020304" pitchFamily="18" charset="0"/>
              </a:rPr>
              <a:t>sTOTEX</a:t>
            </a:r>
            <a:r>
              <a:rPr lang="de-DE" altLang="de-DE" sz="1167" dirty="0">
                <a:sym typeface="Times New Roman" panose="02020603050405020304" pitchFamily="18" charset="0"/>
              </a:rPr>
              <a:t> / Überleitungsrechnung </a:t>
            </a:r>
          </a:p>
          <a:p>
            <a:pPr eaLnBrk="1" hangingPunct="1">
              <a:spcBef>
                <a:spcPts val="500"/>
              </a:spcBef>
              <a:buClr>
                <a:schemeClr val="accent1"/>
              </a:buClr>
              <a:buFont typeface="Wingdings" panose="05000000000000000000" pitchFamily="2" charset="2"/>
              <a:buChar char="§"/>
            </a:pPr>
            <a:r>
              <a:rPr lang="de-DE" altLang="de-DE" sz="1167" dirty="0">
                <a:sym typeface="Times New Roman" panose="02020603050405020304" pitchFamily="18" charset="0"/>
              </a:rPr>
              <a:t> Plausibilisierung Strukturdaten</a:t>
            </a:r>
          </a:p>
          <a:p>
            <a:pPr eaLnBrk="1" hangingPunct="1">
              <a:spcBef>
                <a:spcPts val="500"/>
              </a:spcBef>
              <a:buClr>
                <a:schemeClr val="accent1"/>
              </a:buClr>
            </a:pPr>
            <a:r>
              <a:rPr lang="de-DE" altLang="de-DE" sz="1167" dirty="0">
                <a:sym typeface="Times New Roman" panose="02020603050405020304" pitchFamily="18" charset="0"/>
              </a:rPr>
              <a:t> </a:t>
            </a:r>
          </a:p>
          <a:p>
            <a:pPr eaLnBrk="1" hangingPunct="1">
              <a:spcBef>
                <a:spcPts val="500"/>
              </a:spcBef>
              <a:buClr>
                <a:schemeClr val="accent1"/>
              </a:buClr>
              <a:buFont typeface="Wingdings" panose="05000000000000000000" pitchFamily="2" charset="2"/>
              <a:buChar char="§"/>
            </a:pPr>
            <a:r>
              <a:rPr lang="de-DE" altLang="de-DE" sz="1167" b="1" dirty="0">
                <a:sym typeface="Times New Roman" panose="02020603050405020304" pitchFamily="18" charset="0"/>
              </a:rPr>
              <a:t> </a:t>
            </a:r>
            <a:r>
              <a:rPr lang="de-DE" altLang="de-DE" sz="1167" dirty="0">
                <a:sym typeface="Times New Roman" panose="02020603050405020304" pitchFamily="18" charset="0"/>
              </a:rPr>
              <a:t>Übermittlung der Struktur- und Kostendaten</a:t>
            </a:r>
          </a:p>
          <a:p>
            <a:pPr eaLnBrk="1" hangingPunct="1">
              <a:spcBef>
                <a:spcPts val="500"/>
              </a:spcBef>
              <a:buClr>
                <a:schemeClr val="accent1"/>
              </a:buClr>
              <a:buFont typeface="Wingdings" panose="05000000000000000000" pitchFamily="2" charset="2"/>
              <a:buChar char="§"/>
            </a:pPr>
            <a:r>
              <a:rPr lang="de-DE" altLang="de-DE" sz="1167" dirty="0">
                <a:sym typeface="Times New Roman" panose="02020603050405020304" pitchFamily="18" charset="0"/>
              </a:rPr>
              <a:t> Festlegungen Struktur- und Kostendatenerhebung</a:t>
            </a:r>
          </a:p>
          <a:p>
            <a:pPr eaLnBrk="1" hangingPunct="1">
              <a:spcBef>
                <a:spcPts val="500"/>
              </a:spcBef>
              <a:buClr>
                <a:schemeClr val="accent1"/>
              </a:buClr>
              <a:buFont typeface="Wingdings" panose="05000000000000000000" pitchFamily="2" charset="2"/>
              <a:buChar char="§"/>
            </a:pPr>
            <a:r>
              <a:rPr lang="de-DE" altLang="de-DE" sz="1167" dirty="0">
                <a:sym typeface="Times New Roman" panose="02020603050405020304" pitchFamily="18" charset="0"/>
              </a:rPr>
              <a:t> Genehmigung Teilnahme vereinfachtes Verfahren</a:t>
            </a:r>
          </a:p>
        </p:txBody>
      </p:sp>
      <p:sp>
        <p:nvSpPr>
          <p:cNvPr id="11" name="AutoShape 7"/>
          <p:cNvSpPr>
            <a:spLocks/>
          </p:cNvSpPr>
          <p:nvPr/>
        </p:nvSpPr>
        <p:spPr bwMode="auto">
          <a:xfrm>
            <a:off x="1451240" y="918104"/>
            <a:ext cx="1080823" cy="4262253"/>
          </a:xfrm>
          <a:prstGeom prst="upArrow">
            <a:avLst>
              <a:gd name="adj1" fmla="val 63769"/>
              <a:gd name="adj2" fmla="val 40811"/>
            </a:avLst>
          </a:prstGeom>
          <a:gradFill rotWithShape="1">
            <a:gsLst>
              <a:gs pos="0">
                <a:schemeClr val="accent1">
                  <a:alpha val="89998"/>
                </a:schemeClr>
              </a:gs>
              <a:gs pos="100000">
                <a:schemeClr val="accent2">
                  <a:alpha val="89998"/>
                </a:schemeClr>
              </a:gs>
            </a:gsLst>
            <a:lin ang="5400000" scaled="1"/>
          </a:gradFill>
          <a:ln>
            <a:noFill/>
          </a:ln>
          <a:effectLst/>
          <a:extLst>
            <a:ext uri="{91240B29-F687-4F45-9708-019B960494DF}">
              <a14:hiddenLine xmlns:a14="http://schemas.microsoft.com/office/drawing/2010/main" w="12700">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Verdana" panose="020B0604030504040204" pitchFamily="34" charset="0"/>
              </a:defRPr>
            </a:lvl1pPr>
            <a:lvl2pPr marL="742950" indent="-285750" eaLnBrk="0" hangingPunct="0">
              <a:defRPr sz="2000">
                <a:solidFill>
                  <a:schemeClr val="tx1"/>
                </a:solidFill>
                <a:latin typeface="Verdana" panose="020B0604030504040204" pitchFamily="34" charset="0"/>
              </a:defRPr>
            </a:lvl2pPr>
            <a:lvl3pPr marL="1143000" indent="-228600" eaLnBrk="0" hangingPunct="0">
              <a:defRPr sz="2000">
                <a:solidFill>
                  <a:schemeClr val="tx1"/>
                </a:solidFill>
                <a:latin typeface="Verdana" panose="020B0604030504040204" pitchFamily="34" charset="0"/>
              </a:defRPr>
            </a:lvl3pPr>
            <a:lvl4pPr marL="1600200" indent="-228600" eaLnBrk="0" hangingPunct="0">
              <a:defRPr sz="2000">
                <a:solidFill>
                  <a:schemeClr val="tx1"/>
                </a:solidFill>
                <a:latin typeface="Verdana" panose="020B0604030504040204" pitchFamily="34" charset="0"/>
              </a:defRPr>
            </a:lvl4pPr>
            <a:lvl5pPr marL="2057400" indent="-228600" eaLnBrk="0" hangingPunct="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pPr algn="ctr" eaLnBrk="1" hangingPunct="1"/>
            <a:r>
              <a:rPr lang="de-DE" altLang="de-DE" sz="1167" dirty="0">
                <a:solidFill>
                  <a:srgbClr val="FFFFFF"/>
                </a:solidFill>
                <a:sym typeface="Times New Roman" panose="02020603050405020304" pitchFamily="18" charset="0"/>
              </a:rPr>
              <a:t>2024</a:t>
            </a: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r>
              <a:rPr lang="de-DE" altLang="de-DE" sz="1167" dirty="0">
                <a:solidFill>
                  <a:srgbClr val="FFFFFF"/>
                </a:solidFill>
                <a:sym typeface="Times New Roman" panose="02020603050405020304" pitchFamily="18" charset="0"/>
              </a:rPr>
              <a:t>2023</a:t>
            </a: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endParaRPr lang="de-DE" altLang="de-DE" sz="1167" dirty="0">
              <a:solidFill>
                <a:srgbClr val="FFFFFF"/>
              </a:solidFill>
              <a:sym typeface="Times New Roman" panose="02020603050405020304" pitchFamily="18" charset="0"/>
            </a:endParaRPr>
          </a:p>
          <a:p>
            <a:pPr algn="ctr" eaLnBrk="1" hangingPunct="1"/>
            <a:r>
              <a:rPr lang="de-DE" altLang="de-DE" sz="1167" dirty="0">
                <a:solidFill>
                  <a:srgbClr val="FFFFFF"/>
                </a:solidFill>
                <a:sym typeface="Times New Roman" panose="02020603050405020304" pitchFamily="18" charset="0"/>
              </a:rPr>
              <a:t>2022</a:t>
            </a:r>
            <a:br>
              <a:rPr lang="de-DE" altLang="de-DE" sz="1167" dirty="0">
                <a:solidFill>
                  <a:srgbClr val="FFFFFF"/>
                </a:solidFill>
                <a:sym typeface="Times New Roman" panose="02020603050405020304" pitchFamily="18" charset="0"/>
              </a:rPr>
            </a:br>
            <a:endParaRPr lang="de-DE" altLang="de-DE" sz="1167" dirty="0">
              <a:solidFill>
                <a:srgbClr val="FFFFFF"/>
              </a:solidFill>
              <a:sym typeface="Times New Roman" panose="02020603050405020304" pitchFamily="18" charset="0"/>
            </a:endParaRPr>
          </a:p>
        </p:txBody>
      </p:sp>
      <p:sp>
        <p:nvSpPr>
          <p:cNvPr id="12" name="Rectangle 19"/>
          <p:cNvSpPr>
            <a:spLocks/>
          </p:cNvSpPr>
          <p:nvPr/>
        </p:nvSpPr>
        <p:spPr bwMode="auto">
          <a:xfrm>
            <a:off x="2832365" y="918104"/>
            <a:ext cx="4740010" cy="439208"/>
          </a:xfrm>
          <a:prstGeom prst="rect">
            <a:avLst/>
          </a:prstGeom>
          <a:solidFill>
            <a:schemeClr val="accent1">
              <a:alpha val="70195"/>
            </a:schemeClr>
          </a:solidFill>
          <a:ln>
            <a:noFill/>
          </a:ln>
          <a:effectLst/>
          <a:extLst>
            <a:ext uri="{91240B29-F687-4F45-9708-019B960494DF}">
              <a14:hiddenLine xmlns:a14="http://schemas.microsoft.com/office/drawing/2010/main" w="12700">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a:solidFill>
                  <a:schemeClr val="tx1"/>
                </a:solidFill>
                <a:latin typeface="Verdana" panose="020B0604030504040204" pitchFamily="34" charset="0"/>
              </a:defRPr>
            </a:lvl1pPr>
            <a:lvl2pPr marL="742950" indent="-285750" eaLnBrk="0" hangingPunct="0">
              <a:defRPr sz="2000">
                <a:solidFill>
                  <a:schemeClr val="tx1"/>
                </a:solidFill>
                <a:latin typeface="Verdana" panose="020B0604030504040204" pitchFamily="34" charset="0"/>
              </a:defRPr>
            </a:lvl2pPr>
            <a:lvl3pPr marL="1143000" indent="-228600" eaLnBrk="0" hangingPunct="0">
              <a:defRPr sz="2000">
                <a:solidFill>
                  <a:schemeClr val="tx1"/>
                </a:solidFill>
                <a:latin typeface="Verdana" panose="020B0604030504040204" pitchFamily="34" charset="0"/>
              </a:defRPr>
            </a:lvl3pPr>
            <a:lvl4pPr marL="1600200" indent="-228600" eaLnBrk="0" hangingPunct="0">
              <a:defRPr sz="2000">
                <a:solidFill>
                  <a:schemeClr val="tx1"/>
                </a:solidFill>
                <a:latin typeface="Verdana" panose="020B0604030504040204" pitchFamily="34" charset="0"/>
              </a:defRPr>
            </a:lvl4pPr>
            <a:lvl5pPr marL="2057400" indent="-228600" eaLnBrk="0" hangingPunct="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pPr algn="ctr" eaLnBrk="1" hangingPunct="1">
              <a:buClr>
                <a:schemeClr val="accent1"/>
              </a:buClr>
              <a:buFont typeface="Wingdings" panose="05000000000000000000" pitchFamily="2" charset="2"/>
              <a:buNone/>
            </a:pPr>
            <a:r>
              <a:rPr lang="de-DE" altLang="de-DE" sz="1500" dirty="0">
                <a:solidFill>
                  <a:schemeClr val="bg1"/>
                </a:solidFill>
                <a:sym typeface="Times New Roman" panose="02020603050405020304" pitchFamily="18" charset="0"/>
              </a:rPr>
              <a:t>Vorlauf 4. Regulierungsperiode (Strom)</a:t>
            </a:r>
          </a:p>
        </p:txBody>
      </p:sp>
      <p:sp>
        <p:nvSpPr>
          <p:cNvPr id="13" name="Rectangle 18"/>
          <p:cNvSpPr>
            <a:spLocks/>
          </p:cNvSpPr>
          <p:nvPr/>
        </p:nvSpPr>
        <p:spPr bwMode="auto">
          <a:xfrm>
            <a:off x="2832365" y="1357312"/>
            <a:ext cx="4740010" cy="1640417"/>
          </a:xfrm>
          <a:prstGeom prst="rect">
            <a:avLst/>
          </a:prstGeom>
          <a:noFill/>
          <a:ln>
            <a:noFill/>
          </a:ln>
          <a:effectLst/>
          <a:extLst/>
        </p:spPr>
        <p:txBody>
          <a:bodyPr/>
          <a:lstStyle>
            <a:lvl1pPr eaLnBrk="0" hangingPunct="0">
              <a:defRPr sz="2000">
                <a:solidFill>
                  <a:schemeClr val="tx1"/>
                </a:solidFill>
                <a:latin typeface="Verdana" panose="020B0604030504040204" pitchFamily="34" charset="0"/>
              </a:defRPr>
            </a:lvl1pPr>
            <a:lvl2pPr marL="742950" indent="-285750" eaLnBrk="0" hangingPunct="0">
              <a:defRPr sz="2000">
                <a:solidFill>
                  <a:schemeClr val="tx1"/>
                </a:solidFill>
                <a:latin typeface="Verdana" panose="020B0604030504040204" pitchFamily="34" charset="0"/>
              </a:defRPr>
            </a:lvl2pPr>
            <a:lvl3pPr marL="1143000" indent="-228600" eaLnBrk="0" hangingPunct="0">
              <a:defRPr sz="2000">
                <a:solidFill>
                  <a:schemeClr val="tx1"/>
                </a:solidFill>
                <a:latin typeface="Verdana" panose="020B0604030504040204" pitchFamily="34" charset="0"/>
              </a:defRPr>
            </a:lvl3pPr>
            <a:lvl4pPr marL="1600200" indent="-228600" eaLnBrk="0" hangingPunct="0">
              <a:defRPr sz="2000">
                <a:solidFill>
                  <a:schemeClr val="tx1"/>
                </a:solidFill>
                <a:latin typeface="Verdana" panose="020B0604030504040204" pitchFamily="34" charset="0"/>
              </a:defRPr>
            </a:lvl4pPr>
            <a:lvl5pPr marL="2057400" indent="-228600" eaLnBrk="0" hangingPunct="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pPr eaLnBrk="1" hangingPunct="1">
              <a:buClr>
                <a:schemeClr val="accent1"/>
              </a:buClr>
              <a:buFont typeface="Wingdings" panose="05000000000000000000" pitchFamily="2" charset="2"/>
              <a:buNone/>
            </a:pPr>
            <a:endParaRPr lang="de-DE" altLang="de-DE" sz="917" dirty="0">
              <a:sym typeface="Times New Roman" panose="02020603050405020304" pitchFamily="18" charset="0"/>
            </a:endParaRPr>
          </a:p>
          <a:p>
            <a:pPr eaLnBrk="1" hangingPunct="1">
              <a:spcBef>
                <a:spcPts val="500"/>
              </a:spcBef>
              <a:buClr>
                <a:schemeClr val="accent1"/>
              </a:buClr>
              <a:buFont typeface="Wingdings" panose="05000000000000000000" pitchFamily="2" charset="2"/>
              <a:buChar char="§"/>
            </a:pPr>
            <a:r>
              <a:rPr lang="de-DE" altLang="de-DE" sz="1167" dirty="0">
                <a:solidFill>
                  <a:schemeClr val="bg1"/>
                </a:solidFill>
                <a:sym typeface="Times New Roman" panose="02020603050405020304" pitchFamily="18" charset="0"/>
              </a:rPr>
              <a:t> </a:t>
            </a:r>
            <a:r>
              <a:rPr lang="de-DE" altLang="de-DE" sz="1167" b="1" dirty="0">
                <a:sym typeface="Times New Roman" panose="02020603050405020304" pitchFamily="18" charset="0"/>
              </a:rPr>
              <a:t>Festlegung der Erlösobergrenzen</a:t>
            </a:r>
          </a:p>
          <a:p>
            <a:pPr eaLnBrk="1" hangingPunct="1">
              <a:spcBef>
                <a:spcPts val="500"/>
              </a:spcBef>
              <a:buClr>
                <a:schemeClr val="accent1"/>
              </a:buClr>
              <a:buFont typeface="Wingdings" panose="05000000000000000000" pitchFamily="2" charset="2"/>
              <a:buChar char="§"/>
            </a:pPr>
            <a:r>
              <a:rPr lang="de-DE" altLang="de-DE" sz="1167" b="1" dirty="0">
                <a:sym typeface="Times New Roman" panose="02020603050405020304" pitchFamily="18" charset="0"/>
              </a:rPr>
              <a:t> </a:t>
            </a:r>
            <a:r>
              <a:rPr lang="de-DE" altLang="de-DE" sz="1167" dirty="0">
                <a:sym typeface="Times New Roman" panose="02020603050405020304" pitchFamily="18" charset="0"/>
              </a:rPr>
              <a:t>Anhörung nach § 67 EnWG</a:t>
            </a:r>
          </a:p>
          <a:p>
            <a:pPr eaLnBrk="1" hangingPunct="1">
              <a:spcBef>
                <a:spcPts val="500"/>
              </a:spcBef>
              <a:buClr>
                <a:schemeClr val="accent1"/>
              </a:buClr>
              <a:buFont typeface="Wingdings" panose="05000000000000000000" pitchFamily="2" charset="2"/>
              <a:buChar char="§"/>
            </a:pPr>
            <a:r>
              <a:rPr lang="de-DE" altLang="de-DE" sz="1167" dirty="0">
                <a:sym typeface="Times New Roman" panose="02020603050405020304" pitchFamily="18" charset="0"/>
              </a:rPr>
              <a:t> Festlegung sektoraler PF (Beschlusskammer 4)</a:t>
            </a:r>
          </a:p>
          <a:p>
            <a:pPr eaLnBrk="1" hangingPunct="1">
              <a:spcBef>
                <a:spcPts val="500"/>
              </a:spcBef>
              <a:buClr>
                <a:schemeClr val="accent1"/>
              </a:buClr>
              <a:buFont typeface="Wingdings" panose="05000000000000000000" pitchFamily="2" charset="2"/>
              <a:buChar char="§"/>
            </a:pPr>
            <a:r>
              <a:rPr lang="de-DE" altLang="de-DE" sz="1167" dirty="0">
                <a:sym typeface="Times New Roman" panose="02020603050405020304" pitchFamily="18" charset="0"/>
              </a:rPr>
              <a:t> Durchführung Effizienzvergleich</a:t>
            </a:r>
          </a:p>
          <a:p>
            <a:pPr eaLnBrk="1" hangingPunct="1">
              <a:spcBef>
                <a:spcPts val="500"/>
              </a:spcBef>
              <a:buClr>
                <a:schemeClr val="accent1"/>
              </a:buClr>
              <a:buFont typeface="Wingdings" panose="05000000000000000000" pitchFamily="2" charset="2"/>
              <a:buChar char="§"/>
            </a:pPr>
            <a:r>
              <a:rPr lang="de-DE" altLang="de-DE" sz="1167" dirty="0">
                <a:sym typeface="Times New Roman" panose="02020603050405020304" pitchFamily="18" charset="0"/>
              </a:rPr>
              <a:t> Methodenfestlegung zum Qualitätselement</a:t>
            </a:r>
          </a:p>
          <a:p>
            <a:pPr eaLnBrk="1" hangingPunct="1">
              <a:buClr>
                <a:schemeClr val="accent1"/>
              </a:buClr>
              <a:buFont typeface="Wingdings" panose="05000000000000000000" pitchFamily="2" charset="2"/>
              <a:buChar char="§"/>
            </a:pPr>
            <a:endParaRPr lang="de-DE" altLang="de-DE" sz="1167" dirty="0">
              <a:sym typeface="Times New Roman" panose="02020603050405020304" pitchFamily="18" charset="0"/>
            </a:endParaRPr>
          </a:p>
        </p:txBody>
      </p:sp>
      <p:sp>
        <p:nvSpPr>
          <p:cNvPr id="6" name="Datumsplatzhalter 5"/>
          <p:cNvSpPr>
            <a:spLocks noGrp="1"/>
          </p:cNvSpPr>
          <p:nvPr>
            <p:ph type="dt" sz="half" idx="12"/>
          </p:nvPr>
        </p:nvSpPr>
        <p:spPr/>
        <p:txBody>
          <a:bodyPr/>
          <a:lstStyle/>
          <a:p>
            <a:endParaRPr lang="de-DE" dirty="0"/>
          </a:p>
        </p:txBody>
      </p:sp>
    </p:spTree>
    <p:extLst>
      <p:ext uri="{BB962C8B-B14F-4D97-AF65-F5344CB8AC3E}">
        <p14:creationId xmlns:p14="http://schemas.microsoft.com/office/powerpoint/2010/main" val="2943273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41F789-4DEC-4262-8F7D-B8E8388FDF77}"/>
              </a:ext>
            </a:extLst>
          </p:cNvPr>
          <p:cNvSpPr>
            <a:spLocks noGrp="1"/>
          </p:cNvSpPr>
          <p:nvPr>
            <p:ph type="title"/>
          </p:nvPr>
        </p:nvSpPr>
        <p:spPr>
          <a:xfrm>
            <a:off x="516454" y="326221"/>
            <a:ext cx="8064250" cy="812798"/>
          </a:xfrm>
        </p:spPr>
        <p:txBody>
          <a:bodyPr/>
          <a:lstStyle/>
          <a:p>
            <a:r>
              <a:rPr lang="de-DE" dirty="0" err="1"/>
              <a:t>Erlösobergrenzenformel</a:t>
            </a:r>
            <a:r>
              <a:rPr lang="de-DE" dirty="0"/>
              <a:t> in der </a:t>
            </a:r>
            <a:r>
              <a:rPr lang="de-DE" dirty="0" err="1"/>
              <a:t>ARegV</a:t>
            </a:r>
            <a:endParaRPr lang="de-DE" dirty="0"/>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483E852C-9BC5-4CBF-AA68-C3080C98DA4F}"/>
                  </a:ext>
                </a:extLst>
              </p:cNvPr>
              <p:cNvSpPr>
                <a:spLocks noGrp="1"/>
              </p:cNvSpPr>
              <p:nvPr>
                <p:ph idx="1"/>
              </p:nvPr>
            </p:nvSpPr>
            <p:spPr>
              <a:xfrm>
                <a:off x="540144" y="1165225"/>
                <a:ext cx="8063856" cy="3384550"/>
              </a:xfrm>
            </p:spPr>
            <p:txBody>
              <a:bodyPr/>
              <a:lstStyle/>
              <a:p>
                <a:pPr lvl="0" fontAlgn="auto">
                  <a:spcBef>
                    <a:spcPts val="0"/>
                  </a:spcBef>
                  <a:spcAft>
                    <a:spcPts val="0"/>
                  </a:spcAft>
                  <a:buClrTx/>
                  <a:buSzTx/>
                </a:pPr>
                <a14:m>
                  <m:oMathPara xmlns:m="http://schemas.openxmlformats.org/officeDocument/2006/math">
                    <m:oMathParaPr>
                      <m:jc m:val="left"/>
                    </m:oMathParaPr>
                    <m:oMath xmlns:m="http://schemas.openxmlformats.org/officeDocument/2006/math">
                      <m:r>
                        <m:rPr>
                          <m:nor/>
                        </m:rPr>
                        <a:rPr lang="en-GB" dirty="0">
                          <a:solidFill>
                            <a:srgbClr val="000000"/>
                          </a:solidFill>
                          <a:latin typeface="Cambria Math" panose="02040503050406030204" pitchFamily="18" charset="0"/>
                          <a:ea typeface="Cambria Math" panose="02040503050406030204" pitchFamily="18" charset="0"/>
                        </a:rPr>
                        <m:t>EO</m:t>
                      </m:r>
                      <m:r>
                        <m:rPr>
                          <m:nor/>
                        </m:rPr>
                        <a:rPr lang="en-GB" baseline="-25000" dirty="0">
                          <a:solidFill>
                            <a:srgbClr val="000000"/>
                          </a:solidFill>
                          <a:latin typeface="Cambria Math" panose="02040503050406030204" pitchFamily="18" charset="0"/>
                          <a:ea typeface="Cambria Math" panose="02040503050406030204" pitchFamily="18" charset="0"/>
                        </a:rPr>
                        <m:t>t</m:t>
                      </m:r>
                      <m:r>
                        <m:rPr>
                          <m:nor/>
                        </m:rPr>
                        <a:rPr lang="en-GB" dirty="0">
                          <a:solidFill>
                            <a:srgbClr val="000000"/>
                          </a:solidFill>
                          <a:latin typeface="Cambria Math" panose="02040503050406030204" pitchFamily="18" charset="0"/>
                          <a:ea typeface="Cambria Math" panose="02040503050406030204" pitchFamily="18" charset="0"/>
                        </a:rPr>
                        <m:t> = </m:t>
                      </m:r>
                      <m:r>
                        <m:rPr>
                          <m:nor/>
                        </m:rPr>
                        <a:rPr lang="en-GB" dirty="0">
                          <a:solidFill>
                            <a:srgbClr val="000000"/>
                          </a:solidFill>
                          <a:latin typeface="Cambria Math" panose="02040503050406030204" pitchFamily="18" charset="0"/>
                          <a:ea typeface="Cambria Math" panose="02040503050406030204" pitchFamily="18" charset="0"/>
                        </a:rPr>
                        <m:t>KA</m:t>
                      </m:r>
                      <m:r>
                        <m:rPr>
                          <m:nor/>
                        </m:rPr>
                        <a:rPr lang="de-DE" i="1" baseline="-25000" dirty="0">
                          <a:solidFill>
                            <a:srgbClr val="000000"/>
                          </a:solidFill>
                          <a:latin typeface="Cambria Math" panose="02040503050406030204" pitchFamily="18" charset="0"/>
                          <a:ea typeface="Cambria Math" panose="02040503050406030204" pitchFamily="18" charset="0"/>
                        </a:rPr>
                        <m:t>dnb</m:t>
                      </m:r>
                      <m:r>
                        <m:rPr>
                          <m:nor/>
                        </m:rPr>
                        <a:rPr lang="de-DE" i="1" baseline="-25000" dirty="0">
                          <a:solidFill>
                            <a:srgbClr val="000000"/>
                          </a:solidFill>
                          <a:latin typeface="Cambria Math" panose="02040503050406030204" pitchFamily="18" charset="0"/>
                          <a:ea typeface="Cambria Math" panose="02040503050406030204" pitchFamily="18" charset="0"/>
                        </a:rPr>
                        <m:t>,</m:t>
                      </m:r>
                      <m:r>
                        <m:rPr>
                          <m:nor/>
                        </m:rPr>
                        <a:rPr lang="de-DE" i="1" baseline="-25000" dirty="0">
                          <a:solidFill>
                            <a:srgbClr val="000000"/>
                          </a:solidFill>
                          <a:latin typeface="Cambria Math" panose="02040503050406030204" pitchFamily="18" charset="0"/>
                          <a:ea typeface="Cambria Math" panose="02040503050406030204" pitchFamily="18" charset="0"/>
                        </a:rPr>
                        <m:t>t</m:t>
                      </m:r>
                      <m:r>
                        <m:rPr>
                          <m:nor/>
                        </m:rPr>
                        <a:rPr lang="en-GB" dirty="0">
                          <a:solidFill>
                            <a:srgbClr val="000000"/>
                          </a:solidFill>
                          <a:latin typeface="Cambria Math" panose="02040503050406030204" pitchFamily="18" charset="0"/>
                          <a:ea typeface="Cambria Math" panose="02040503050406030204" pitchFamily="18" charset="0"/>
                        </a:rPr>
                        <m:t> + (</m:t>
                      </m:r>
                      <m:r>
                        <m:rPr>
                          <m:nor/>
                        </m:rPr>
                        <a:rPr lang="en-GB" dirty="0">
                          <a:solidFill>
                            <a:srgbClr val="000000"/>
                          </a:solidFill>
                          <a:latin typeface="Cambria Math" panose="02040503050406030204" pitchFamily="18" charset="0"/>
                          <a:ea typeface="Cambria Math" panose="02040503050406030204" pitchFamily="18" charset="0"/>
                        </a:rPr>
                        <m:t>KA</m:t>
                      </m:r>
                      <m:r>
                        <m:rPr>
                          <m:nor/>
                        </m:rPr>
                        <a:rPr lang="de-DE" i="1" baseline="-25000" dirty="0">
                          <a:solidFill>
                            <a:srgbClr val="000000"/>
                          </a:solidFill>
                          <a:latin typeface="Cambria Math" panose="02040503050406030204" pitchFamily="18" charset="0"/>
                          <a:ea typeface="Cambria Math" panose="02040503050406030204" pitchFamily="18" charset="0"/>
                        </a:rPr>
                        <m:t>vnb</m:t>
                      </m:r>
                      <m:r>
                        <m:rPr>
                          <m:nor/>
                        </m:rPr>
                        <a:rPr lang="de-DE" i="1" baseline="-25000" dirty="0">
                          <a:solidFill>
                            <a:srgbClr val="000000"/>
                          </a:solidFill>
                          <a:latin typeface="Cambria Math" panose="02040503050406030204" pitchFamily="18" charset="0"/>
                          <a:ea typeface="Cambria Math" panose="02040503050406030204" pitchFamily="18" charset="0"/>
                        </a:rPr>
                        <m:t>,</m:t>
                      </m:r>
                      <m:r>
                        <m:rPr>
                          <m:nor/>
                        </m:rPr>
                        <a:rPr lang="de-DE" i="1" baseline="-25000" dirty="0">
                          <a:solidFill>
                            <a:srgbClr val="000000"/>
                          </a:solidFill>
                          <a:latin typeface="Cambria Math" panose="02040503050406030204" pitchFamily="18" charset="0"/>
                          <a:ea typeface="Cambria Math" panose="02040503050406030204" pitchFamily="18" charset="0"/>
                        </a:rPr>
                        <m:t>t</m:t>
                      </m:r>
                      <m:r>
                        <m:rPr>
                          <m:nor/>
                        </m:rPr>
                        <a:rPr lang="de-DE" baseline="-25000" dirty="0">
                          <a:solidFill>
                            <a:srgbClr val="000000"/>
                          </a:solidFill>
                          <a:latin typeface="Cambria Math" panose="02040503050406030204" pitchFamily="18" charset="0"/>
                          <a:ea typeface="Cambria Math" panose="02040503050406030204" pitchFamily="18" charset="0"/>
                        </a:rPr>
                        <m:t> </m:t>
                      </m:r>
                      <m:r>
                        <m:rPr>
                          <m:nor/>
                        </m:rPr>
                        <a:rPr lang="en-GB" dirty="0">
                          <a:solidFill>
                            <a:srgbClr val="000000"/>
                          </a:solidFill>
                          <a:latin typeface="Cambria Math" panose="02040503050406030204" pitchFamily="18" charset="0"/>
                          <a:ea typeface="Cambria Math" panose="02040503050406030204" pitchFamily="18" charset="0"/>
                        </a:rPr>
                        <m:t>+ (1 – </m:t>
                      </m:r>
                      <m:sSub>
                        <m:sSubPr>
                          <m:ctrlPr>
                            <a:rPr lang="en-GB" i="1" dirty="0">
                              <a:solidFill>
                                <a:srgbClr val="000000"/>
                              </a:solidFill>
                              <a:latin typeface="Cambria Math" panose="02040503050406030204" pitchFamily="18" charset="0"/>
                              <a:ea typeface="Cambria Math" panose="02040503050406030204" pitchFamily="18" charset="0"/>
                            </a:rPr>
                          </m:ctrlPr>
                        </m:sSubPr>
                        <m:e>
                          <m:r>
                            <a:rPr lang="de-DE" i="1" dirty="0">
                              <a:solidFill>
                                <a:srgbClr val="000000"/>
                              </a:solidFill>
                              <a:latin typeface="Cambria Math"/>
                              <a:ea typeface="Cambria Math" panose="02040503050406030204" pitchFamily="18" charset="0"/>
                            </a:rPr>
                            <m:t>𝑉</m:t>
                          </m:r>
                        </m:e>
                        <m:sub>
                          <m:r>
                            <a:rPr lang="de-DE" i="1" dirty="0">
                              <a:solidFill>
                                <a:srgbClr val="000000"/>
                              </a:solidFill>
                              <a:latin typeface="Cambria Math"/>
                              <a:ea typeface="Cambria Math" panose="02040503050406030204" pitchFamily="18" charset="0"/>
                            </a:rPr>
                            <m:t>𝑡</m:t>
                          </m:r>
                        </m:sub>
                      </m:sSub>
                      <m:r>
                        <m:rPr>
                          <m:nor/>
                        </m:rPr>
                        <a:rPr lang="en-GB" dirty="0">
                          <a:solidFill>
                            <a:srgbClr val="000000"/>
                          </a:solidFill>
                          <a:latin typeface="Cambria Math" panose="02040503050406030204" pitchFamily="18" charset="0"/>
                          <a:ea typeface="Cambria Math" panose="02040503050406030204" pitchFamily="18" charset="0"/>
                        </a:rPr>
                        <m:t>) </m:t>
                      </m:r>
                      <m:r>
                        <m:rPr>
                          <m:nor/>
                        </m:rPr>
                        <a:rPr lang="en-GB" dirty="0">
                          <a:solidFill>
                            <a:srgbClr val="000000"/>
                          </a:solidFill>
                          <a:latin typeface="Cambria Math" panose="02040503050406030204" pitchFamily="18" charset="0"/>
                          <a:ea typeface="Cambria Math" panose="02040503050406030204" pitchFamily="18" charset="0"/>
                        </a:rPr>
                        <m:t>KA</m:t>
                      </m:r>
                      <m:r>
                        <m:rPr>
                          <m:nor/>
                        </m:rPr>
                        <a:rPr lang="de-DE" i="1" baseline="-25000" dirty="0">
                          <a:solidFill>
                            <a:srgbClr val="000000"/>
                          </a:solidFill>
                          <a:latin typeface="Cambria Math" panose="02040503050406030204" pitchFamily="18" charset="0"/>
                          <a:ea typeface="Cambria Math" panose="02040503050406030204" pitchFamily="18" charset="0"/>
                        </a:rPr>
                        <m:t>b</m:t>
                      </m:r>
                      <m:r>
                        <m:rPr>
                          <m:nor/>
                        </m:rPr>
                        <a:rPr lang="de-DE" i="1" baseline="-25000" dirty="0">
                          <a:solidFill>
                            <a:srgbClr val="000000"/>
                          </a:solidFill>
                          <a:latin typeface="Cambria Math" panose="02040503050406030204" pitchFamily="18" charset="0"/>
                          <a:ea typeface="Cambria Math" panose="02040503050406030204" pitchFamily="18" charset="0"/>
                        </a:rPr>
                        <m:t>,</m:t>
                      </m:r>
                      <m:r>
                        <m:rPr>
                          <m:nor/>
                        </m:rPr>
                        <a:rPr lang="de-DE" i="1" baseline="-25000" dirty="0">
                          <a:solidFill>
                            <a:srgbClr val="000000"/>
                          </a:solidFill>
                          <a:latin typeface="Cambria Math" panose="02040503050406030204" pitchFamily="18" charset="0"/>
                          <a:ea typeface="Cambria Math" panose="02040503050406030204" pitchFamily="18" charset="0"/>
                        </a:rPr>
                        <m:t>t</m:t>
                      </m:r>
                      <m:r>
                        <m:rPr>
                          <m:nor/>
                        </m:rPr>
                        <a:rPr lang="de-DE" i="1" baseline="-25000" dirty="0">
                          <a:solidFill>
                            <a:srgbClr val="000000"/>
                          </a:solidFill>
                          <a:latin typeface="Cambria Math" panose="02040503050406030204" pitchFamily="18" charset="0"/>
                          <a:ea typeface="Cambria Math" panose="02040503050406030204" pitchFamily="18" charset="0"/>
                        </a:rPr>
                        <m:t> </m:t>
                      </m:r>
                      <m:r>
                        <m:rPr>
                          <m:nor/>
                        </m:rPr>
                        <a:rPr lang="en-GB" dirty="0">
                          <a:solidFill>
                            <a:srgbClr val="000000"/>
                          </a:solidFill>
                          <a:latin typeface="Cambria Math" panose="02040503050406030204" pitchFamily="18" charset="0"/>
                          <a:ea typeface="Cambria Math" panose="02040503050406030204" pitchFamily="18" charset="0"/>
                        </a:rPr>
                        <m:t>+ </m:t>
                      </m:r>
                      <m:f>
                        <m:fPr>
                          <m:ctrlPr>
                            <a:rPr lang="en-GB" i="1" dirty="0">
                              <a:solidFill>
                                <a:srgbClr val="000000"/>
                              </a:solidFill>
                              <a:latin typeface="Cambria Math" panose="02040503050406030204" pitchFamily="18" charset="0"/>
                              <a:ea typeface="Cambria Math" panose="02040503050406030204" pitchFamily="18" charset="0"/>
                            </a:rPr>
                          </m:ctrlPr>
                        </m:fPr>
                        <m:num>
                          <m:r>
                            <m:rPr>
                              <m:nor/>
                            </m:rPr>
                            <a:rPr lang="en-GB" dirty="0">
                              <a:solidFill>
                                <a:srgbClr val="000000"/>
                              </a:solidFill>
                              <a:latin typeface="Cambria Math" panose="02040503050406030204" pitchFamily="18" charset="0"/>
                              <a:ea typeface="Cambria Math" panose="02040503050406030204" pitchFamily="18" charset="0"/>
                            </a:rPr>
                            <m:t>B</m:t>
                          </m:r>
                          <m:r>
                            <m:rPr>
                              <m:nor/>
                            </m:rPr>
                            <a:rPr lang="en-GB" baseline="-25000" dirty="0">
                              <a:solidFill>
                                <a:srgbClr val="000000"/>
                              </a:solidFill>
                              <a:latin typeface="Cambria Math" panose="02040503050406030204" pitchFamily="18" charset="0"/>
                              <a:ea typeface="Cambria Math" panose="02040503050406030204" pitchFamily="18" charset="0"/>
                            </a:rPr>
                            <m:t>0</m:t>
                          </m:r>
                        </m:num>
                        <m:den>
                          <m:r>
                            <m:rPr>
                              <m:nor/>
                            </m:rPr>
                            <a:rPr lang="en-GB" dirty="0">
                              <a:solidFill>
                                <a:srgbClr val="000000"/>
                              </a:solidFill>
                              <a:latin typeface="Cambria Math" panose="02040503050406030204" pitchFamily="18" charset="0"/>
                              <a:ea typeface="Cambria Math" panose="02040503050406030204" pitchFamily="18" charset="0"/>
                            </a:rPr>
                            <m:t>T</m:t>
                          </m:r>
                        </m:den>
                      </m:f>
                      <m:r>
                        <m:rPr>
                          <m:nor/>
                        </m:rPr>
                        <a:rPr lang="en-GB" dirty="0">
                          <a:solidFill>
                            <a:srgbClr val="000000"/>
                          </a:solidFill>
                          <a:latin typeface="Cambria Math" panose="02040503050406030204" pitchFamily="18" charset="0"/>
                          <a:ea typeface="Cambria Math" panose="02040503050406030204" pitchFamily="18" charset="0"/>
                        </a:rPr>
                        <m:t>)  (</m:t>
                      </m:r>
                      <m:f>
                        <m:fPr>
                          <m:ctrlPr>
                            <a:rPr lang="en-GB" i="1" dirty="0">
                              <a:solidFill>
                                <a:srgbClr val="000000"/>
                              </a:solidFill>
                              <a:latin typeface="Cambria Math" panose="02040503050406030204" pitchFamily="18" charset="0"/>
                              <a:ea typeface="Cambria Math" panose="02040503050406030204" pitchFamily="18" charset="0"/>
                            </a:rPr>
                          </m:ctrlPr>
                        </m:fPr>
                        <m:num>
                          <m:r>
                            <m:rPr>
                              <m:nor/>
                            </m:rPr>
                            <a:rPr lang="en-GB" dirty="0">
                              <a:solidFill>
                                <a:srgbClr val="000000"/>
                              </a:solidFill>
                              <a:latin typeface="Cambria Math" panose="02040503050406030204" pitchFamily="18" charset="0"/>
                              <a:ea typeface="Cambria Math" panose="02040503050406030204" pitchFamily="18" charset="0"/>
                            </a:rPr>
                            <m:t>VPI</m:t>
                          </m:r>
                          <m:r>
                            <m:rPr>
                              <m:nor/>
                            </m:rPr>
                            <a:rPr lang="en-GB" i="1" baseline="-25000" dirty="0">
                              <a:solidFill>
                                <a:srgbClr val="000000"/>
                              </a:solidFill>
                              <a:latin typeface="Cambria Math" panose="02040503050406030204" pitchFamily="18" charset="0"/>
                              <a:ea typeface="Cambria Math" panose="02040503050406030204" pitchFamily="18" charset="0"/>
                            </a:rPr>
                            <m:t>t</m:t>
                          </m:r>
                        </m:num>
                        <m:den>
                          <m:r>
                            <m:rPr>
                              <m:nor/>
                            </m:rPr>
                            <a:rPr lang="en-GB" dirty="0">
                              <a:solidFill>
                                <a:srgbClr val="000000"/>
                              </a:solidFill>
                              <a:latin typeface="Cambria Math" panose="02040503050406030204" pitchFamily="18" charset="0"/>
                              <a:ea typeface="Cambria Math" panose="02040503050406030204" pitchFamily="18" charset="0"/>
                            </a:rPr>
                            <m:t>VPI</m:t>
                          </m:r>
                          <m:r>
                            <m:rPr>
                              <m:nor/>
                            </m:rPr>
                            <a:rPr lang="en-GB" baseline="-25000" dirty="0">
                              <a:solidFill>
                                <a:srgbClr val="000000"/>
                              </a:solidFill>
                              <a:latin typeface="Cambria Math" panose="02040503050406030204" pitchFamily="18" charset="0"/>
                              <a:ea typeface="Cambria Math" panose="02040503050406030204" pitchFamily="18" charset="0"/>
                            </a:rPr>
                            <m:t>0</m:t>
                          </m:r>
                        </m:den>
                      </m:f>
                      <m:r>
                        <m:rPr>
                          <m:nor/>
                        </m:rPr>
                        <a:rPr lang="en-GB" dirty="0">
                          <a:solidFill>
                            <a:srgbClr val="000000"/>
                          </a:solidFill>
                          <a:latin typeface="Cambria Math" panose="02040503050406030204" pitchFamily="18" charset="0"/>
                          <a:ea typeface="Cambria Math" panose="02040503050406030204" pitchFamily="18" charset="0"/>
                        </a:rPr>
                        <m:t>– </m:t>
                      </m:r>
                      <m:sSub>
                        <m:sSubPr>
                          <m:ctrlPr>
                            <a:rPr lang="en-GB" i="1" dirty="0">
                              <a:solidFill>
                                <a:srgbClr val="000000"/>
                              </a:solidFill>
                              <a:latin typeface="Cambria Math" panose="02040503050406030204" pitchFamily="18" charset="0"/>
                              <a:ea typeface="Cambria Math" panose="02040503050406030204" pitchFamily="18" charset="0"/>
                            </a:rPr>
                          </m:ctrlPr>
                        </m:sSubPr>
                        <m:e>
                          <m:r>
                            <m:rPr>
                              <m:nor/>
                            </m:rPr>
                            <a:rPr lang="en-GB" dirty="0">
                              <a:solidFill>
                                <a:srgbClr val="000000"/>
                              </a:solidFill>
                              <a:latin typeface="Cambria Math" panose="02040503050406030204" pitchFamily="18" charset="0"/>
                              <a:ea typeface="Cambria Math" panose="02040503050406030204" pitchFamily="18" charset="0"/>
                            </a:rPr>
                            <m:t>PF</m:t>
                          </m:r>
                        </m:e>
                        <m:sub>
                          <m:r>
                            <a:rPr lang="de-DE" i="1" dirty="0">
                              <a:solidFill>
                                <a:srgbClr val="000000"/>
                              </a:solidFill>
                              <a:latin typeface="Cambria Math"/>
                              <a:ea typeface="Cambria Math" panose="02040503050406030204" pitchFamily="18" charset="0"/>
                            </a:rPr>
                            <m:t>𝑡</m:t>
                          </m:r>
                        </m:sub>
                      </m:sSub>
                      <m:r>
                        <m:rPr>
                          <m:nor/>
                        </m:rPr>
                        <a:rPr lang="en-GB" dirty="0">
                          <a:solidFill>
                            <a:srgbClr val="000000"/>
                          </a:solidFill>
                          <a:latin typeface="Cambria Math" panose="02040503050406030204" pitchFamily="18" charset="0"/>
                          <a:ea typeface="Cambria Math" panose="02040503050406030204" pitchFamily="18" charset="0"/>
                        </a:rPr>
                        <m:t>) + </m:t>
                      </m:r>
                      <m:sSub>
                        <m:sSubPr>
                          <m:ctrlPr>
                            <a:rPr lang="en-GB" i="1" dirty="0">
                              <a:solidFill>
                                <a:srgbClr val="000000"/>
                              </a:solidFill>
                              <a:latin typeface="Cambria Math" panose="02040503050406030204" pitchFamily="18" charset="0"/>
                              <a:ea typeface="Cambria Math" panose="02040503050406030204" pitchFamily="18" charset="0"/>
                            </a:rPr>
                          </m:ctrlPr>
                        </m:sSubPr>
                        <m:e>
                          <m:r>
                            <m:rPr>
                              <m:nor/>
                            </m:rPr>
                            <a:rPr lang="en-GB" dirty="0">
                              <a:solidFill>
                                <a:srgbClr val="000000"/>
                              </a:solidFill>
                              <a:latin typeface="Cambria Math" panose="02040503050406030204" pitchFamily="18" charset="0"/>
                              <a:ea typeface="Cambria Math" panose="02040503050406030204" pitchFamily="18" charset="0"/>
                            </a:rPr>
                            <m:t>KKA</m:t>
                          </m:r>
                        </m:e>
                        <m:sub>
                          <m:r>
                            <a:rPr lang="de-DE" i="1" dirty="0">
                              <a:solidFill>
                                <a:srgbClr val="000000"/>
                              </a:solidFill>
                              <a:latin typeface="Cambria Math"/>
                              <a:ea typeface="Cambria Math" panose="02040503050406030204" pitchFamily="18" charset="0"/>
                            </a:rPr>
                            <m:t>𝑡</m:t>
                          </m:r>
                        </m:sub>
                      </m:sSub>
                      <m:r>
                        <m:rPr>
                          <m:nor/>
                        </m:rPr>
                        <a:rPr lang="en-GB" baseline="-25000" dirty="0">
                          <a:solidFill>
                            <a:srgbClr val="000000"/>
                          </a:solidFill>
                          <a:latin typeface="Cambria Math" panose="02040503050406030204" pitchFamily="18" charset="0"/>
                          <a:ea typeface="Cambria Math" panose="02040503050406030204" pitchFamily="18" charset="0"/>
                        </a:rPr>
                        <m:t> </m:t>
                      </m:r>
                      <m:r>
                        <m:rPr>
                          <m:nor/>
                        </m:rPr>
                        <a:rPr lang="de-DE" dirty="0">
                          <a:solidFill>
                            <a:srgbClr val="000000"/>
                          </a:solidFill>
                          <a:latin typeface="Cambria Math" panose="02040503050406030204" pitchFamily="18" charset="0"/>
                          <a:ea typeface="Cambria Math" panose="02040503050406030204" pitchFamily="18" charset="0"/>
                        </a:rPr>
                        <m:t>+ </m:t>
                      </m:r>
                      <m:sSub>
                        <m:sSubPr>
                          <m:ctrlPr>
                            <a:rPr lang="de-DE" i="1" dirty="0">
                              <a:solidFill>
                                <a:srgbClr val="000000"/>
                              </a:solidFill>
                              <a:latin typeface="Cambria Math" panose="02040503050406030204" pitchFamily="18" charset="0"/>
                              <a:ea typeface="Cambria Math" panose="02040503050406030204" pitchFamily="18" charset="0"/>
                            </a:rPr>
                          </m:ctrlPr>
                        </m:sSubPr>
                        <m:e>
                          <m:r>
                            <m:rPr>
                              <m:sty m:val="p"/>
                            </m:rPr>
                            <a:rPr lang="de-DE" dirty="0">
                              <a:solidFill>
                                <a:srgbClr val="000000"/>
                              </a:solidFill>
                              <a:latin typeface="Cambria Math"/>
                              <a:ea typeface="Cambria Math" panose="02040503050406030204" pitchFamily="18" charset="0"/>
                            </a:rPr>
                            <m:t>Q</m:t>
                          </m:r>
                        </m:e>
                        <m:sub>
                          <m:r>
                            <a:rPr lang="de-DE" i="1" dirty="0">
                              <a:solidFill>
                                <a:srgbClr val="000000"/>
                              </a:solidFill>
                              <a:latin typeface="Cambria Math"/>
                              <a:ea typeface="Cambria Math" panose="02040503050406030204" pitchFamily="18" charset="0"/>
                            </a:rPr>
                            <m:t>𝑡</m:t>
                          </m:r>
                        </m:sub>
                      </m:sSub>
                      <m:r>
                        <m:rPr>
                          <m:nor/>
                        </m:rPr>
                        <a:rPr lang="de-DE" dirty="0">
                          <a:solidFill>
                            <a:srgbClr val="000000"/>
                          </a:solidFill>
                          <a:latin typeface="Cambria Math" panose="02040503050406030204" pitchFamily="18" charset="0"/>
                          <a:ea typeface="Cambria Math" panose="02040503050406030204" pitchFamily="18" charset="0"/>
                        </a:rPr>
                        <m:t> </m:t>
                      </m:r>
                      <m:r>
                        <m:rPr>
                          <m:nor/>
                        </m:rPr>
                        <a:rPr lang="en-GB" dirty="0">
                          <a:solidFill>
                            <a:srgbClr val="000000"/>
                          </a:solidFill>
                          <a:latin typeface="Cambria Math" panose="02040503050406030204" pitchFamily="18" charset="0"/>
                          <a:ea typeface="Cambria Math" panose="02040503050406030204" pitchFamily="18" charset="0"/>
                        </a:rPr>
                        <m:t>+ (</m:t>
                      </m:r>
                      <m:sSub>
                        <m:sSubPr>
                          <m:ctrlPr>
                            <a:rPr lang="en-GB" i="1" dirty="0">
                              <a:solidFill>
                                <a:srgbClr val="000000"/>
                              </a:solidFill>
                              <a:latin typeface="Cambria Math" panose="02040503050406030204" pitchFamily="18" charset="0"/>
                              <a:ea typeface="Cambria Math" panose="02040503050406030204" pitchFamily="18" charset="0"/>
                            </a:rPr>
                          </m:ctrlPr>
                        </m:sSubPr>
                        <m:e>
                          <m:r>
                            <m:rPr>
                              <m:nor/>
                            </m:rPr>
                            <a:rPr lang="en-GB" dirty="0">
                              <a:solidFill>
                                <a:srgbClr val="000000"/>
                              </a:solidFill>
                              <a:latin typeface="Cambria Math" panose="02040503050406030204" pitchFamily="18" charset="0"/>
                              <a:ea typeface="Cambria Math" panose="02040503050406030204" pitchFamily="18" charset="0"/>
                            </a:rPr>
                            <m:t>VK</m:t>
                          </m:r>
                        </m:e>
                        <m:sub>
                          <m:r>
                            <a:rPr lang="de-DE" i="1" dirty="0">
                              <a:solidFill>
                                <a:srgbClr val="000000"/>
                              </a:solidFill>
                              <a:latin typeface="Cambria Math"/>
                              <a:ea typeface="Cambria Math" panose="02040503050406030204" pitchFamily="18" charset="0"/>
                            </a:rPr>
                            <m:t>𝑡</m:t>
                          </m:r>
                        </m:sub>
                      </m:sSub>
                      <m:r>
                        <m:rPr>
                          <m:nor/>
                        </m:rPr>
                        <a:rPr lang="de-DE" dirty="0">
                          <a:solidFill>
                            <a:srgbClr val="000000"/>
                          </a:solidFill>
                          <a:latin typeface="Cambria Math"/>
                          <a:ea typeface="Cambria Math" panose="02040503050406030204" pitchFamily="18" charset="0"/>
                        </a:rPr>
                        <m:t> </m:t>
                      </m:r>
                      <m:r>
                        <m:rPr>
                          <m:nor/>
                        </m:rPr>
                        <a:rPr lang="en-GB" dirty="0">
                          <a:solidFill>
                            <a:srgbClr val="000000"/>
                          </a:solidFill>
                          <a:latin typeface="Cambria Math" panose="02040503050406030204" pitchFamily="18" charset="0"/>
                          <a:ea typeface="Cambria Math" panose="02040503050406030204" pitchFamily="18" charset="0"/>
                        </a:rPr>
                        <m:t>– </m:t>
                      </m:r>
                      <m:r>
                        <m:rPr>
                          <m:nor/>
                        </m:rPr>
                        <a:rPr lang="en-GB" dirty="0">
                          <a:solidFill>
                            <a:srgbClr val="000000"/>
                          </a:solidFill>
                          <a:latin typeface="Cambria Math" panose="02040503050406030204" pitchFamily="18" charset="0"/>
                          <a:ea typeface="Cambria Math" panose="02040503050406030204" pitchFamily="18" charset="0"/>
                        </a:rPr>
                        <m:t>VK</m:t>
                      </m:r>
                      <m:r>
                        <m:rPr>
                          <m:nor/>
                        </m:rPr>
                        <a:rPr lang="en-GB" baseline="-25000" dirty="0">
                          <a:solidFill>
                            <a:srgbClr val="000000"/>
                          </a:solidFill>
                          <a:latin typeface="Cambria Math" panose="02040503050406030204" pitchFamily="18" charset="0"/>
                          <a:ea typeface="Cambria Math" panose="02040503050406030204" pitchFamily="18" charset="0"/>
                        </a:rPr>
                        <m:t>0</m:t>
                      </m:r>
                      <m:r>
                        <m:rPr>
                          <m:nor/>
                        </m:rPr>
                        <a:rPr lang="en-GB" dirty="0">
                          <a:solidFill>
                            <a:srgbClr val="000000"/>
                          </a:solidFill>
                          <a:latin typeface="Cambria Math" panose="02040503050406030204" pitchFamily="18" charset="0"/>
                          <a:ea typeface="Cambria Math" panose="02040503050406030204" pitchFamily="18" charset="0"/>
                        </a:rPr>
                        <m:t>) + </m:t>
                      </m:r>
                      <m:sSub>
                        <m:sSubPr>
                          <m:ctrlPr>
                            <a:rPr lang="en-GB" i="1" dirty="0">
                              <a:solidFill>
                                <a:srgbClr val="000000"/>
                              </a:solidFill>
                              <a:latin typeface="Cambria Math" panose="02040503050406030204" pitchFamily="18" charset="0"/>
                              <a:ea typeface="Cambria Math" panose="02040503050406030204" pitchFamily="18" charset="0"/>
                            </a:rPr>
                          </m:ctrlPr>
                        </m:sSubPr>
                        <m:e>
                          <m:r>
                            <m:rPr>
                              <m:sty m:val="p"/>
                            </m:rPr>
                            <a:rPr lang="de-DE" dirty="0">
                              <a:solidFill>
                                <a:srgbClr val="000000"/>
                              </a:solidFill>
                              <a:latin typeface="Cambria Math"/>
                              <a:ea typeface="Cambria Math" panose="02040503050406030204" pitchFamily="18" charset="0"/>
                            </a:rPr>
                            <m:t>S</m:t>
                          </m:r>
                        </m:e>
                        <m:sub>
                          <m:r>
                            <a:rPr lang="de-DE" i="1" dirty="0">
                              <a:solidFill>
                                <a:srgbClr val="000000"/>
                              </a:solidFill>
                              <a:latin typeface="Cambria Math"/>
                              <a:ea typeface="Cambria Math" panose="02040503050406030204" pitchFamily="18" charset="0"/>
                            </a:rPr>
                            <m:t>𝑡</m:t>
                          </m:r>
                        </m:sub>
                      </m:sSub>
                    </m:oMath>
                  </m:oMathPara>
                </a14:m>
                <a:endParaRPr lang="de-DE" dirty="0">
                  <a:solidFill>
                    <a:srgbClr val="000000"/>
                  </a:solidFill>
                  <a:latin typeface="Verdana"/>
                </a:endParaRPr>
              </a:p>
              <a:p>
                <a:pPr lvl="0" fontAlgn="auto">
                  <a:spcBef>
                    <a:spcPts val="0"/>
                  </a:spcBef>
                  <a:spcAft>
                    <a:spcPts val="0"/>
                  </a:spcAft>
                  <a:buClrTx/>
                  <a:buSzTx/>
                </a:pPr>
                <a:endParaRPr lang="de-DE" sz="1400" dirty="0">
                  <a:solidFill>
                    <a:srgbClr val="000000"/>
                  </a:solidFill>
                  <a:latin typeface="Cambria Math" panose="02040503050406030204" pitchFamily="18" charset="0"/>
                  <a:ea typeface="Cambria Math" panose="02040503050406030204" pitchFamily="18" charset="0"/>
                </a:endParaRP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EO</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Erlösobergrenze</a:t>
                </a:r>
                <a:endParaRPr lang="de-DE" sz="1400" dirty="0">
                  <a:solidFill>
                    <a:srgbClr val="000000"/>
                  </a:solidFill>
                  <a:latin typeface="Verdana"/>
                </a:endParaRP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KA</m:t>
                    </m:r>
                    <m:r>
                      <m:rPr>
                        <m:nor/>
                      </m:rPr>
                      <a:rPr lang="en-GB" sz="1400" baseline="-25000" dirty="0">
                        <a:solidFill>
                          <a:srgbClr val="000000"/>
                        </a:solidFill>
                        <a:latin typeface="Cambria Math" panose="02040503050406030204" pitchFamily="18" charset="0"/>
                        <a:ea typeface="Cambria Math" panose="02040503050406030204" pitchFamily="18" charset="0"/>
                      </a:rPr>
                      <m:t>dnb</m:t>
                    </m:r>
                    <m:r>
                      <m:rPr>
                        <m:nor/>
                      </m:rPr>
                      <a:rPr lang="en-GB" sz="1400" baseline="-25000" dirty="0">
                        <a:solidFill>
                          <a:srgbClr val="000000"/>
                        </a:solidFill>
                        <a:latin typeface="Cambria Math" panose="02040503050406030204" pitchFamily="18" charset="0"/>
                        <a:ea typeface="Cambria Math" panose="02040503050406030204" pitchFamily="18" charset="0"/>
                      </a:rPr>
                      <m:t>,</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dauerhaft nicht beeinflussbarer Kostenanteil nach § 11 Abs. 2 </a:t>
                </a:r>
                <a:endParaRPr lang="de-DE" sz="1400" dirty="0">
                  <a:solidFill>
                    <a:srgbClr val="000000"/>
                  </a:solidFill>
                  <a:latin typeface="Verdana"/>
                </a:endParaRP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KA</m:t>
                    </m:r>
                    <m:r>
                      <m:rPr>
                        <m:nor/>
                      </m:rPr>
                      <a:rPr lang="en-GB" sz="1400" baseline="-25000" dirty="0">
                        <a:solidFill>
                          <a:srgbClr val="000000"/>
                        </a:solidFill>
                        <a:latin typeface="Cambria Math" panose="02040503050406030204" pitchFamily="18" charset="0"/>
                        <a:ea typeface="Cambria Math" panose="02040503050406030204" pitchFamily="18" charset="0"/>
                      </a:rPr>
                      <m:t>vnb</m:t>
                    </m:r>
                    <m:r>
                      <m:rPr>
                        <m:nor/>
                      </m:rPr>
                      <a:rPr lang="en-GB" sz="1400" baseline="-25000" dirty="0">
                        <a:solidFill>
                          <a:srgbClr val="000000"/>
                        </a:solidFill>
                        <a:latin typeface="Cambria Math" panose="02040503050406030204" pitchFamily="18" charset="0"/>
                        <a:ea typeface="Cambria Math" panose="02040503050406030204" pitchFamily="18" charset="0"/>
                      </a:rPr>
                      <m:t>,</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vorübergehend nicht beeinflussbarer Kostenanteil nach § 11 Abs. 3</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V</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Verteilungsfaktor für Abbau der Ineffizienzen</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KA</m:t>
                    </m:r>
                    <m:r>
                      <m:rPr>
                        <m:nor/>
                      </m:rPr>
                      <a:rPr lang="en-GB" sz="1400" baseline="-25000" dirty="0">
                        <a:solidFill>
                          <a:srgbClr val="000000"/>
                        </a:solidFill>
                        <a:latin typeface="Cambria Math" panose="02040503050406030204" pitchFamily="18" charset="0"/>
                        <a:ea typeface="Cambria Math" panose="02040503050406030204" pitchFamily="18" charset="0"/>
                      </a:rPr>
                      <m:t>b</m:t>
                    </m:r>
                    <m:r>
                      <m:rPr>
                        <m:nor/>
                      </m:rPr>
                      <a:rPr lang="en-GB" sz="1400" baseline="-25000" dirty="0">
                        <a:solidFill>
                          <a:srgbClr val="000000"/>
                        </a:solidFill>
                        <a:latin typeface="Cambria Math" panose="02040503050406030204" pitchFamily="18" charset="0"/>
                        <a:ea typeface="Cambria Math" panose="02040503050406030204" pitchFamily="18" charset="0"/>
                      </a:rPr>
                      <m:t>,</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beeinflussbarer Kostenanteil nach § 11 Abs. 4</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B</m:t>
                    </m:r>
                    <m:r>
                      <m:rPr>
                        <m:nor/>
                      </m:rPr>
                      <a:rPr lang="en-GB" sz="1400" baseline="-25000" dirty="0">
                        <a:solidFill>
                          <a:srgbClr val="000000"/>
                        </a:solidFill>
                        <a:latin typeface="Cambria Math" panose="02040503050406030204" pitchFamily="18" charset="0"/>
                        <a:ea typeface="Cambria Math" panose="02040503050406030204" pitchFamily="18" charset="0"/>
                      </a:rPr>
                      <m:t>0</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Bonus nach § 12a im Basisjahr</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Dauer der Regulierungsperiode in Jahren</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VPI</m:t>
                    </m:r>
                    <m:r>
                      <m:rPr>
                        <m:nor/>
                      </m:rPr>
                      <a:rPr lang="en-GB" sz="1400" baseline="-25000" dirty="0">
                        <a:solidFill>
                          <a:srgbClr val="000000"/>
                        </a:solidFill>
                        <a:latin typeface="Cambria Math" panose="02040503050406030204" pitchFamily="18" charset="0"/>
                        <a:ea typeface="Cambria Math" panose="02040503050406030204" pitchFamily="18" charset="0"/>
                      </a:rPr>
                      <m:t>t</m:t>
                    </m:r>
                    <m:r>
                      <m:rPr>
                        <m:nor/>
                      </m:rPr>
                      <a:rPr lang="de-DE" sz="1400" baseline="-25000" dirty="0">
                        <a:solidFill>
                          <a:srgbClr val="000000"/>
                        </a:solidFill>
                        <a:latin typeface="Cambria Math" panose="02040503050406030204" pitchFamily="18" charset="0"/>
                        <a:ea typeface="Cambria Math" panose="02040503050406030204" pitchFamily="18" charset="0"/>
                      </a:rPr>
                      <m:t>/0</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Verbraucherpreisindex nach Maßgabe § 8 Abs. 2</a:t>
                </a:r>
                <a:endParaRPr lang="de-DE" sz="1400" dirty="0">
                  <a:solidFill>
                    <a:srgbClr val="000000"/>
                  </a:solidFill>
                  <a:latin typeface="Verdana"/>
                </a:endParaRP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PF</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Genereller sektoraler Produktivitätsfaktor nach Maßgabe § 9</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KKA</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Kapitalkostenaufschlag nach § 10a</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Q</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Zu-/Abschläge durch das Qualitätselement nach Maßgabe § 19</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VK</m:t>
                    </m:r>
                    <m:r>
                      <m:rPr>
                        <m:nor/>
                      </m:rPr>
                      <a:rPr lang="en-GB" sz="1400" baseline="-25000" dirty="0">
                        <a:solidFill>
                          <a:srgbClr val="000000"/>
                        </a:solidFill>
                        <a:latin typeface="Cambria Math" panose="02040503050406030204" pitchFamily="18" charset="0"/>
                        <a:ea typeface="Cambria Math" panose="02040503050406030204" pitchFamily="18" charset="0"/>
                      </a:rPr>
                      <m:t>t</m:t>
                    </m:r>
                    <m:r>
                      <m:rPr>
                        <m:nor/>
                      </m:rPr>
                      <a:rPr lang="de-DE" sz="1400" baseline="-25000" dirty="0">
                        <a:solidFill>
                          <a:srgbClr val="000000"/>
                        </a:solidFill>
                        <a:latin typeface="Cambria Math" panose="02040503050406030204" pitchFamily="18" charset="0"/>
                        <a:ea typeface="Cambria Math" panose="02040503050406030204" pitchFamily="18" charset="0"/>
                      </a:rPr>
                      <m:t>/0</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Volatiler Kostenanteil nach § 11 Abs. 5</a:t>
                </a:r>
              </a:p>
              <a:p>
                <a:pPr lvl="0" fontAlgn="auto">
                  <a:lnSpc>
                    <a:spcPts val="1900"/>
                  </a:lnSpc>
                  <a:spcBef>
                    <a:spcPts val="0"/>
                  </a:spcBef>
                  <a:spcAft>
                    <a:spcPts val="0"/>
                  </a:spcAft>
                  <a:buClrTx/>
                  <a:buSzTx/>
                </a:pPr>
                <a14:m>
                  <m:oMath xmlns:m="http://schemas.openxmlformats.org/officeDocument/2006/math">
                    <m:r>
                      <m:rPr>
                        <m:nor/>
                      </m:rPr>
                      <a:rPr lang="en-GB" sz="1400" dirty="0">
                        <a:solidFill>
                          <a:srgbClr val="000000"/>
                        </a:solidFill>
                        <a:latin typeface="Cambria Math" panose="02040503050406030204" pitchFamily="18" charset="0"/>
                        <a:ea typeface="Cambria Math" panose="02040503050406030204" pitchFamily="18" charset="0"/>
                      </a:rPr>
                      <m:t>S</m:t>
                    </m:r>
                    <m:r>
                      <m:rPr>
                        <m:nor/>
                      </m:rPr>
                      <a:rPr lang="en-GB" sz="1400" baseline="-25000" dirty="0">
                        <a:solidFill>
                          <a:srgbClr val="000000"/>
                        </a:solidFill>
                        <a:latin typeface="Cambria Math" panose="02040503050406030204" pitchFamily="18" charset="0"/>
                        <a:ea typeface="Cambria Math" panose="02040503050406030204" pitchFamily="18" charset="0"/>
                      </a:rPr>
                      <m:t>t</m:t>
                    </m:r>
                  </m:oMath>
                </a14:m>
                <a:r>
                  <a:rPr lang="de-DE" sz="1400" dirty="0">
                    <a:solidFill>
                      <a:srgbClr val="000000"/>
                    </a:solidFill>
                    <a:latin typeface="Verdana"/>
                  </a:rPr>
                  <a:t> 	</a:t>
                </a:r>
                <a:r>
                  <a:rPr lang="de-DE" sz="1400" dirty="0">
                    <a:solidFill>
                      <a:srgbClr val="000000"/>
                    </a:solidFill>
                    <a:latin typeface="Verdana"/>
                    <a:sym typeface="Wingdings" panose="05000000000000000000" pitchFamily="2" charset="2"/>
                  </a:rPr>
                  <a:t>Summe Zu-/Abschläge nach § 5 Abs. 3</a:t>
                </a:r>
              </a:p>
              <a:p>
                <a:pPr lvl="0" fontAlgn="auto">
                  <a:lnSpc>
                    <a:spcPts val="1900"/>
                  </a:lnSpc>
                  <a:spcBef>
                    <a:spcPts val="0"/>
                  </a:spcBef>
                  <a:spcAft>
                    <a:spcPts val="0"/>
                  </a:spcAft>
                  <a:buClrTx/>
                  <a:buSzTx/>
                </a:pPr>
                <a:r>
                  <a:rPr lang="de-DE" sz="1400" dirty="0">
                    <a:solidFill>
                      <a:srgbClr val="000000"/>
                    </a:solidFill>
                    <a:latin typeface="Cambria Math" panose="02040503050406030204" pitchFamily="18" charset="0"/>
                    <a:ea typeface="Cambria Math" panose="02040503050406030204" pitchFamily="18" charset="0"/>
                    <a:sym typeface="Wingdings" panose="05000000000000000000" pitchFamily="2" charset="2"/>
                  </a:rPr>
                  <a:t>t/0</a:t>
                </a:r>
                <a:r>
                  <a:rPr lang="de-DE" sz="1400" dirty="0">
                    <a:solidFill>
                      <a:srgbClr val="000000"/>
                    </a:solidFill>
                    <a:latin typeface="Verdana"/>
                    <a:sym typeface="Wingdings" panose="05000000000000000000" pitchFamily="2" charset="2"/>
                  </a:rPr>
                  <a:t> 	Zeitindex/Basisjahr </a:t>
                </a:r>
                <a:endParaRPr lang="de-DE" sz="1400" dirty="0">
                  <a:solidFill>
                    <a:srgbClr val="000000"/>
                  </a:solidFill>
                  <a:latin typeface="Verdana"/>
                </a:endParaRPr>
              </a:p>
              <a:p>
                <a:endParaRPr lang="de-DE" dirty="0"/>
              </a:p>
            </p:txBody>
          </p:sp>
        </mc:Choice>
        <mc:Fallback xmlns="">
          <p:sp>
            <p:nvSpPr>
              <p:cNvPr id="3" name="Inhaltsplatzhalter 2">
                <a:extLst>
                  <a:ext uri="{FF2B5EF4-FFF2-40B4-BE49-F238E27FC236}">
                    <a16:creationId xmlns:a16="http://schemas.microsoft.com/office/drawing/2014/main" id="{483E852C-9BC5-4CBF-AA68-C3080C98DA4F}"/>
                  </a:ext>
                </a:extLst>
              </p:cNvPr>
              <p:cNvSpPr>
                <a:spLocks noGrp="1" noRot="1" noChangeAspect="1" noMove="1" noResize="1" noEditPoints="1" noAdjustHandles="1" noChangeArrowheads="1" noChangeShapeType="1" noTextEdit="1"/>
              </p:cNvSpPr>
              <p:nvPr>
                <p:ph idx="1"/>
              </p:nvPr>
            </p:nvSpPr>
            <p:spPr>
              <a:xfrm>
                <a:off x="540144" y="1165225"/>
                <a:ext cx="8063856" cy="3384550"/>
              </a:xfrm>
              <a:blipFill>
                <a:blip r:embed="rId3"/>
                <a:stretch>
                  <a:fillRect l="-1362" t="-5766" b="-27207"/>
                </a:stretch>
              </a:blipFill>
            </p:spPr>
            <p:txBody>
              <a:bodyPr/>
              <a:lstStyle/>
              <a:p>
                <a:r>
                  <a:rPr lang="de-DE">
                    <a:noFill/>
                  </a:rPr>
                  <a:t> </a:t>
                </a:r>
              </a:p>
            </p:txBody>
          </p:sp>
        </mc:Fallback>
      </mc:AlternateContent>
      <p:sp>
        <p:nvSpPr>
          <p:cNvPr id="4" name="Foliennummernplatzhalter 3">
            <a:extLst>
              <a:ext uri="{FF2B5EF4-FFF2-40B4-BE49-F238E27FC236}">
                <a16:creationId xmlns:a16="http://schemas.microsoft.com/office/drawing/2014/main" id="{32504CBC-5979-422E-AFE8-A657A431BFBF}"/>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833" b="0" i="0" u="none" strike="noStrike" kern="1200" cap="none" spc="0" normalizeH="0" baseline="0" noProof="0" smtClean="0">
                <a:ln>
                  <a:noFill/>
                </a:ln>
                <a:solidFill>
                  <a:prstClr val="white"/>
                </a:solidFill>
                <a:effectLst/>
                <a:uLnTx/>
                <a:uFillTx/>
                <a:latin typeface="BundesSans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en-US" sz="833" b="0" i="0" u="none" strike="noStrike" kern="1200" cap="none" spc="0" normalizeH="0" baseline="0" noProof="0">
              <a:ln>
                <a:noFill/>
              </a:ln>
              <a:solidFill>
                <a:prstClr val="white"/>
              </a:solidFill>
              <a:effectLst/>
              <a:uLnTx/>
              <a:uFillTx/>
              <a:latin typeface="BundesSans Office"/>
              <a:ea typeface="+mn-ea"/>
              <a:cs typeface="+mn-cs"/>
            </a:endParaRPr>
          </a:p>
        </p:txBody>
      </p:sp>
    </p:spTree>
    <p:extLst>
      <p:ext uri="{BB962C8B-B14F-4D97-AF65-F5344CB8AC3E}">
        <p14:creationId xmlns:p14="http://schemas.microsoft.com/office/powerpoint/2010/main" val="1416709395"/>
      </p:ext>
    </p:extLst>
  </p:cSld>
  <p:clrMapOvr>
    <a:masterClrMapping/>
  </p:clrMapOvr>
</p:sld>
</file>

<file path=ppt/theme/theme1.xml><?xml version="1.0" encoding="utf-8"?>
<a:theme xmlns:a="http://schemas.openxmlformats.org/drawingml/2006/main" name="BNetzAPowerPoint2024">
  <a:themeElements>
    <a:clrScheme name="BNetzAPowerPoint2024">
      <a:dk1>
        <a:sysClr val="windowText" lastClr="000000"/>
      </a:dk1>
      <a:lt1>
        <a:sysClr val="window" lastClr="FFFFFF"/>
      </a:lt1>
      <a:dk2>
        <a:srgbClr val="576164"/>
      </a:dk2>
      <a:lt2>
        <a:srgbClr val="BEC5C9"/>
      </a:lt2>
      <a:accent1>
        <a:srgbClr val="004874"/>
      </a:accent1>
      <a:accent2>
        <a:srgbClr val="EE7F00"/>
      </a:accent2>
      <a:accent3>
        <a:srgbClr val="57676F"/>
      </a:accent3>
      <a:accent4>
        <a:srgbClr val="00854A"/>
      </a:accent4>
      <a:accent5>
        <a:srgbClr val="F9E03A"/>
      </a:accent5>
      <a:accent6>
        <a:srgbClr val="5F316E"/>
      </a:accent6>
      <a:hlink>
        <a:srgbClr val="0077B6"/>
      </a:hlink>
      <a:folHlink>
        <a:srgbClr val="808080"/>
      </a:folHlink>
    </a:clrScheme>
    <a:fontScheme name="BNetzAPowerPoint2024">
      <a:majorFont>
        <a:latin typeface="BundesSerif Office"/>
        <a:ea typeface=""/>
        <a:cs typeface=""/>
      </a:majorFont>
      <a:minorFont>
        <a:latin typeface="BundesSans Office"/>
        <a:ea typeface=""/>
        <a:cs typeface=""/>
      </a:minorFont>
    </a:fontScheme>
    <a:fmtScheme name="BNetzAPowerPoint20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BNetzA_16zu10.potx" id="{FDDE68B3-F894-4DDA-8B22-21229296AC15}" vid="{0763ADE6-2F96-40F6-A593-5A9BFFE37052}"/>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reigabe xmlns="48aa7cc1-e0d4-4d6c-af59-c9302e537da0">
      <Value>6</Value>
    </Freigabe>
    <Veranstalter xmlns="48aa7cc1-e0d4-4d6c-af59-c9302e537da0">VHU</Veranstalter>
    <Dst_Text xmlns="48aa7cc1-e0d4-4d6c-af59-c9302e537da0" xsi:nil="true"/>
    <Ref_Text xmlns="48aa7cc1-e0d4-4d6c-af59-c9302e537da0">610</Ref_Text>
    <Veranstaltungsort xmlns="48aa7cc1-e0d4-4d6c-af59-c9302e537da0">Frankfurt am Main</Veranstaltungsort>
    <Abt_Zuarbeit_6_x002f_N xmlns="48aa7cc1-e0d4-4d6c-af59-c9302e537da0">
      <Value>6</Value>
    </Abt_Zuarbeit_6_x002f_N>
    <Adressat xmlns="48aa7cc1-e0d4-4d6c-af59-c9302e537da0">Zerres</Adressat>
    <_x002e_Dst xmlns="48aa7cc1-e0d4-4d6c-af59-c9302e537da0">
      <UserInfo>
        <DisplayName/>
        <AccountId xsi:nil="true"/>
        <AccountType/>
      </UserInfo>
    </_x002e_Dst>
    <Veranstaltung xmlns="48aa7cc1-e0d4-4d6c-af59-c9302e537da0">VhU-Energieausschuss</Veranstaltung>
    <Art xmlns="48aa7cc1-e0d4-4d6c-af59-c9302e537da0"/>
    <Datum xmlns="48aa7cc1-e0d4-4d6c-af59-c9302e537da0">2024-10-24T22:00:00+00:00</Datum>
    <Abt_Text xmlns="48aa7cc1-e0d4-4d6c-af59-c9302e537da0">6</Abt_Text>
    <Abt6_OrgE_Zuarbeit xmlns="48aa7cc1-e0d4-4d6c-af59-c9302e537da0">
      <Value>612</Value>
      <Value>613</Value>
    </Abt6_OrgE_Zuarbeit>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B3C417E19A2864E92E92998620AE3DA" ma:contentTypeVersion="14" ma:contentTypeDescription="Ein neues Dokument erstellen." ma:contentTypeScope="" ma:versionID="5f435ed0cb57bb7acf214c16bcca43f4">
  <xsd:schema xmlns:xsd="http://www.w3.org/2001/XMLSchema" xmlns:xs="http://www.w3.org/2001/XMLSchema" xmlns:p="http://schemas.microsoft.com/office/2006/metadata/properties" xmlns:ns2="48aa7cc1-e0d4-4d6c-af59-c9302e537da0" targetNamespace="http://schemas.microsoft.com/office/2006/metadata/properties" ma:root="true" ma:fieldsID="991c0b2e77347ab1597a734b14769562" ns2:_="">
    <xsd:import namespace="48aa7cc1-e0d4-4d6c-af59-c9302e537da0"/>
    <xsd:element name="properties">
      <xsd:complexType>
        <xsd:sequence>
          <xsd:element name="documentManagement">
            <xsd:complexType>
              <xsd:all>
                <xsd:element ref="ns2:Datum" minOccurs="0"/>
                <xsd:element ref="ns2:Adressat" minOccurs="0"/>
                <xsd:element ref="ns2:Veranstalter" minOccurs="0"/>
                <xsd:element ref="ns2:Veranstaltung" minOccurs="0"/>
                <xsd:element ref="ns2:Veranstaltungsort" minOccurs="0"/>
                <xsd:element ref="ns2:Art" minOccurs="0"/>
                <xsd:element ref="ns2:Abt_Text" minOccurs="0"/>
                <xsd:element ref="ns2:Abt_Zuarbeit_6_x002f_N" minOccurs="0"/>
                <xsd:element ref="ns2:Ref_Text" minOccurs="0"/>
                <xsd:element ref="ns2:Abt6_OrgE_Zuarbeit" minOccurs="0"/>
                <xsd:element ref="ns2:_x002e_Dst" minOccurs="0"/>
                <xsd:element ref="ns2:Dst_Text" minOccurs="0"/>
                <xsd:element ref="ns2:Freigab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aa7cc1-e0d4-4d6c-af59-c9302e537da0" elementFormDefault="qualified">
    <xsd:import namespace="http://schemas.microsoft.com/office/2006/documentManagement/types"/>
    <xsd:import namespace="http://schemas.microsoft.com/office/infopath/2007/PartnerControls"/>
    <xsd:element name="Datum" ma:index="2" nillable="true" ma:displayName="Datum" ma:description="Datum der Veranstaltung" ma:format="DateOnly" ma:internalName="Datum">
      <xsd:simpleType>
        <xsd:restriction base="dms:DateTime"/>
      </xsd:simpleType>
    </xsd:element>
    <xsd:element name="Adressat" ma:index="3" nillable="true" ma:displayName="Redner" ma:internalName="Adressat">
      <xsd:simpleType>
        <xsd:restriction base="dms:Text">
          <xsd:maxLength value="255"/>
        </xsd:restriction>
      </xsd:simpleType>
    </xsd:element>
    <xsd:element name="Veranstalter" ma:index="4" nillable="true" ma:displayName="Veranstalter" ma:internalName="Veranstalter">
      <xsd:simpleType>
        <xsd:restriction base="dms:Text">
          <xsd:maxLength value="255"/>
        </xsd:restriction>
      </xsd:simpleType>
    </xsd:element>
    <xsd:element name="Veranstaltung" ma:index="5" nillable="true" ma:displayName="Veranstaltung" ma:description="Titel der Veranstaltung" ma:internalName="Veranstaltung">
      <xsd:simpleType>
        <xsd:restriction base="dms:Text">
          <xsd:maxLength value="255"/>
        </xsd:restriction>
      </xsd:simpleType>
    </xsd:element>
    <xsd:element name="Veranstaltungsort" ma:index="6" nillable="true" ma:displayName="Veranstaltungsort" ma:internalName="Veranstaltungsort">
      <xsd:simpleType>
        <xsd:restriction base="dms:Text">
          <xsd:maxLength value="255"/>
        </xsd:restriction>
      </xsd:simpleType>
    </xsd:element>
    <xsd:element name="Art" ma:index="7" nillable="true" ma:displayName="Art" ma:internalName="Art">
      <xsd:complexType>
        <xsd:complexContent>
          <xsd:extension base="dms:MultiChoice">
            <xsd:sequence>
              <xsd:element name="Value" maxOccurs="unbounded" minOccurs="0" nillable="true">
                <xsd:simpleType>
                  <xsd:restriction base="dms:Choice">
                    <xsd:enumeration value="Anfrage"/>
                    <xsd:enumeration value="Beirat_LÄA"/>
                    <xsd:enumeration value="Bericht"/>
                    <xsd:enumeration value="Brief"/>
                    <xsd:enumeration value="Folien"/>
                    <xsd:enumeration value="Informationsvermerk"/>
                    <xsd:enumeration value="Interview"/>
                    <xsd:enumeration value="Impulsvortrag"/>
                    <xsd:enumeration value="Namensartikel"/>
                    <xsd:enumeration value="Rede"/>
                    <xsd:enumeration value="Sprechkarten"/>
                    <xsd:enumeration value="Vermerk"/>
                  </xsd:restriction>
                </xsd:simpleType>
              </xsd:element>
            </xsd:sequence>
          </xsd:extension>
        </xsd:complexContent>
      </xsd:complexType>
    </xsd:element>
    <xsd:element name="Abt_Text" ma:index="8" nillable="true" ma:displayName="Abt" ma:description="Abteilung in Textform" ma:internalName="Abt_Text">
      <xsd:simpleType>
        <xsd:restriction base="dms:Text">
          <xsd:maxLength value="255"/>
        </xsd:restriction>
      </xsd:simpleType>
    </xsd:element>
    <xsd:element name="Abt_Zuarbeit_6_x002f_N" ma:index="9" nillable="true" ma:displayName="Abt_Zuarbeit_" ma:description="Zuarbeitende Abteilung (Auswahl)" ma:internalName="Abt_Zuarbeit_6_x002f_N">
      <xsd:complexType>
        <xsd:complexContent>
          <xsd:extension base="dms:MultiChoice">
            <xsd:sequence>
              <xsd:element name="Value" maxOccurs="unbounded" minOccurs="0" nillable="true">
                <xsd:simpleType>
                  <xsd:restriction base="dms:Choice">
                    <xsd:enumeration value="1"/>
                    <xsd:enumeration value="2"/>
                    <xsd:enumeration value="3"/>
                    <xsd:enumeration value="4"/>
                    <xsd:enumeration value="5"/>
                    <xsd:enumeration value="6"/>
                    <xsd:enumeration value="7"/>
                    <xsd:enumeration value="8"/>
                    <xsd:enumeration value="IS"/>
                    <xsd:enumeration value="Z"/>
                  </xsd:restriction>
                </xsd:simpleType>
              </xsd:element>
            </xsd:sequence>
          </xsd:extension>
        </xsd:complexContent>
      </xsd:complexType>
    </xsd:element>
    <xsd:element name="Ref_Text" ma:index="10" nillable="true" ma:displayName="Ref" ma:description="Referat in Textform" ma:internalName="Ref_Text">
      <xsd:simpleType>
        <xsd:restriction base="dms:Text">
          <xsd:maxLength value="255"/>
        </xsd:restriction>
      </xsd:simpleType>
    </xsd:element>
    <xsd:element name="Abt6_OrgE_Zuarbeit" ma:index="11" nillable="true" ma:displayName="Ref_Zuarbeit_" ma:description="Zuarbeitende Organisationseinheiten (Auswahl)" ma:internalName="Ref_Zuarbeit_6_x002f_N">
      <xsd:complexType>
        <xsd:complexContent>
          <xsd:extension base="dms:MultiChoice">
            <xsd:sequence>
              <xsd:element name="Value" maxOccurs="unbounded" minOccurs="0" nillable="true">
                <xsd:simpleType>
                  <xsd:restriction base="dms:Choice">
                    <xsd:enumeration value="111"/>
                    <xsd:enumeration value="112"/>
                    <xsd:enumeration value="113"/>
                    <xsd:enumeration value="114"/>
                    <xsd:enumeration value="115"/>
                    <xsd:enumeration value="116"/>
                    <xsd:enumeration value="117"/>
                    <xsd:enumeration value="118"/>
                    <xsd:enumeration value="211"/>
                    <xsd:enumeration value="212"/>
                    <xsd:enumeration value="213"/>
                    <xsd:enumeration value="215"/>
                    <xsd:enumeration value="216"/>
                    <xsd:enumeration value="220"/>
                    <xsd:enumeration value="221"/>
                    <xsd:enumeration value="222"/>
                    <xsd:enumeration value="223"/>
                    <xsd:enumeration value="224"/>
                    <xsd:enumeration value="225"/>
                    <xsd:enumeration value="226"/>
                    <xsd:enumeration value="311"/>
                    <xsd:enumeration value="312"/>
                    <xsd:enumeration value="313"/>
                    <xsd:enumeration value="314"/>
                    <xsd:enumeration value="315"/>
                    <xsd:enumeration value="316"/>
                    <xsd:enumeration value="317"/>
                    <xsd:enumeration value="318"/>
                    <xsd:enumeration value="411"/>
                    <xsd:enumeration value="413"/>
                    <xsd:enumeration value="414"/>
                    <xsd:enumeration value="415"/>
                    <xsd:enumeration value="416"/>
                    <xsd:enumeration value="421"/>
                    <xsd:enumeration value="422"/>
                    <xsd:enumeration value="423"/>
                    <xsd:enumeration value="424"/>
                    <xsd:enumeration value="425"/>
                    <xsd:enumeration value="511"/>
                    <xsd:enumeration value="512"/>
                    <xsd:enumeration value="513"/>
                    <xsd:enumeration value="601"/>
                    <xsd:enumeration value="602"/>
                    <xsd:enumeration value="603"/>
                    <xsd:enumeration value="604"/>
                    <xsd:enumeration value="605"/>
                    <xsd:enumeration value="606"/>
                    <xsd:enumeration value="607"/>
                    <xsd:enumeration value="608"/>
                    <xsd:enumeration value="609"/>
                    <xsd:enumeration value="610"/>
                    <xsd:enumeration value="611"/>
                    <xsd:enumeration value="612"/>
                    <xsd:enumeration value="613"/>
                    <xsd:enumeration value="61"/>
                    <xsd:enumeration value="610"/>
                    <xsd:enumeration value="611"/>
                    <xsd:enumeration value="612"/>
                    <xsd:enumeration value="613"/>
                    <xsd:enumeration value="614"/>
                    <xsd:enumeration value="615"/>
                    <xsd:enumeration value="616"/>
                    <xsd:enumeration value="617"/>
                    <xsd:enumeration value="62"/>
                    <xsd:enumeration value="620"/>
                    <xsd:enumeration value="621"/>
                    <xsd:enumeration value="622"/>
                    <xsd:enumeration value="623"/>
                    <xsd:enumeration value="624"/>
                    <xsd:enumeration value="625"/>
                    <xsd:enumeration value="626"/>
                    <xsd:enumeration value="627"/>
                    <xsd:enumeration value="701"/>
                    <xsd:enumeration value="702"/>
                    <xsd:enumeration value="703"/>
                    <xsd:enumeration value="704"/>
                    <xsd:enumeration value="705"/>
                    <xsd:enumeration value="801"/>
                    <xsd:enumeration value="802"/>
                    <xsd:enumeration value="803"/>
                    <xsd:enumeration value="804"/>
                    <xsd:enumeration value="805"/>
                    <xsd:enumeration value="811"/>
                    <xsd:enumeration value="812"/>
                    <xsd:enumeration value="813"/>
                    <xsd:enumeration value="814"/>
                    <xsd:enumeration value="ASt-Augsburg"/>
                    <xsd:enumeration value="ASt-Berlin"/>
                    <xsd:enumeration value="ASt-Dortmund"/>
                    <xsd:enumeration value="ASt-Eschborn"/>
                    <xsd:enumeration value="ASt-Hamburg"/>
                    <xsd:enumeration value="ASt-Hannover"/>
                    <xsd:enumeration value="ASt-Karlsruhe"/>
                    <xsd:enumeration value="ASt-Köln"/>
                    <xsd:enumeration value="ASt-Leipzig"/>
                    <xsd:enumeration value="ASt-Nürnberg"/>
                    <xsd:enumeration value="DV/IPF"/>
                    <xsd:enumeration value="GPR"/>
                    <xsd:enumeration value="GVPSchwbM"/>
                    <xsd:enumeration value="IR"/>
                    <xsd:enumeration value="IS10"/>
                    <xsd:enumeration value="IS11"/>
                    <xsd:enumeration value="IS12"/>
                    <xsd:enumeration value="IS13"/>
                    <xsd:enumeration value="IS14"/>
                    <xsd:enumeration value="IS15"/>
                    <xsd:enumeration value="IS16"/>
                    <xsd:enumeration value="IS17"/>
                    <xsd:enumeration value="JP"/>
                    <xsd:enumeration value="MTS"/>
                    <xsd:enumeration value="P"/>
                    <xsd:enumeration value="PR"/>
                    <xsd:enumeration value="VPSchwbM"/>
                    <xsd:enumeration value="Z"/>
                    <xsd:enumeration value="Z1"/>
                    <xsd:enumeration value="Z11"/>
                    <xsd:enumeration value="Z12"/>
                    <xsd:enumeration value="Z13"/>
                    <xsd:enumeration value="Z14"/>
                    <xsd:enumeration value="Z15"/>
                    <xsd:enumeration value="Z16"/>
                    <xsd:enumeration value="Z2"/>
                    <xsd:enumeration value="Z21"/>
                    <xsd:enumeration value="Z22"/>
                    <xsd:enumeration value="Z24"/>
                    <xsd:enumeration value="Z25"/>
                    <xsd:enumeration value="Z26"/>
                  </xsd:restriction>
                </xsd:simpleType>
              </xsd:element>
            </xsd:sequence>
          </xsd:extension>
        </xsd:complexContent>
      </xsd:complexType>
    </xsd:element>
    <xsd:element name="_x002e_Dst" ma:index="12" nillable="true" ma:displayName=".Dst" ma:description="Verantwortliche Person (ClientPeoplePicker)" ma:list="UserInfo" ma:SharePointGroup="0" ma:internalName="_x002E_Dst"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st_Text" ma:index="13" nillable="true" ma:displayName="Dst" ma:description="Dienststelle in Textform" ma:internalName="Dst_Text">
      <xsd:simpleType>
        <xsd:restriction base="dms:Text">
          <xsd:maxLength value="255"/>
        </xsd:restriction>
      </xsd:simpleType>
    </xsd:element>
    <xsd:element name="Freigabe" ma:index="20" nillable="true" ma:displayName="Freigabe" ma:default="6" ma:description="Freigabe durch" ma:internalName="Freigabe">
      <xsd:complexType>
        <xsd:complexContent>
          <xsd:extension base="dms:MultiChoice">
            <xsd:sequence>
              <xsd:element name="Value" maxOccurs="unbounded" minOccurs="0" nillable="true">
                <xsd:simpleType>
                  <xsd:restriction base="dms:Choice">
                    <xsd:enumeration value="6"/>
                    <xsd:enumeration value="61"/>
                    <xsd:enumeration value="62"/>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Inhaltstyp"/>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D6892F-4FFE-4F1B-AE81-696F75AB68BD}">
  <ds:schemaRefs>
    <ds:schemaRef ds:uri="48aa7cc1-e0d4-4d6c-af59-c9302e537da0"/>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F4D36D3-CCA8-4073-AEC1-DDBA293980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aa7cc1-e0d4-4d6c-af59-c9302e537d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E1B20E-C8F6-4E98-9C3E-46CBEB4A28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BNetzA_16zu10</Template>
  <TotalTime>0</TotalTime>
  <Words>2530</Words>
  <Application>Microsoft Office PowerPoint</Application>
  <PresentationFormat>Bildschirmpräsentation (16:10)</PresentationFormat>
  <Paragraphs>433</Paragraphs>
  <Slides>29</Slides>
  <Notes>28</Notes>
  <HiddenSlides>0</HiddenSlides>
  <MMClips>0</MMClips>
  <ScaleCrop>false</ScaleCrop>
  <HeadingPairs>
    <vt:vector size="8" baseType="variant">
      <vt:variant>
        <vt:lpstr>Verwendete Schriftarten</vt:lpstr>
      </vt:variant>
      <vt:variant>
        <vt:i4>9</vt:i4>
      </vt:variant>
      <vt:variant>
        <vt:lpstr>Design</vt:lpstr>
      </vt:variant>
      <vt:variant>
        <vt:i4>1</vt:i4>
      </vt:variant>
      <vt:variant>
        <vt:lpstr>Folientitel</vt:lpstr>
      </vt:variant>
      <vt:variant>
        <vt:i4>29</vt:i4>
      </vt:variant>
      <vt:variant>
        <vt:lpstr>Zielgruppenorientierte Präsentationen</vt:lpstr>
      </vt:variant>
      <vt:variant>
        <vt:i4>2</vt:i4>
      </vt:variant>
    </vt:vector>
  </HeadingPairs>
  <TitlesOfParts>
    <vt:vector size="41" baseType="lpstr">
      <vt:lpstr>ＭＳ Ｐゴシック</vt:lpstr>
      <vt:lpstr>Arial</vt:lpstr>
      <vt:lpstr>Arial Narrow</vt:lpstr>
      <vt:lpstr>BundesSans Office</vt:lpstr>
      <vt:lpstr>BundesSans Regular</vt:lpstr>
      <vt:lpstr>Cambria Math</vt:lpstr>
      <vt:lpstr>Times New Roman</vt:lpstr>
      <vt:lpstr>Verdana</vt:lpstr>
      <vt:lpstr>Wingdings</vt:lpstr>
      <vt:lpstr>BNetzAPowerPoint2024</vt:lpstr>
      <vt:lpstr>Vorausschauender Netzausbau  – regulatorischer Rahmen</vt:lpstr>
      <vt:lpstr>Ziele der Regulierung </vt:lpstr>
      <vt:lpstr>Netzausbau </vt:lpstr>
      <vt:lpstr>Pflicht der VNB zu vorausschauendem Netzausbau</vt:lpstr>
      <vt:lpstr>Netzausbaubedarf § 14d EnWG - Berichtspflicht</vt:lpstr>
      <vt:lpstr>Regionalszenarien </vt:lpstr>
      <vt:lpstr>Investitionsbedarf ins Verteilernetz</vt:lpstr>
      <vt:lpstr>Kosten und Entgelte</vt:lpstr>
      <vt:lpstr>Berücksichtigung Kosten vorausschauender Netzausbau </vt:lpstr>
      <vt:lpstr>Grundgedanke der Anreizregulierung (ARegV)</vt:lpstr>
      <vt:lpstr>Grundgedanke der Anreizregulierung - Budgetprinzip</vt:lpstr>
      <vt:lpstr>Wesentliche Elemente der aktuellen Anreizregulierung </vt:lpstr>
      <vt:lpstr>Diskussionspunkte vorausschauender Netzausbau </vt:lpstr>
      <vt:lpstr>Diskussionspunkte vorausschauender Netzausbau</vt:lpstr>
      <vt:lpstr>EuGH-Urteil </vt:lpstr>
      <vt:lpstr>Große Beschlusskammer für Energie &amp; Herausforderung für Bundesnetzagentur</vt:lpstr>
      <vt:lpstr>Festlegungsstruktur</vt:lpstr>
      <vt:lpstr>Festlegungsverfahren der Bundesnetzagentur</vt:lpstr>
      <vt:lpstr>Übersicht Verfahren</vt:lpstr>
      <vt:lpstr>PowerPoint-Präsentation</vt:lpstr>
      <vt:lpstr>N.E.S.T. Festlegungsverfahren RAMEN</vt:lpstr>
      <vt:lpstr>N.E.S.T. Festlegungsverfahren StromNEF / GasNEF</vt:lpstr>
      <vt:lpstr>N.E.S.T. Festlegungsverfahren Qualitätsregulierung und Energiewendekompetenz</vt:lpstr>
      <vt:lpstr>N.E.S.T Festlegungsverfahren Effizienzvergleich</vt:lpstr>
      <vt:lpstr>Netzentgeltsystematik Strom</vt:lpstr>
      <vt:lpstr>PowerPoint-Präsentation</vt:lpstr>
      <vt:lpstr>Unterschiedlicher Umgang mit Kosten</vt:lpstr>
      <vt:lpstr>Ablauf EOG-Verfahren</vt:lpstr>
      <vt:lpstr>Erlösobergrenzenformel in der ARegV</vt:lpstr>
      <vt:lpstr>Office Design Farben</vt:lpstr>
      <vt:lpstr>PowerPoint Folienlayout</vt:lpstr>
    </vt:vector>
  </TitlesOfParts>
  <Company>Bundesnetzagentur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Strommarktdesign der Zukunft - Optionen für ein sicheres, bezahlbares und nachhaltiges Stromsystem</dc:title>
  <dc:subject>Bundesnetzagentur</dc:subject>
  <dc:creator>610e</dc:creator>
  <cp:keywords>Präsentation;Bundesnetzagentur</cp:keywords>
  <cp:lastModifiedBy>616</cp:lastModifiedBy>
  <cp:revision>110</cp:revision>
  <cp:lastPrinted>2024-10-21T16:37:21Z</cp:lastPrinted>
  <dcterms:created xsi:type="dcterms:W3CDTF">2024-10-01T07:47:08Z</dcterms:created>
  <dcterms:modified xsi:type="dcterms:W3CDTF">2024-10-23T08:37:45Z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0x010100FB3C417E19A2864E92E92998620AE3DA</vt:lpwstr>
  </property>
</Properties>
</file>