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 id="2147483680" r:id="rId5"/>
  </p:sldMasterIdLst>
  <p:notesMasterIdLst>
    <p:notesMasterId r:id="rId27"/>
  </p:notesMasterIdLst>
  <p:handoutMasterIdLst>
    <p:handoutMasterId r:id="rId28"/>
  </p:handoutMasterIdLst>
  <p:sldIdLst>
    <p:sldId id="290" r:id="rId6"/>
    <p:sldId id="313" r:id="rId7"/>
    <p:sldId id="2611" r:id="rId8"/>
    <p:sldId id="483" r:id="rId9"/>
    <p:sldId id="2406" r:id="rId10"/>
    <p:sldId id="2618" r:id="rId11"/>
    <p:sldId id="2603" r:id="rId12"/>
    <p:sldId id="2608" r:id="rId13"/>
    <p:sldId id="2617" r:id="rId14"/>
    <p:sldId id="2612" r:id="rId15"/>
    <p:sldId id="2604" r:id="rId16"/>
    <p:sldId id="306" r:id="rId17"/>
    <p:sldId id="2539" r:id="rId18"/>
    <p:sldId id="2536" r:id="rId19"/>
    <p:sldId id="2614" r:id="rId20"/>
    <p:sldId id="301" r:id="rId21"/>
    <p:sldId id="488" r:id="rId22"/>
    <p:sldId id="287" r:id="rId23"/>
    <p:sldId id="257" r:id="rId24"/>
    <p:sldId id="2620" r:id="rId25"/>
    <p:sldId id="292" r:id="rId26"/>
  </p:sldIdLst>
  <p:sldSz cx="12192000" cy="6858000"/>
  <p:notesSz cx="6858000" cy="9144000"/>
  <p:embeddedFontLst>
    <p:embeddedFont>
      <p:font typeface="Montserrat" panose="00000500000000000000" pitchFamily="2" charset="0"/>
      <p:regular r:id="rId29"/>
      <p:bold r:id="rId30"/>
      <p:italic r:id="rId31"/>
      <p:boldItalic r:id="rId32"/>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909B2E-6DBD-26B5-63D5-BFE8F0902081}" name="Ronja Busch" initials="RB" userId="S::busch@stiftung-umweltenergierecht.de::5eda4d91-fd2c-4d71-9c7c-d7c654b2603f" providerId="AD"/>
  <p188:author id="{5FAD6CA6-1634-FD6A-ABEA-8FF85CC16838}" name="Maximilian Wimmer" initials="MW" userId="S::wimmer@stiftung-umweltenergierecht.de::1ac66bb7-b86d-4839-bf7c-85dff13d306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BE2"/>
    <a:srgbClr val="8ABD24"/>
    <a:srgbClr val="A7CE5B"/>
    <a:srgbClr val="002758"/>
    <a:srgbClr val="B6C4CD"/>
    <a:srgbClr val="C5DF92"/>
    <a:srgbClr val="DCEBBD"/>
    <a:srgbClr val="EA6852"/>
    <a:srgbClr val="99D5E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ittlere Formatvorlage 3 - Akz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37"/>
    <p:restoredTop sz="96327"/>
  </p:normalViewPr>
  <p:slideViewPr>
    <p:cSldViewPr snapToGrid="0" snapToObjects="1">
      <p:cViewPr varScale="1">
        <p:scale>
          <a:sx n="111" d="100"/>
          <a:sy n="111" d="100"/>
        </p:scale>
        <p:origin x="1116" y="102"/>
      </p:cViewPr>
      <p:guideLst/>
    </p:cSldViewPr>
  </p:slideViewPr>
  <p:notesTextViewPr>
    <p:cViewPr>
      <p:scale>
        <a:sx n="1" d="1"/>
        <a:sy n="1" d="1"/>
      </p:scale>
      <p:origin x="0" y="0"/>
    </p:cViewPr>
  </p:notesTextViewPr>
  <p:notesViewPr>
    <p:cSldViewPr snapToGrid="0" snapToObjects="1">
      <p:cViewPr varScale="1">
        <p:scale>
          <a:sx n="53" d="100"/>
          <a:sy n="53" d="100"/>
        </p:scale>
        <p:origin x="2922"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4.fntdata"/><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DBF514-48F7-47CD-BE1B-81178A5645DC}"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GB"/>
        </a:p>
      </dgm:t>
    </dgm:pt>
    <dgm:pt modelId="{76170D35-A9AD-46E5-B512-6AE014B50986}">
      <dgm:prSet phldrT="[Text]" custT="1"/>
      <dgm:spPr>
        <a:solidFill>
          <a:schemeClr val="accent3"/>
        </a:solidFill>
      </dgm:spPr>
      <dgm:t>
        <a:bodyPr/>
        <a:lstStyle/>
        <a:p>
          <a:r>
            <a:rPr lang="de-DE" sz="2000" dirty="0">
              <a:latin typeface="Montserrat" panose="00000500000000000000" pitchFamily="2" charset="0"/>
            </a:rPr>
            <a:t>EU-Recht</a:t>
          </a:r>
          <a:endParaRPr lang="en-GB" sz="2000" dirty="0">
            <a:latin typeface="Montserrat" panose="00000500000000000000" pitchFamily="2" charset="0"/>
          </a:endParaRPr>
        </a:p>
      </dgm:t>
    </dgm:pt>
    <dgm:pt modelId="{2518F177-8E77-48DF-85FE-F62E69116486}" type="parTrans" cxnId="{D7A4B3E4-F51E-46FE-8F6D-4FD763AEFF2D}">
      <dgm:prSet/>
      <dgm:spPr/>
      <dgm:t>
        <a:bodyPr/>
        <a:lstStyle/>
        <a:p>
          <a:endParaRPr lang="en-GB"/>
        </a:p>
      </dgm:t>
    </dgm:pt>
    <dgm:pt modelId="{E9234BB6-5DE1-471E-9FC5-042809D12D69}" type="sibTrans" cxnId="{D7A4B3E4-F51E-46FE-8F6D-4FD763AEFF2D}">
      <dgm:prSet/>
      <dgm:spPr/>
      <dgm:t>
        <a:bodyPr/>
        <a:lstStyle/>
        <a:p>
          <a:endParaRPr lang="en-GB"/>
        </a:p>
      </dgm:t>
    </dgm:pt>
    <dgm:pt modelId="{D0B1EE19-03F7-499D-8FAF-845C807C7317}">
      <dgm:prSet phldrT="[Text]" custT="1"/>
      <dgm:spPr/>
      <dgm:t>
        <a:bodyPr/>
        <a:lstStyle/>
        <a:p>
          <a:r>
            <a:rPr lang="de-DE" sz="2000" b="1" dirty="0">
              <a:latin typeface="Montserrat" panose="00000500000000000000" pitchFamily="2" charset="0"/>
            </a:rPr>
            <a:t>Richtlinien müssen umgesetzt werden</a:t>
          </a:r>
          <a:endParaRPr lang="en-GB" sz="2000" b="1" dirty="0">
            <a:latin typeface="Montserrat" panose="00000500000000000000" pitchFamily="2" charset="0"/>
          </a:endParaRPr>
        </a:p>
      </dgm:t>
    </dgm:pt>
    <dgm:pt modelId="{879CB618-C7F3-4A26-890D-CAB763C88262}" type="parTrans" cxnId="{FF7646E5-532D-4CAC-85AA-CB2D114649B4}">
      <dgm:prSet/>
      <dgm:spPr/>
      <dgm:t>
        <a:bodyPr/>
        <a:lstStyle/>
        <a:p>
          <a:endParaRPr lang="en-GB"/>
        </a:p>
      </dgm:t>
    </dgm:pt>
    <dgm:pt modelId="{118F6A4F-31A1-41DB-A301-3F70664294DF}" type="sibTrans" cxnId="{FF7646E5-532D-4CAC-85AA-CB2D114649B4}">
      <dgm:prSet/>
      <dgm:spPr/>
      <dgm:t>
        <a:bodyPr/>
        <a:lstStyle/>
        <a:p>
          <a:endParaRPr lang="en-GB"/>
        </a:p>
      </dgm:t>
    </dgm:pt>
    <dgm:pt modelId="{ADF75149-A2C9-4A2D-AEC0-655239B8BCF2}">
      <dgm:prSet phldrT="[Text]" custT="1"/>
      <dgm:spPr/>
      <dgm:t>
        <a:bodyPr/>
        <a:lstStyle/>
        <a:p>
          <a:r>
            <a:rPr lang="de-DE" sz="2000" dirty="0">
              <a:latin typeface="Montserrat" panose="00000500000000000000" pitchFamily="2" charset="0"/>
            </a:rPr>
            <a:t>Dt. Recht</a:t>
          </a:r>
          <a:endParaRPr lang="en-GB" sz="2000" dirty="0">
            <a:latin typeface="Montserrat" panose="00000500000000000000" pitchFamily="2" charset="0"/>
          </a:endParaRPr>
        </a:p>
      </dgm:t>
    </dgm:pt>
    <dgm:pt modelId="{E99EE609-D7F2-4447-981C-015F45466D48}" type="parTrans" cxnId="{681E4C78-9467-4962-9A62-7C499A360595}">
      <dgm:prSet/>
      <dgm:spPr/>
      <dgm:t>
        <a:bodyPr/>
        <a:lstStyle/>
        <a:p>
          <a:endParaRPr lang="en-GB"/>
        </a:p>
      </dgm:t>
    </dgm:pt>
    <dgm:pt modelId="{E159C348-4C63-4DB0-8784-3AA47AF5DAC8}" type="sibTrans" cxnId="{681E4C78-9467-4962-9A62-7C499A360595}">
      <dgm:prSet/>
      <dgm:spPr/>
      <dgm:t>
        <a:bodyPr/>
        <a:lstStyle/>
        <a:p>
          <a:endParaRPr lang="en-GB"/>
        </a:p>
      </dgm:t>
    </dgm:pt>
    <dgm:pt modelId="{E0CF674A-BC9D-4918-84EC-CF1D9E027E58}">
      <dgm:prSet phldrT="[Text]" custT="1"/>
      <dgm:spPr/>
      <dgm:t>
        <a:bodyPr/>
        <a:lstStyle/>
        <a:p>
          <a:r>
            <a:rPr lang="de-DE" sz="2000" dirty="0">
              <a:latin typeface="Montserrat" panose="00000500000000000000" pitchFamily="2" charset="0"/>
            </a:rPr>
            <a:t>Muss EU-Recht umsetzen</a:t>
          </a:r>
          <a:endParaRPr lang="en-GB" sz="2000" dirty="0">
            <a:latin typeface="Montserrat" panose="00000500000000000000" pitchFamily="2" charset="0"/>
          </a:endParaRPr>
        </a:p>
      </dgm:t>
    </dgm:pt>
    <dgm:pt modelId="{2D22902F-D178-42EA-92EE-CC0956586BB1}" type="parTrans" cxnId="{E0DCD628-343D-4B9A-9433-0547D0BDEAFF}">
      <dgm:prSet/>
      <dgm:spPr/>
      <dgm:t>
        <a:bodyPr/>
        <a:lstStyle/>
        <a:p>
          <a:endParaRPr lang="en-GB"/>
        </a:p>
      </dgm:t>
    </dgm:pt>
    <dgm:pt modelId="{DED1F1A6-558A-4F41-B982-81D0FD8C5D2D}" type="sibTrans" cxnId="{E0DCD628-343D-4B9A-9433-0547D0BDEAFF}">
      <dgm:prSet/>
      <dgm:spPr/>
      <dgm:t>
        <a:bodyPr/>
        <a:lstStyle/>
        <a:p>
          <a:endParaRPr lang="en-GB"/>
        </a:p>
      </dgm:t>
    </dgm:pt>
    <dgm:pt modelId="{DB93E4C6-040B-40BC-B578-ABBFEF4022C9}" type="pres">
      <dgm:prSet presAssocID="{3DDBF514-48F7-47CD-BE1B-81178A5645DC}" presName="linearFlow" presStyleCnt="0">
        <dgm:presLayoutVars>
          <dgm:dir/>
          <dgm:animLvl val="lvl"/>
          <dgm:resizeHandles val="exact"/>
        </dgm:presLayoutVars>
      </dgm:prSet>
      <dgm:spPr/>
    </dgm:pt>
    <dgm:pt modelId="{77B8BC19-7AD0-4ABB-AA35-158B544EFDBF}" type="pres">
      <dgm:prSet presAssocID="{76170D35-A9AD-46E5-B512-6AE014B50986}" presName="composite" presStyleCnt="0"/>
      <dgm:spPr/>
    </dgm:pt>
    <dgm:pt modelId="{65A5C4F4-FE00-4249-9CA0-206267655BD0}" type="pres">
      <dgm:prSet presAssocID="{76170D35-A9AD-46E5-B512-6AE014B50986}" presName="parentText" presStyleLbl="alignNode1" presStyleIdx="0" presStyleCnt="2" custLinFactNeighborY="-410">
        <dgm:presLayoutVars>
          <dgm:chMax val="1"/>
          <dgm:bulletEnabled val="1"/>
        </dgm:presLayoutVars>
      </dgm:prSet>
      <dgm:spPr/>
    </dgm:pt>
    <dgm:pt modelId="{A743E1C2-AA42-4A62-8C95-21C5FDADF343}" type="pres">
      <dgm:prSet presAssocID="{76170D35-A9AD-46E5-B512-6AE014B50986}" presName="descendantText" presStyleLbl="alignAcc1" presStyleIdx="0" presStyleCnt="2" custLinFactNeighborY="-690">
        <dgm:presLayoutVars>
          <dgm:bulletEnabled val="1"/>
        </dgm:presLayoutVars>
      </dgm:prSet>
      <dgm:spPr/>
    </dgm:pt>
    <dgm:pt modelId="{0CBC89C8-4573-482F-BF92-E70A8682902B}" type="pres">
      <dgm:prSet presAssocID="{E9234BB6-5DE1-471E-9FC5-042809D12D69}" presName="sp" presStyleCnt="0"/>
      <dgm:spPr/>
    </dgm:pt>
    <dgm:pt modelId="{99D47BAE-188C-4DB6-9339-1789C75A7080}" type="pres">
      <dgm:prSet presAssocID="{ADF75149-A2C9-4A2D-AEC0-655239B8BCF2}" presName="composite" presStyleCnt="0"/>
      <dgm:spPr/>
    </dgm:pt>
    <dgm:pt modelId="{FF644C6A-E364-4581-A3EF-9360D637589C}" type="pres">
      <dgm:prSet presAssocID="{ADF75149-A2C9-4A2D-AEC0-655239B8BCF2}" presName="parentText" presStyleLbl="alignNode1" presStyleIdx="1" presStyleCnt="2" custLinFactNeighborX="0" custLinFactNeighborY="87">
        <dgm:presLayoutVars>
          <dgm:chMax val="1"/>
          <dgm:bulletEnabled val="1"/>
        </dgm:presLayoutVars>
      </dgm:prSet>
      <dgm:spPr/>
    </dgm:pt>
    <dgm:pt modelId="{79B0BEB9-3CB6-4522-B815-896402DA711F}" type="pres">
      <dgm:prSet presAssocID="{ADF75149-A2C9-4A2D-AEC0-655239B8BCF2}" presName="descendantText" presStyleLbl="alignAcc1" presStyleIdx="1" presStyleCnt="2">
        <dgm:presLayoutVars>
          <dgm:bulletEnabled val="1"/>
        </dgm:presLayoutVars>
      </dgm:prSet>
      <dgm:spPr/>
    </dgm:pt>
  </dgm:ptLst>
  <dgm:cxnLst>
    <dgm:cxn modelId="{8D0A7420-C8F9-44B5-BC07-1D5F327F3B88}" type="presOf" srcId="{ADF75149-A2C9-4A2D-AEC0-655239B8BCF2}" destId="{FF644C6A-E364-4581-A3EF-9360D637589C}" srcOrd="0" destOrd="0" presId="urn:microsoft.com/office/officeart/2005/8/layout/chevron2"/>
    <dgm:cxn modelId="{E0DCD628-343D-4B9A-9433-0547D0BDEAFF}" srcId="{ADF75149-A2C9-4A2D-AEC0-655239B8BCF2}" destId="{E0CF674A-BC9D-4918-84EC-CF1D9E027E58}" srcOrd="0" destOrd="0" parTransId="{2D22902F-D178-42EA-92EE-CC0956586BB1}" sibTransId="{DED1F1A6-558A-4F41-B982-81D0FD8C5D2D}"/>
    <dgm:cxn modelId="{681E4C78-9467-4962-9A62-7C499A360595}" srcId="{3DDBF514-48F7-47CD-BE1B-81178A5645DC}" destId="{ADF75149-A2C9-4A2D-AEC0-655239B8BCF2}" srcOrd="1" destOrd="0" parTransId="{E99EE609-D7F2-4447-981C-015F45466D48}" sibTransId="{E159C348-4C63-4DB0-8784-3AA47AF5DAC8}"/>
    <dgm:cxn modelId="{57759458-D615-45A3-A2D0-2F9B94AE48E6}" type="presOf" srcId="{E0CF674A-BC9D-4918-84EC-CF1D9E027E58}" destId="{79B0BEB9-3CB6-4522-B815-896402DA711F}" srcOrd="0" destOrd="0" presId="urn:microsoft.com/office/officeart/2005/8/layout/chevron2"/>
    <dgm:cxn modelId="{7CADC296-FAF6-4BCD-9269-D9FDA71B1463}" type="presOf" srcId="{D0B1EE19-03F7-499D-8FAF-845C807C7317}" destId="{A743E1C2-AA42-4A62-8C95-21C5FDADF343}" srcOrd="0" destOrd="0" presId="urn:microsoft.com/office/officeart/2005/8/layout/chevron2"/>
    <dgm:cxn modelId="{5A9453E1-B7AB-43BA-B96E-1DA3CA496E0E}" type="presOf" srcId="{3DDBF514-48F7-47CD-BE1B-81178A5645DC}" destId="{DB93E4C6-040B-40BC-B578-ABBFEF4022C9}" srcOrd="0" destOrd="0" presId="urn:microsoft.com/office/officeart/2005/8/layout/chevron2"/>
    <dgm:cxn modelId="{D7A4B3E4-F51E-46FE-8F6D-4FD763AEFF2D}" srcId="{3DDBF514-48F7-47CD-BE1B-81178A5645DC}" destId="{76170D35-A9AD-46E5-B512-6AE014B50986}" srcOrd="0" destOrd="0" parTransId="{2518F177-8E77-48DF-85FE-F62E69116486}" sibTransId="{E9234BB6-5DE1-471E-9FC5-042809D12D69}"/>
    <dgm:cxn modelId="{FF7646E5-532D-4CAC-85AA-CB2D114649B4}" srcId="{76170D35-A9AD-46E5-B512-6AE014B50986}" destId="{D0B1EE19-03F7-499D-8FAF-845C807C7317}" srcOrd="0" destOrd="0" parTransId="{879CB618-C7F3-4A26-890D-CAB763C88262}" sibTransId="{118F6A4F-31A1-41DB-A301-3F70664294DF}"/>
    <dgm:cxn modelId="{22E0FAFF-6F52-43D9-9C97-07DF7D7E1F4D}" type="presOf" srcId="{76170D35-A9AD-46E5-B512-6AE014B50986}" destId="{65A5C4F4-FE00-4249-9CA0-206267655BD0}" srcOrd="0" destOrd="0" presId="urn:microsoft.com/office/officeart/2005/8/layout/chevron2"/>
    <dgm:cxn modelId="{EA3E5AB4-FCEA-48C2-8310-F50B02D4115C}" type="presParOf" srcId="{DB93E4C6-040B-40BC-B578-ABBFEF4022C9}" destId="{77B8BC19-7AD0-4ABB-AA35-158B544EFDBF}" srcOrd="0" destOrd="0" presId="urn:microsoft.com/office/officeart/2005/8/layout/chevron2"/>
    <dgm:cxn modelId="{E4713C22-C806-47B9-B5EC-E2C1C363A148}" type="presParOf" srcId="{77B8BC19-7AD0-4ABB-AA35-158B544EFDBF}" destId="{65A5C4F4-FE00-4249-9CA0-206267655BD0}" srcOrd="0" destOrd="0" presId="urn:microsoft.com/office/officeart/2005/8/layout/chevron2"/>
    <dgm:cxn modelId="{293FE112-37CB-4D69-B4CE-D8E283AC7091}" type="presParOf" srcId="{77B8BC19-7AD0-4ABB-AA35-158B544EFDBF}" destId="{A743E1C2-AA42-4A62-8C95-21C5FDADF343}" srcOrd="1" destOrd="0" presId="urn:microsoft.com/office/officeart/2005/8/layout/chevron2"/>
    <dgm:cxn modelId="{FF4D393E-6D79-4FC0-A364-7DD59BFBF6E1}" type="presParOf" srcId="{DB93E4C6-040B-40BC-B578-ABBFEF4022C9}" destId="{0CBC89C8-4573-482F-BF92-E70A8682902B}" srcOrd="1" destOrd="0" presId="urn:microsoft.com/office/officeart/2005/8/layout/chevron2"/>
    <dgm:cxn modelId="{A27300FD-A02A-48ED-89AD-F2BFA6528511}" type="presParOf" srcId="{DB93E4C6-040B-40BC-B578-ABBFEF4022C9}" destId="{99D47BAE-188C-4DB6-9339-1789C75A7080}" srcOrd="2" destOrd="0" presId="urn:microsoft.com/office/officeart/2005/8/layout/chevron2"/>
    <dgm:cxn modelId="{6355255C-A1A3-4FA4-9A05-CA9846E71960}" type="presParOf" srcId="{99D47BAE-188C-4DB6-9339-1789C75A7080}" destId="{FF644C6A-E364-4581-A3EF-9360D637589C}" srcOrd="0" destOrd="0" presId="urn:microsoft.com/office/officeart/2005/8/layout/chevron2"/>
    <dgm:cxn modelId="{8737A7C0-E99D-490B-9C4C-7CCED66F4F05}" type="presParOf" srcId="{99D47BAE-188C-4DB6-9339-1789C75A7080}" destId="{79B0BEB9-3CB6-4522-B815-896402DA711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A5C4F4-FE00-4249-9CA0-206267655BD0}">
      <dsp:nvSpPr>
        <dsp:cNvPr id="0" name=""/>
        <dsp:cNvSpPr/>
      </dsp:nvSpPr>
      <dsp:spPr>
        <a:xfrm rot="5400000">
          <a:off x="-538054" y="538054"/>
          <a:ext cx="2448381" cy="1372272"/>
        </a:xfrm>
        <a:prstGeom prst="chevron">
          <a:avLst/>
        </a:prstGeom>
        <a:solidFill>
          <a:schemeClr val="accent3"/>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de-DE" sz="2000" kern="1200" dirty="0">
              <a:latin typeface="Montserrat" panose="00000500000000000000" pitchFamily="2" charset="0"/>
            </a:rPr>
            <a:t>EU-Recht</a:t>
          </a:r>
          <a:endParaRPr lang="en-GB" sz="2000" kern="1200" dirty="0">
            <a:latin typeface="Montserrat" panose="00000500000000000000" pitchFamily="2" charset="0"/>
          </a:endParaRPr>
        </a:p>
      </dsp:txBody>
      <dsp:txXfrm rot="-5400000">
        <a:off x="1" y="686135"/>
        <a:ext cx="1372272" cy="1076109"/>
      </dsp:txXfrm>
    </dsp:sp>
    <dsp:sp modelId="{A743E1C2-AA42-4A62-8C95-21C5FDADF343}">
      <dsp:nvSpPr>
        <dsp:cNvPr id="0" name=""/>
        <dsp:cNvSpPr/>
      </dsp:nvSpPr>
      <dsp:spPr>
        <a:xfrm rot="5400000">
          <a:off x="1520354" y="-148082"/>
          <a:ext cx="1762244" cy="205840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de-DE" sz="2000" b="1" kern="1200" dirty="0">
              <a:latin typeface="Montserrat" panose="00000500000000000000" pitchFamily="2" charset="0"/>
            </a:rPr>
            <a:t>Richtlinien müssen umgesetzt werden</a:t>
          </a:r>
          <a:endParaRPr lang="en-GB" sz="2000" b="1" kern="1200" dirty="0">
            <a:latin typeface="Montserrat" panose="00000500000000000000" pitchFamily="2" charset="0"/>
          </a:endParaRPr>
        </a:p>
      </dsp:txBody>
      <dsp:txXfrm rot="-5400000">
        <a:off x="1372272" y="86026"/>
        <a:ext cx="1972383" cy="1590192"/>
      </dsp:txXfrm>
    </dsp:sp>
    <dsp:sp modelId="{FF644C6A-E364-4581-A3EF-9360D637589C}">
      <dsp:nvSpPr>
        <dsp:cNvPr id="0" name=""/>
        <dsp:cNvSpPr/>
      </dsp:nvSpPr>
      <dsp:spPr>
        <a:xfrm rot="5400000">
          <a:off x="-538054" y="2672086"/>
          <a:ext cx="2448381" cy="137227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de-DE" sz="2000" kern="1200" dirty="0">
              <a:latin typeface="Montserrat" panose="00000500000000000000" pitchFamily="2" charset="0"/>
            </a:rPr>
            <a:t>Dt. Recht</a:t>
          </a:r>
          <a:endParaRPr lang="en-GB" sz="2000" kern="1200" dirty="0">
            <a:latin typeface="Montserrat" panose="00000500000000000000" pitchFamily="2" charset="0"/>
          </a:endParaRPr>
        </a:p>
      </dsp:txBody>
      <dsp:txXfrm rot="-5400000">
        <a:off x="1" y="2820167"/>
        <a:ext cx="1372272" cy="1076109"/>
      </dsp:txXfrm>
    </dsp:sp>
    <dsp:sp modelId="{79B0BEB9-3CB6-4522-B815-896402DA711F}">
      <dsp:nvSpPr>
        <dsp:cNvPr id="0" name=""/>
        <dsp:cNvSpPr/>
      </dsp:nvSpPr>
      <dsp:spPr>
        <a:xfrm rot="5400000">
          <a:off x="1520354" y="1983833"/>
          <a:ext cx="1762244" cy="205840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de-DE" sz="2000" kern="1200" dirty="0">
              <a:latin typeface="Montserrat" panose="00000500000000000000" pitchFamily="2" charset="0"/>
            </a:rPr>
            <a:t>Muss EU-Recht umsetzen</a:t>
          </a:r>
          <a:endParaRPr lang="en-GB" sz="2000" kern="1200" dirty="0">
            <a:latin typeface="Montserrat" panose="00000500000000000000" pitchFamily="2" charset="0"/>
          </a:endParaRPr>
        </a:p>
      </dsp:txBody>
      <dsp:txXfrm rot="-5400000">
        <a:off x="1372272" y="2217941"/>
        <a:ext cx="1972383" cy="1590192"/>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4774A1E-44AB-490F-B28C-83FF0B9479A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013D56B6-27F8-449F-83E0-D2481FC6522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2DFBB9-9EA2-4A3F-A559-F77BDF75C0A6}" type="datetimeFigureOut">
              <a:rPr lang="de-DE" smtClean="0"/>
              <a:t>24.10.2024</a:t>
            </a:fld>
            <a:endParaRPr lang="de-DE"/>
          </a:p>
        </p:txBody>
      </p:sp>
      <p:sp>
        <p:nvSpPr>
          <p:cNvPr id="4" name="Fußzeilenplatzhalter 3">
            <a:extLst>
              <a:ext uri="{FF2B5EF4-FFF2-40B4-BE49-F238E27FC236}">
                <a16:creationId xmlns:a16="http://schemas.microsoft.com/office/drawing/2014/main" id="{0E67DAAA-EDB7-4C77-A4B0-9AA515B7396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2FF3D816-947A-4235-981A-B1CBBA62CD3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6DD096-3758-45BC-8A22-4A6FF06B7973}" type="slidenum">
              <a:rPr lang="de-DE" smtClean="0"/>
              <a:t>‹Nr.›</a:t>
            </a:fld>
            <a:endParaRPr lang="de-DE"/>
          </a:p>
        </p:txBody>
      </p:sp>
    </p:spTree>
    <p:extLst>
      <p:ext uri="{BB962C8B-B14F-4D97-AF65-F5344CB8AC3E}">
        <p14:creationId xmlns:p14="http://schemas.microsoft.com/office/powerpoint/2010/main" val="2919668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C22C1F-33C5-984D-9DFA-705403147C7F}" type="datetimeFigureOut">
              <a:rPr lang="de-DE" smtClean="0"/>
              <a:t>24.10.2024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586C80-75C5-DA4B-B5E5-97C12F271428}" type="slidenum">
              <a:rPr lang="de-DE" smtClean="0"/>
              <a:t>‹Nr.›</a:t>
            </a:fld>
            <a:endParaRPr lang="de-DE"/>
          </a:p>
        </p:txBody>
      </p:sp>
    </p:spTree>
    <p:extLst>
      <p:ext uri="{BB962C8B-B14F-4D97-AF65-F5344CB8AC3E}">
        <p14:creationId xmlns:p14="http://schemas.microsoft.com/office/powerpoint/2010/main" val="2710579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www.umweltenergierecht.de/" TargetMode="External"/><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jpe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www.umweltenergierecht.de/" TargetMode="External"/><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jpe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7E91B611-1CE1-144A-AC65-C4DB6DF9A14A}"/>
              </a:ext>
            </a:extLst>
          </p:cNvPr>
          <p:cNvSpPr/>
          <p:nvPr userDrawn="1"/>
        </p:nvSpPr>
        <p:spPr>
          <a:xfrm>
            <a:off x="0" y="-3079"/>
            <a:ext cx="12192000" cy="51875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CF2D5E41-8390-5845-91E5-1A48F528C44C}"/>
              </a:ext>
            </a:extLst>
          </p:cNvPr>
          <p:cNvSpPr>
            <a:spLocks noGrp="1"/>
          </p:cNvSpPr>
          <p:nvPr>
            <p:ph type="ctrTitle"/>
          </p:nvPr>
        </p:nvSpPr>
        <p:spPr>
          <a:xfrm>
            <a:off x="1004047" y="1855000"/>
            <a:ext cx="8976436" cy="2387600"/>
          </a:xfrm>
        </p:spPr>
        <p:txBody>
          <a:bodyPr anchor="b">
            <a:noAutofit/>
          </a:bodyPr>
          <a:lstStyle>
            <a:lvl1pPr algn="l">
              <a:defRPr sz="4800">
                <a:solidFill>
                  <a:schemeClr val="accent2"/>
                </a:solidFill>
              </a:defRPr>
            </a:lvl1pPr>
          </a:lstStyle>
          <a:p>
            <a:r>
              <a:rPr lang="de-DE" dirty="0"/>
              <a:t>Mastertitelformat bearbeiten</a:t>
            </a:r>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1004047" y="4257299"/>
            <a:ext cx="8976436" cy="642960"/>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pic>
        <p:nvPicPr>
          <p:cNvPr id="7" name="Grafik 6">
            <a:extLst>
              <a:ext uri="{FF2B5EF4-FFF2-40B4-BE49-F238E27FC236}">
                <a16:creationId xmlns:a16="http://schemas.microsoft.com/office/drawing/2014/main" id="{331125A1-B486-0148-A8BC-C64D08CE424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83600" y="0"/>
            <a:ext cx="3708400" cy="1795024"/>
          </a:xfrm>
          <a:prstGeom prst="rect">
            <a:avLst/>
          </a:prstGeom>
        </p:spPr>
      </p:pic>
      <p:sp>
        <p:nvSpPr>
          <p:cNvPr id="16" name="Freihandform 15">
            <a:extLst>
              <a:ext uri="{FF2B5EF4-FFF2-40B4-BE49-F238E27FC236}">
                <a16:creationId xmlns:a16="http://schemas.microsoft.com/office/drawing/2014/main" id="{B371B618-77DD-244E-A471-ED42881DE467}"/>
              </a:ext>
            </a:extLst>
          </p:cNvPr>
          <p:cNvSpPr/>
          <p:nvPr userDrawn="1"/>
        </p:nvSpPr>
        <p:spPr>
          <a:xfrm>
            <a:off x="609599" y="1178011"/>
            <a:ext cx="10972802" cy="5329355"/>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Freihandform 19">
            <a:extLst>
              <a:ext uri="{FF2B5EF4-FFF2-40B4-BE49-F238E27FC236}">
                <a16:creationId xmlns:a16="http://schemas.microsoft.com/office/drawing/2014/main" id="{E5AA6A26-EFE4-0E48-B275-B7F8DCD14F02}"/>
              </a:ext>
            </a:extLst>
          </p:cNvPr>
          <p:cNvSpPr/>
          <p:nvPr userDrawn="1"/>
        </p:nvSpPr>
        <p:spPr>
          <a:xfrm>
            <a:off x="609599" y="5182916"/>
            <a:ext cx="11691328" cy="1074449"/>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444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Datumsplatzhalter 3">
            <a:extLst>
              <a:ext uri="{FF2B5EF4-FFF2-40B4-BE49-F238E27FC236}">
                <a16:creationId xmlns:a16="http://schemas.microsoft.com/office/drawing/2014/main" id="{9F7FBF76-A59E-6148-8CA5-710D0F37EC6B}"/>
              </a:ext>
            </a:extLst>
          </p:cNvPr>
          <p:cNvSpPr>
            <a:spLocks noGrp="1"/>
          </p:cNvSpPr>
          <p:nvPr>
            <p:ph type="dt" sz="half" idx="2"/>
          </p:nvPr>
        </p:nvSpPr>
        <p:spPr>
          <a:xfrm>
            <a:off x="1019980" y="5789507"/>
            <a:ext cx="3181640" cy="288763"/>
          </a:xfrm>
          <a:prstGeom prst="rect">
            <a:avLst/>
          </a:prstGeom>
        </p:spPr>
        <p:txBody>
          <a:bodyPr vert="horz" lIns="91440" tIns="45720" rIns="91440" bIns="45720" rtlCol="0" anchor="b"/>
          <a:lstStyle>
            <a:lvl1pPr algn="l">
              <a:defRPr sz="1200">
                <a:solidFill>
                  <a:srgbClr val="002758"/>
                </a:solidFill>
                <a:latin typeface="Montserrat" pitchFamily="2" charset="77"/>
              </a:defRPr>
            </a:lvl1pPr>
          </a:lstStyle>
          <a:p>
            <a:r>
              <a:rPr lang="de-DE"/>
              <a:t>23.10.2024 </a:t>
            </a:r>
            <a:endParaRPr lang="de-DE" dirty="0"/>
          </a:p>
        </p:txBody>
      </p:sp>
      <p:sp>
        <p:nvSpPr>
          <p:cNvPr id="12" name="Textplatzhalter 12">
            <a:extLst>
              <a:ext uri="{FF2B5EF4-FFF2-40B4-BE49-F238E27FC236}">
                <a16:creationId xmlns:a16="http://schemas.microsoft.com/office/drawing/2014/main" id="{D73726C8-B953-3A43-B08A-19496309C0B4}"/>
              </a:ext>
            </a:extLst>
          </p:cNvPr>
          <p:cNvSpPr>
            <a:spLocks noGrp="1"/>
          </p:cNvSpPr>
          <p:nvPr>
            <p:ph type="body" sz="quarter" idx="10" hasCustomPrompt="1"/>
          </p:nvPr>
        </p:nvSpPr>
        <p:spPr>
          <a:xfrm>
            <a:off x="1019980" y="5580577"/>
            <a:ext cx="4986671" cy="288763"/>
          </a:xfrm>
        </p:spPr>
        <p:txBody>
          <a:bodyPr anchor="ctr">
            <a:noAutofit/>
          </a:bodyPr>
          <a:lstStyle>
            <a:lvl1pPr marL="0" indent="0">
              <a:buFontTx/>
              <a:buNone/>
              <a:defRPr sz="1200">
                <a:solidFill>
                  <a:schemeClr val="accent2"/>
                </a:solidFill>
              </a:defRPr>
            </a:lvl1pPr>
            <a:lvl2pPr marL="457200" indent="0">
              <a:buFontTx/>
              <a:buNone/>
              <a:defRPr sz="1000">
                <a:solidFill>
                  <a:schemeClr val="accent2"/>
                </a:solidFill>
              </a:defRPr>
            </a:lvl2pPr>
            <a:lvl3pPr marL="914400" indent="0">
              <a:buFontTx/>
              <a:buNone/>
              <a:defRPr sz="1000">
                <a:solidFill>
                  <a:schemeClr val="accent2"/>
                </a:solidFill>
              </a:defRPr>
            </a:lvl3pPr>
            <a:lvl4pPr marL="1371600" indent="0">
              <a:buFontTx/>
              <a:buNone/>
              <a:defRPr sz="1000">
                <a:solidFill>
                  <a:schemeClr val="accent2"/>
                </a:solidFill>
              </a:defRPr>
            </a:lvl4pPr>
          </a:lstStyle>
          <a:p>
            <a:pPr lvl="0"/>
            <a:r>
              <a:rPr lang="de-DE" dirty="0"/>
              <a:t>#Vorname, #Nachname</a:t>
            </a:r>
          </a:p>
        </p:txBody>
      </p:sp>
      <p:sp>
        <p:nvSpPr>
          <p:cNvPr id="10" name="Textplatzhalter 12">
            <a:extLst>
              <a:ext uri="{FF2B5EF4-FFF2-40B4-BE49-F238E27FC236}">
                <a16:creationId xmlns:a16="http://schemas.microsoft.com/office/drawing/2014/main" id="{22F8206E-0AF4-FD49-978C-6F620EFFF0DD}"/>
              </a:ext>
            </a:extLst>
          </p:cNvPr>
          <p:cNvSpPr>
            <a:spLocks noGrp="1"/>
          </p:cNvSpPr>
          <p:nvPr>
            <p:ph type="body" sz="quarter" idx="11" hasCustomPrompt="1"/>
          </p:nvPr>
        </p:nvSpPr>
        <p:spPr>
          <a:xfrm>
            <a:off x="1019980" y="5353806"/>
            <a:ext cx="4986671" cy="288763"/>
          </a:xfrm>
        </p:spPr>
        <p:txBody>
          <a:bodyPr anchor="ctr">
            <a:noAutofit/>
          </a:bodyPr>
          <a:lstStyle>
            <a:lvl1pPr marL="0" indent="0">
              <a:buFontTx/>
              <a:buNone/>
              <a:defRPr sz="1200">
                <a:solidFill>
                  <a:schemeClr val="accent2"/>
                </a:solidFill>
              </a:defRPr>
            </a:lvl1pPr>
            <a:lvl2pPr marL="457200" indent="0">
              <a:buFontTx/>
              <a:buNone/>
              <a:defRPr sz="1000">
                <a:solidFill>
                  <a:schemeClr val="accent2"/>
                </a:solidFill>
              </a:defRPr>
            </a:lvl2pPr>
            <a:lvl3pPr marL="914400" indent="0">
              <a:buFontTx/>
              <a:buNone/>
              <a:defRPr sz="1000">
                <a:solidFill>
                  <a:schemeClr val="accent2"/>
                </a:solidFill>
              </a:defRPr>
            </a:lvl3pPr>
            <a:lvl4pPr marL="1371600" indent="0">
              <a:buFontTx/>
              <a:buNone/>
              <a:defRPr sz="1000">
                <a:solidFill>
                  <a:schemeClr val="accent2"/>
                </a:solidFill>
              </a:defRPr>
            </a:lvl4pPr>
          </a:lstStyle>
          <a:p>
            <a:pPr lvl="0"/>
            <a:r>
              <a:rPr lang="de-DE" dirty="0" err="1"/>
              <a:t>Veranstaltangsformat</a:t>
            </a:r>
            <a:endParaRPr lang="de-DE" dirty="0"/>
          </a:p>
        </p:txBody>
      </p:sp>
    </p:spTree>
    <p:extLst>
      <p:ext uri="{BB962C8B-B14F-4D97-AF65-F5344CB8AC3E}">
        <p14:creationId xmlns:p14="http://schemas.microsoft.com/office/powerpoint/2010/main" val="3746925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23.10.2024 </a:t>
            </a:r>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5359333" cy="272549"/>
          </a:xfrm>
        </p:spPr>
        <p:txBody>
          <a:bodyPr/>
          <a:lstStyle/>
          <a:p>
            <a:r>
              <a:rPr lang="de-DE"/>
              <a:t>Dekarbonisierung der Wärmeversorgung und neue Effizienzansätze im Gebäudesektor</a:t>
            </a:r>
          </a:p>
        </p:txBody>
      </p:sp>
      <p:sp>
        <p:nvSpPr>
          <p:cNvPr id="9" name="Freihandform 8">
            <a:extLst>
              <a:ext uri="{FF2B5EF4-FFF2-40B4-BE49-F238E27FC236}">
                <a16:creationId xmlns:a16="http://schemas.microsoft.com/office/drawing/2014/main" id="{95303564-E09A-0F4E-9A71-2457A6BE02C9}"/>
              </a:ext>
            </a:extLst>
          </p:cNvPr>
          <p:cNvSpPr/>
          <p:nvPr userDrawn="1"/>
        </p:nvSpPr>
        <p:spPr>
          <a:xfrm>
            <a:off x="406910" y="572400"/>
            <a:ext cx="11981939" cy="5939041"/>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10438171 w 10938425"/>
              <a:gd name="connsiteY0" fmla="*/ 0 h 4977636"/>
              <a:gd name="connsiteX1" fmla="*/ 0 w 10938425"/>
              <a:gd name="connsiteY1" fmla="*/ 0 h 4977636"/>
              <a:gd name="connsiteX2" fmla="*/ 0 w 10938425"/>
              <a:gd name="connsiteY2" fmla="*/ 4977636 h 4977636"/>
              <a:gd name="connsiteX3" fmla="*/ 10938425 w 10938425"/>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38425" h="4977636">
                <a:moveTo>
                  <a:pt x="10438171"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50CBBA61-E7AA-614F-81AE-B549F41504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55526" y="-107094"/>
            <a:ext cx="2136473" cy="1034144"/>
          </a:xfrm>
          <a:prstGeom prst="rect">
            <a:avLst/>
          </a:prstGeom>
        </p:spPr>
      </p:pic>
      <p:sp>
        <p:nvSpPr>
          <p:cNvPr id="11" name="Titel 1">
            <a:extLst>
              <a:ext uri="{FF2B5EF4-FFF2-40B4-BE49-F238E27FC236}">
                <a16:creationId xmlns:a16="http://schemas.microsoft.com/office/drawing/2014/main" id="{8EF84613-8C5C-4436-9B10-6105E240BA11}"/>
              </a:ext>
            </a:extLst>
          </p:cNvPr>
          <p:cNvSpPr>
            <a:spLocks noGrp="1"/>
          </p:cNvSpPr>
          <p:nvPr>
            <p:ph type="title" hasCustomPrompt="1"/>
          </p:nvPr>
        </p:nvSpPr>
        <p:spPr>
          <a:xfrm>
            <a:off x="838200" y="1160462"/>
            <a:ext cx="10515600" cy="776756"/>
          </a:xfrm>
        </p:spPr>
        <p:txBody>
          <a:bodyPr anchor="t">
            <a:noAutofit/>
          </a:bodyPr>
          <a:lstStyle>
            <a:lvl1pPr>
              <a:defRPr sz="4400" b="1">
                <a:solidFill>
                  <a:schemeClr val="accent1"/>
                </a:solidFill>
              </a:defRPr>
            </a:lvl1pPr>
          </a:lstStyle>
          <a:p>
            <a:r>
              <a:rPr lang="de-DE" dirty="0"/>
              <a:t>Agenda</a:t>
            </a:r>
          </a:p>
        </p:txBody>
      </p:sp>
      <p:sp>
        <p:nvSpPr>
          <p:cNvPr id="12" name="Inhaltsplatzhalter 2">
            <a:extLst>
              <a:ext uri="{FF2B5EF4-FFF2-40B4-BE49-F238E27FC236}">
                <a16:creationId xmlns:a16="http://schemas.microsoft.com/office/drawing/2014/main" id="{A9A6B82C-B641-4D61-84B0-D3A21B670189}"/>
              </a:ext>
            </a:extLst>
          </p:cNvPr>
          <p:cNvSpPr>
            <a:spLocks noGrp="1"/>
          </p:cNvSpPr>
          <p:nvPr>
            <p:ph idx="1"/>
          </p:nvPr>
        </p:nvSpPr>
        <p:spPr>
          <a:xfrm>
            <a:off x="838200" y="1937218"/>
            <a:ext cx="10515600" cy="4552482"/>
          </a:xfrm>
        </p:spPr>
        <p:txBody>
          <a:bodyPr>
            <a:noAutofit/>
          </a:bodyPr>
          <a:lstStyle>
            <a:lvl1pPr marL="355600" indent="-355600">
              <a:tabLst/>
              <a:defRPr/>
            </a:lvl1pPr>
          </a:lstStyle>
          <a:p>
            <a:pPr lvl="0"/>
            <a:r>
              <a:rPr lang="de-DE" dirty="0"/>
              <a:t>Mastertextformat bearbeiten</a:t>
            </a:r>
          </a:p>
        </p:txBody>
      </p:sp>
    </p:spTree>
    <p:extLst>
      <p:ext uri="{BB962C8B-B14F-4D97-AF65-F5344CB8AC3E}">
        <p14:creationId xmlns:p14="http://schemas.microsoft.com/office/powerpoint/2010/main" val="885447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apiteltrenner ">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57EF2FC7-D5E7-164F-B1B7-5CFD5DEE16D4}"/>
              </a:ext>
            </a:extLst>
          </p:cNvPr>
          <p:cNvSpPr/>
          <p:nvPr userDrawn="1"/>
        </p:nvSpPr>
        <p:spPr>
          <a:xfrm>
            <a:off x="-65741" y="3429000"/>
            <a:ext cx="12257741" cy="3485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CF2D5E41-8390-5845-91E5-1A48F528C44C}"/>
              </a:ext>
            </a:extLst>
          </p:cNvPr>
          <p:cNvSpPr>
            <a:spLocks noGrp="1"/>
          </p:cNvSpPr>
          <p:nvPr>
            <p:ph type="ctrTitle" hasCustomPrompt="1"/>
          </p:nvPr>
        </p:nvSpPr>
        <p:spPr>
          <a:xfrm>
            <a:off x="836483" y="3674803"/>
            <a:ext cx="9144000" cy="2015941"/>
          </a:xfrm>
        </p:spPr>
        <p:txBody>
          <a:bodyPr anchor="b">
            <a:noAutofit/>
          </a:bodyPr>
          <a:lstStyle>
            <a:lvl1pPr algn="l">
              <a:defRPr sz="4800">
                <a:solidFill>
                  <a:schemeClr val="bg1"/>
                </a:solidFill>
              </a:defRPr>
            </a:lvl1pPr>
          </a:lstStyle>
          <a:p>
            <a:r>
              <a:rPr lang="de-DE" dirty="0" err="1"/>
              <a:t>Kapiteltrenner</a:t>
            </a:r>
            <a:endParaRPr lang="de-DE" dirty="0"/>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836482" y="5782821"/>
            <a:ext cx="9144001" cy="583342"/>
          </a:xfrm>
        </p:spPr>
        <p:txBody>
          <a:bodyPr>
            <a:noAutofit/>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23.10.2024 </a:t>
            </a:r>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5359333" cy="272549"/>
          </a:xfrm>
        </p:spPr>
        <p:txBody>
          <a:bodyPr/>
          <a:lstStyle/>
          <a:p>
            <a:r>
              <a:rPr lang="de-DE"/>
              <a:t>Dekarbonisierung der Wärmeversorgung und neue Effizienzansätze im Gebäudesektor</a:t>
            </a:r>
            <a:endParaRPr lang="de-DE" dirty="0"/>
          </a:p>
        </p:txBody>
      </p:sp>
      <p:pic>
        <p:nvPicPr>
          <p:cNvPr id="9" name="Grafik 8">
            <a:extLst>
              <a:ext uri="{FF2B5EF4-FFF2-40B4-BE49-F238E27FC236}">
                <a16:creationId xmlns:a16="http://schemas.microsoft.com/office/drawing/2014/main" id="{A3266346-EE4F-3047-AAC4-85A9754220B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55526" y="-107094"/>
            <a:ext cx="2136473" cy="1034144"/>
          </a:xfrm>
          <a:prstGeom prst="rect">
            <a:avLst/>
          </a:prstGeom>
        </p:spPr>
      </p:pic>
      <p:sp>
        <p:nvSpPr>
          <p:cNvPr id="11" name="Freihandform 10">
            <a:extLst>
              <a:ext uri="{FF2B5EF4-FFF2-40B4-BE49-F238E27FC236}">
                <a16:creationId xmlns:a16="http://schemas.microsoft.com/office/drawing/2014/main" id="{60E1401D-699C-BB43-9681-F3B55BA184C8}"/>
              </a:ext>
            </a:extLst>
          </p:cNvPr>
          <p:cNvSpPr/>
          <p:nvPr userDrawn="1"/>
        </p:nvSpPr>
        <p:spPr>
          <a:xfrm>
            <a:off x="406399" y="571500"/>
            <a:ext cx="11430001" cy="5935866"/>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Freihandform 11">
            <a:extLst>
              <a:ext uri="{FF2B5EF4-FFF2-40B4-BE49-F238E27FC236}">
                <a16:creationId xmlns:a16="http://schemas.microsoft.com/office/drawing/2014/main" id="{A73FFD23-550F-D34B-A8EE-101F01EA6698}"/>
              </a:ext>
            </a:extLst>
          </p:cNvPr>
          <p:cNvSpPr/>
          <p:nvPr userDrawn="1"/>
        </p:nvSpPr>
        <p:spPr>
          <a:xfrm>
            <a:off x="406399" y="3429001"/>
            <a:ext cx="11894594" cy="3078365"/>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Bildplatzhalter 9">
            <a:extLst>
              <a:ext uri="{FF2B5EF4-FFF2-40B4-BE49-F238E27FC236}">
                <a16:creationId xmlns:a16="http://schemas.microsoft.com/office/drawing/2014/main" id="{E40514AB-EC2B-6240-B151-70A5FAA23412}"/>
              </a:ext>
            </a:extLst>
          </p:cNvPr>
          <p:cNvSpPr>
            <a:spLocks noGrp="1"/>
          </p:cNvSpPr>
          <p:nvPr>
            <p:ph type="pic" sz="quarter" idx="13" hasCustomPrompt="1"/>
          </p:nvPr>
        </p:nvSpPr>
        <p:spPr>
          <a:xfrm>
            <a:off x="6154929" y="744980"/>
            <a:ext cx="5200588" cy="3256434"/>
          </a:xfrm>
        </p:spPr>
        <p:txBody>
          <a:bodyPr/>
          <a:lstStyle>
            <a:lvl1pPr marL="0" indent="0">
              <a:buNone/>
              <a:defRPr/>
            </a:lvl1pPr>
          </a:lstStyle>
          <a:p>
            <a:r>
              <a:rPr lang="de-DE" dirty="0"/>
              <a:t>Isometrische Grafik durch Klicken auf Symbol hinzufügen</a:t>
            </a:r>
          </a:p>
        </p:txBody>
      </p:sp>
    </p:spTree>
    <p:extLst>
      <p:ext uri="{BB962C8B-B14F-4D97-AF65-F5344CB8AC3E}">
        <p14:creationId xmlns:p14="http://schemas.microsoft.com/office/powerpoint/2010/main" val="1579958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alt mit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04ADE5-C1E0-6441-9B9B-147550F200FC}"/>
              </a:ext>
            </a:extLst>
          </p:cNvPr>
          <p:cNvSpPr>
            <a:spLocks noGrp="1"/>
          </p:cNvSpPr>
          <p:nvPr>
            <p:ph type="title"/>
          </p:nvPr>
        </p:nvSpPr>
        <p:spPr>
          <a:xfrm>
            <a:off x="838200" y="1160462"/>
            <a:ext cx="10515600" cy="776756"/>
          </a:xfrm>
        </p:spPr>
        <p:txBody>
          <a:bodyPr anchor="t">
            <a:noAutofit/>
          </a:bodyPr>
          <a:lstStyle>
            <a:lvl1pPr>
              <a:defRPr sz="2400" b="1">
                <a:solidFill>
                  <a:schemeClr val="accent1"/>
                </a:solidFill>
              </a:defRPr>
            </a:lvl1pPr>
          </a:lstStyle>
          <a:p>
            <a:r>
              <a:rPr lang="de-DE" dirty="0"/>
              <a:t>Mastertitelformat bearbeiten</a:t>
            </a:r>
          </a:p>
        </p:txBody>
      </p:sp>
      <p:sp>
        <p:nvSpPr>
          <p:cNvPr id="3" name="Inhaltsplatzhalter 2">
            <a:extLst>
              <a:ext uri="{FF2B5EF4-FFF2-40B4-BE49-F238E27FC236}">
                <a16:creationId xmlns:a16="http://schemas.microsoft.com/office/drawing/2014/main" id="{8BCD7C9C-742B-CC4A-9381-EA9D5579B5F6}"/>
              </a:ext>
            </a:extLst>
          </p:cNvPr>
          <p:cNvSpPr>
            <a:spLocks noGrp="1"/>
          </p:cNvSpPr>
          <p:nvPr>
            <p:ph idx="1"/>
          </p:nvPr>
        </p:nvSpPr>
        <p:spPr>
          <a:xfrm>
            <a:off x="838200" y="1937218"/>
            <a:ext cx="10515600" cy="4552482"/>
          </a:xfrm>
        </p:spPr>
        <p:txBody>
          <a:bodyPr>
            <a:noAutofit/>
          </a:bodyPr>
          <a:lstStyle>
            <a:lvl1pPr marL="355600" indent="-355600">
              <a:tabLst/>
              <a:defRPr/>
            </a:lvl1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D2058F60-A21D-BD45-A67A-F1F69C3A6141}"/>
              </a:ext>
            </a:extLst>
          </p:cNvPr>
          <p:cNvSpPr>
            <a:spLocks noGrp="1"/>
          </p:cNvSpPr>
          <p:nvPr>
            <p:ph type="dt" sz="half" idx="10"/>
          </p:nvPr>
        </p:nvSpPr>
        <p:spPr/>
        <p:txBody>
          <a:bodyPr/>
          <a:lstStyle/>
          <a:p>
            <a:r>
              <a:rPr lang="de-DE"/>
              <a:t>23.10.2024 </a:t>
            </a:r>
          </a:p>
        </p:txBody>
      </p:sp>
      <p:sp>
        <p:nvSpPr>
          <p:cNvPr id="5" name="Fußzeilenplatzhalter 4">
            <a:extLst>
              <a:ext uri="{FF2B5EF4-FFF2-40B4-BE49-F238E27FC236}">
                <a16:creationId xmlns:a16="http://schemas.microsoft.com/office/drawing/2014/main" id="{D7D720CC-42F3-FC46-B2D9-6DB8717BF5B5}"/>
              </a:ext>
            </a:extLst>
          </p:cNvPr>
          <p:cNvSpPr>
            <a:spLocks noGrp="1"/>
          </p:cNvSpPr>
          <p:nvPr>
            <p:ph type="ftr" sz="quarter" idx="11"/>
          </p:nvPr>
        </p:nvSpPr>
        <p:spPr/>
        <p:txBody>
          <a:bodyPr/>
          <a:lstStyle/>
          <a:p>
            <a:r>
              <a:rPr lang="de-DE"/>
              <a:t>Dekarbonisierung der Wärmeversorgung und neue Effizienzansätze im Gebäudesektor</a:t>
            </a:r>
            <a:endParaRPr lang="de-DE" dirty="0"/>
          </a:p>
        </p:txBody>
      </p:sp>
      <p:sp>
        <p:nvSpPr>
          <p:cNvPr id="6" name="Foliennummernplatzhalter 5">
            <a:extLst>
              <a:ext uri="{FF2B5EF4-FFF2-40B4-BE49-F238E27FC236}">
                <a16:creationId xmlns:a16="http://schemas.microsoft.com/office/drawing/2014/main" id="{3C0E15E2-0944-1146-9EFD-6F57E38BB39E}"/>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10" name="Textplatzhalter 9">
            <a:extLst>
              <a:ext uri="{FF2B5EF4-FFF2-40B4-BE49-F238E27FC236}">
                <a16:creationId xmlns:a16="http://schemas.microsoft.com/office/drawing/2014/main" id="{8DCCD738-6790-204A-AD7D-952754BB1E50}"/>
              </a:ext>
            </a:extLst>
          </p:cNvPr>
          <p:cNvSpPr>
            <a:spLocks noGrp="1"/>
          </p:cNvSpPr>
          <p:nvPr>
            <p:ph type="body" sz="quarter" idx="13"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1777981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alt mit Zita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0CF727E-DF87-3646-8FC9-FE129DD49A8F}"/>
              </a:ext>
            </a:extLst>
          </p:cNvPr>
          <p:cNvSpPr>
            <a:spLocks noGrp="1"/>
          </p:cNvSpPr>
          <p:nvPr>
            <p:ph sz="half" idx="1"/>
          </p:nvPr>
        </p:nvSpPr>
        <p:spPr>
          <a:xfrm>
            <a:off x="838200" y="1147603"/>
            <a:ext cx="5181600" cy="5484973"/>
          </a:xfrm>
        </p:spPr>
        <p:txBody>
          <a:bodyPr>
            <a:noAutofit/>
          </a:bodyPr>
          <a:lstStyle>
            <a:lvl1pPr marL="312738" indent="-312738">
              <a:tabLst/>
              <a:defRPr/>
            </a:lvl1pPr>
            <a:lvl2pPr marL="711200" indent="-254000">
              <a:tabLst/>
              <a:defRPr/>
            </a:lvl2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a:extLst>
              <a:ext uri="{FF2B5EF4-FFF2-40B4-BE49-F238E27FC236}">
                <a16:creationId xmlns:a16="http://schemas.microsoft.com/office/drawing/2014/main" id="{62ED0D15-B00C-1A45-9634-64B30F240882}"/>
              </a:ext>
            </a:extLst>
          </p:cNvPr>
          <p:cNvSpPr>
            <a:spLocks noGrp="1"/>
          </p:cNvSpPr>
          <p:nvPr>
            <p:ph sz="half" idx="2" hasCustomPrompt="1"/>
          </p:nvPr>
        </p:nvSpPr>
        <p:spPr>
          <a:xfrm>
            <a:off x="7043530" y="1147603"/>
            <a:ext cx="4310270" cy="5483767"/>
          </a:xfrm>
          <a:solidFill>
            <a:schemeClr val="bg2"/>
          </a:solidFill>
          <a:effectLst>
            <a:outerShdw dist="165100" dir="11220000" sx="101000" sy="101000" algn="br" rotWithShape="0">
              <a:schemeClr val="accent3"/>
            </a:outerShdw>
          </a:effectLst>
        </p:spPr>
        <p:txBody>
          <a:bodyPr lIns="360000" tIns="360000" rIns="360000" bIns="360000" anchor="ctr" anchorCtr="0">
            <a:noAutofit/>
          </a:bodyPr>
          <a:lstStyle>
            <a:lvl1pPr marL="177800" indent="-177800">
              <a:buClr>
                <a:schemeClr val="bg1"/>
              </a:buClr>
              <a:buNone/>
              <a:tabLst/>
              <a:defRPr b="1">
                <a:solidFill>
                  <a:schemeClr val="accent3"/>
                </a:solidFill>
              </a:defRPr>
            </a:lvl1pPr>
            <a:lvl2pPr marL="457200" indent="0">
              <a:buClr>
                <a:schemeClr val="bg1"/>
              </a:buClr>
              <a:buNone/>
              <a:defRPr>
                <a:solidFill>
                  <a:schemeClr val="bg1"/>
                </a:solidFill>
              </a:defRPr>
            </a:lvl2pPr>
            <a:lvl3pPr marL="91440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de-DE" dirty="0"/>
              <a:t>„Hier an dieser Stelle ist ein Zitat möglich.“</a:t>
            </a:r>
          </a:p>
        </p:txBody>
      </p:sp>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23.10.2024 </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236638734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alt 2 Spalten">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0CF727E-DF87-3646-8FC9-FE129DD49A8F}"/>
              </a:ext>
            </a:extLst>
          </p:cNvPr>
          <p:cNvSpPr>
            <a:spLocks noGrp="1"/>
          </p:cNvSpPr>
          <p:nvPr>
            <p:ph sz="half" idx="1" hasCustomPrompt="1"/>
          </p:nvPr>
        </p:nvSpPr>
        <p:spPr>
          <a:xfrm>
            <a:off x="838200" y="1160463"/>
            <a:ext cx="5181600" cy="5329238"/>
          </a:xfrm>
        </p:spPr>
        <p:txBody>
          <a:bodyPr>
            <a:noAutofit/>
          </a:bodyPr>
          <a:lstStyle>
            <a:lvl1pPr marL="312738" indent="-312738">
              <a:tabLst/>
              <a:defRPr/>
            </a:lvl1pPr>
          </a:lstStyle>
          <a:p>
            <a:pPr lvl="0"/>
            <a:r>
              <a:rPr lang="de-DE" dirty="0"/>
              <a:t>Zwei Spalten Text und/oder Bild</a:t>
            </a:r>
          </a:p>
        </p:txBody>
      </p:sp>
      <p:sp>
        <p:nvSpPr>
          <p:cNvPr id="4" name="Inhaltsplatzhalter 3">
            <a:extLst>
              <a:ext uri="{FF2B5EF4-FFF2-40B4-BE49-F238E27FC236}">
                <a16:creationId xmlns:a16="http://schemas.microsoft.com/office/drawing/2014/main" id="{62ED0D15-B00C-1A45-9634-64B30F240882}"/>
              </a:ext>
            </a:extLst>
          </p:cNvPr>
          <p:cNvSpPr>
            <a:spLocks noGrp="1"/>
          </p:cNvSpPr>
          <p:nvPr>
            <p:ph sz="half" idx="2"/>
          </p:nvPr>
        </p:nvSpPr>
        <p:spPr>
          <a:xfrm>
            <a:off x="6172200" y="1160463"/>
            <a:ext cx="5181600" cy="5329238"/>
          </a:xfrm>
        </p:spPr>
        <p:txBody>
          <a:bodyPr>
            <a:noAutofit/>
          </a:bodyPr>
          <a:lstStyle>
            <a:lvl1pPr marL="355600" indent="-355600">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23.10.2024 </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1299702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mit Überschrift 2 Spal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102552-20EF-C740-931C-CB590FD849AF}"/>
              </a:ext>
            </a:extLst>
          </p:cNvPr>
          <p:cNvSpPr>
            <a:spLocks noGrp="1"/>
          </p:cNvSpPr>
          <p:nvPr>
            <p:ph type="title"/>
          </p:nvPr>
        </p:nvSpPr>
        <p:spPr>
          <a:xfrm>
            <a:off x="839788" y="1160463"/>
            <a:ext cx="10515600" cy="891560"/>
          </a:xfrm>
        </p:spPr>
        <p:txBody>
          <a:bodyPr>
            <a:noAutofit/>
          </a:bodyPr>
          <a:lstStyle/>
          <a:p>
            <a:r>
              <a:rPr lang="de-DE"/>
              <a:t>Mastertitelformat bearbeiten</a:t>
            </a:r>
            <a:endParaRPr lang="de-DE" dirty="0"/>
          </a:p>
        </p:txBody>
      </p:sp>
      <p:sp>
        <p:nvSpPr>
          <p:cNvPr id="3" name="Textplatzhalter 2">
            <a:extLst>
              <a:ext uri="{FF2B5EF4-FFF2-40B4-BE49-F238E27FC236}">
                <a16:creationId xmlns:a16="http://schemas.microsoft.com/office/drawing/2014/main" id="{39B2206B-16BB-E945-8016-216AEEA6DCE8}"/>
              </a:ext>
            </a:extLst>
          </p:cNvPr>
          <p:cNvSpPr>
            <a:spLocks noGrp="1"/>
          </p:cNvSpPr>
          <p:nvPr>
            <p:ph type="body" idx="1"/>
          </p:nvPr>
        </p:nvSpPr>
        <p:spPr>
          <a:xfrm>
            <a:off x="839788" y="2212975"/>
            <a:ext cx="5157787" cy="82391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B880958-9306-8A4F-836B-DF221BC6A226}"/>
              </a:ext>
            </a:extLst>
          </p:cNvPr>
          <p:cNvSpPr>
            <a:spLocks noGrp="1"/>
          </p:cNvSpPr>
          <p:nvPr>
            <p:ph sz="half" idx="2"/>
          </p:nvPr>
        </p:nvSpPr>
        <p:spPr>
          <a:xfrm>
            <a:off x="839788" y="3036887"/>
            <a:ext cx="5157787" cy="3452813"/>
          </a:xfrm>
        </p:spPr>
        <p:txBody>
          <a:bodyPr>
            <a:noAutofit/>
          </a:bodyPr>
          <a:lstStyle>
            <a:lvl1pPr marL="312738" indent="-312738">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a:extLst>
              <a:ext uri="{FF2B5EF4-FFF2-40B4-BE49-F238E27FC236}">
                <a16:creationId xmlns:a16="http://schemas.microsoft.com/office/drawing/2014/main" id="{E97C14B9-6156-DD4E-B2C1-87A0E6CD175D}"/>
              </a:ext>
            </a:extLst>
          </p:cNvPr>
          <p:cNvSpPr>
            <a:spLocks noGrp="1"/>
          </p:cNvSpPr>
          <p:nvPr>
            <p:ph type="body" sz="quarter" idx="3"/>
          </p:nvPr>
        </p:nvSpPr>
        <p:spPr>
          <a:xfrm>
            <a:off x="6172200" y="2212975"/>
            <a:ext cx="5183188" cy="82391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F3589D1-8AE9-2E43-9768-711A8044F001}"/>
              </a:ext>
            </a:extLst>
          </p:cNvPr>
          <p:cNvSpPr>
            <a:spLocks noGrp="1"/>
          </p:cNvSpPr>
          <p:nvPr>
            <p:ph sz="quarter" idx="4"/>
          </p:nvPr>
        </p:nvSpPr>
        <p:spPr>
          <a:xfrm>
            <a:off x="6172200" y="3036887"/>
            <a:ext cx="5183188" cy="3452813"/>
          </a:xfrm>
        </p:spPr>
        <p:txBody>
          <a:bodyPr>
            <a:noAutofit/>
          </a:bodyPr>
          <a:lstStyle>
            <a:lvl1pPr marL="312738" indent="-312738">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Datumsplatzhalter 6">
            <a:extLst>
              <a:ext uri="{FF2B5EF4-FFF2-40B4-BE49-F238E27FC236}">
                <a16:creationId xmlns:a16="http://schemas.microsoft.com/office/drawing/2014/main" id="{23A11A51-7775-1B4C-A22E-CC865613C5E2}"/>
              </a:ext>
            </a:extLst>
          </p:cNvPr>
          <p:cNvSpPr>
            <a:spLocks noGrp="1"/>
          </p:cNvSpPr>
          <p:nvPr>
            <p:ph type="dt" sz="half" idx="10"/>
          </p:nvPr>
        </p:nvSpPr>
        <p:spPr/>
        <p:txBody>
          <a:bodyPr/>
          <a:lstStyle/>
          <a:p>
            <a:r>
              <a:rPr lang="de-DE"/>
              <a:t>23.10.2024 </a:t>
            </a:r>
          </a:p>
        </p:txBody>
      </p:sp>
      <p:sp>
        <p:nvSpPr>
          <p:cNvPr id="8" name="Fußzeilenplatzhalter 7">
            <a:extLst>
              <a:ext uri="{FF2B5EF4-FFF2-40B4-BE49-F238E27FC236}">
                <a16:creationId xmlns:a16="http://schemas.microsoft.com/office/drawing/2014/main" id="{69B8763A-043E-F342-988C-A9D57470A9B2}"/>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9" name="Foliennummernplatzhalter 8">
            <a:extLst>
              <a:ext uri="{FF2B5EF4-FFF2-40B4-BE49-F238E27FC236}">
                <a16:creationId xmlns:a16="http://schemas.microsoft.com/office/drawing/2014/main" id="{53028D24-58B8-1644-AF44-724381149F91}"/>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1156993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ollflächiges Bi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08BEFFC-ED27-4A4A-B2A2-B66C2C4894A5}"/>
              </a:ext>
            </a:extLst>
          </p:cNvPr>
          <p:cNvSpPr>
            <a:spLocks noGrp="1"/>
          </p:cNvSpPr>
          <p:nvPr>
            <p:ph type="dt" sz="half" idx="10"/>
          </p:nvPr>
        </p:nvSpPr>
        <p:spPr/>
        <p:txBody>
          <a:bodyPr/>
          <a:lstStyle/>
          <a:p>
            <a:r>
              <a:rPr lang="de-DE"/>
              <a:t>23.10.2024 </a:t>
            </a:r>
            <a:endParaRPr lang="de-DE" dirty="0"/>
          </a:p>
        </p:txBody>
      </p:sp>
      <p:sp>
        <p:nvSpPr>
          <p:cNvPr id="4" name="Fußzeilenplatzhalter 3">
            <a:extLst>
              <a:ext uri="{FF2B5EF4-FFF2-40B4-BE49-F238E27FC236}">
                <a16:creationId xmlns:a16="http://schemas.microsoft.com/office/drawing/2014/main" id="{75DAB573-6211-4F4B-8024-27E23B38CCBB}"/>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5" name="Foliennummernplatzhalter 4">
            <a:extLst>
              <a:ext uri="{FF2B5EF4-FFF2-40B4-BE49-F238E27FC236}">
                <a16:creationId xmlns:a16="http://schemas.microsoft.com/office/drawing/2014/main" id="{8ACA7AC7-0E62-F74C-B68C-130D9C8C4FB2}"/>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7" name="Bildplatzhalter 6">
            <a:extLst>
              <a:ext uri="{FF2B5EF4-FFF2-40B4-BE49-F238E27FC236}">
                <a16:creationId xmlns:a16="http://schemas.microsoft.com/office/drawing/2014/main" id="{103E6973-E0D7-164A-95CA-E0AB1D29DC2C}"/>
              </a:ext>
            </a:extLst>
          </p:cNvPr>
          <p:cNvSpPr>
            <a:spLocks noGrp="1"/>
          </p:cNvSpPr>
          <p:nvPr>
            <p:ph type="pic" sz="quarter" idx="13"/>
          </p:nvPr>
        </p:nvSpPr>
        <p:spPr>
          <a:xfrm>
            <a:off x="0" y="800100"/>
            <a:ext cx="12192000" cy="6057900"/>
          </a:xfrm>
        </p:spPr>
        <p:txBody>
          <a:bodyPr/>
          <a:lstStyle/>
          <a:p>
            <a:r>
              <a:rPr lang="de-DE"/>
              <a:t>Bild durch Klicken auf Symbol hinzufügen</a:t>
            </a:r>
          </a:p>
        </p:txBody>
      </p:sp>
    </p:spTree>
    <p:extLst>
      <p:ext uri="{BB962C8B-B14F-4D97-AF65-F5344CB8AC3E}">
        <p14:creationId xmlns:p14="http://schemas.microsoft.com/office/powerpoint/2010/main" val="2852853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mit Beschreib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698D02-E2FA-DB4F-B58A-DB871C143A57}"/>
              </a:ext>
            </a:extLst>
          </p:cNvPr>
          <p:cNvSpPr>
            <a:spLocks noGrp="1"/>
          </p:cNvSpPr>
          <p:nvPr>
            <p:ph type="title" hasCustomPrompt="1"/>
          </p:nvPr>
        </p:nvSpPr>
        <p:spPr>
          <a:xfrm>
            <a:off x="839788" y="4806949"/>
            <a:ext cx="3932237" cy="841375"/>
          </a:xfrm>
        </p:spPr>
        <p:txBody>
          <a:bodyPr anchor="b">
            <a:noAutofit/>
          </a:bodyPr>
          <a:lstStyle>
            <a:lvl1pPr>
              <a:defRPr sz="2400" b="1">
                <a:solidFill>
                  <a:schemeClr val="accent1"/>
                </a:solidFill>
              </a:defRPr>
            </a:lvl1pPr>
          </a:lstStyle>
          <a:p>
            <a:r>
              <a:rPr lang="de-DE" dirty="0"/>
              <a:t>Bildunterschrift</a:t>
            </a:r>
            <a:br>
              <a:rPr lang="de-DE" dirty="0"/>
            </a:br>
            <a:r>
              <a:rPr lang="de-DE" dirty="0"/>
              <a:t>(falls überhaupt nötig)</a:t>
            </a:r>
          </a:p>
        </p:txBody>
      </p:sp>
      <p:sp>
        <p:nvSpPr>
          <p:cNvPr id="3" name="Bildplatzhalter 2">
            <a:extLst>
              <a:ext uri="{FF2B5EF4-FFF2-40B4-BE49-F238E27FC236}">
                <a16:creationId xmlns:a16="http://schemas.microsoft.com/office/drawing/2014/main" id="{C626A4AA-C686-FE40-9793-0DFD7714943A}"/>
              </a:ext>
            </a:extLst>
          </p:cNvPr>
          <p:cNvSpPr>
            <a:spLocks noGrp="1"/>
          </p:cNvSpPr>
          <p:nvPr>
            <p:ph type="pic" idx="1"/>
          </p:nvPr>
        </p:nvSpPr>
        <p:spPr>
          <a:xfrm>
            <a:off x="5183188" y="1160463"/>
            <a:ext cx="6169024" cy="53292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a:extLst>
              <a:ext uri="{FF2B5EF4-FFF2-40B4-BE49-F238E27FC236}">
                <a16:creationId xmlns:a16="http://schemas.microsoft.com/office/drawing/2014/main" id="{5AD67B07-D92F-E64A-8FF0-599BBF3B7FA8}"/>
              </a:ext>
            </a:extLst>
          </p:cNvPr>
          <p:cNvSpPr>
            <a:spLocks noGrp="1"/>
          </p:cNvSpPr>
          <p:nvPr>
            <p:ph type="body" sz="half" idx="2" hasCustomPrompt="1"/>
          </p:nvPr>
        </p:nvSpPr>
        <p:spPr>
          <a:xfrm>
            <a:off x="839788" y="5648325"/>
            <a:ext cx="3932237" cy="841375"/>
          </a:xfrm>
        </p:spPr>
        <p:txBody>
          <a:bodyPr>
            <a:noAutofit/>
          </a:bodyPr>
          <a:lstStyle>
            <a:lvl1pPr marL="0" indent="0">
              <a:lnSpc>
                <a:spcPct val="12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Kurze Beschreibung von maximal drei Zeilen. Bitte präsentieren Sie und lesen Sie nicht ab.</a:t>
            </a:r>
          </a:p>
        </p:txBody>
      </p:sp>
      <p:sp>
        <p:nvSpPr>
          <p:cNvPr id="5" name="Datumsplatzhalter 4">
            <a:extLst>
              <a:ext uri="{FF2B5EF4-FFF2-40B4-BE49-F238E27FC236}">
                <a16:creationId xmlns:a16="http://schemas.microsoft.com/office/drawing/2014/main" id="{8F5A6D99-67F5-F749-8C6F-6685CC59CBE9}"/>
              </a:ext>
            </a:extLst>
          </p:cNvPr>
          <p:cNvSpPr>
            <a:spLocks noGrp="1"/>
          </p:cNvSpPr>
          <p:nvPr>
            <p:ph type="dt" sz="half" idx="10"/>
          </p:nvPr>
        </p:nvSpPr>
        <p:spPr/>
        <p:txBody>
          <a:bodyPr/>
          <a:lstStyle/>
          <a:p>
            <a:r>
              <a:rPr lang="de-DE"/>
              <a:t>23.10.2024 </a:t>
            </a:r>
          </a:p>
        </p:txBody>
      </p:sp>
      <p:sp>
        <p:nvSpPr>
          <p:cNvPr id="6" name="Fußzeilenplatzhalter 5">
            <a:extLst>
              <a:ext uri="{FF2B5EF4-FFF2-40B4-BE49-F238E27FC236}">
                <a16:creationId xmlns:a16="http://schemas.microsoft.com/office/drawing/2014/main" id="{72D3CADC-F812-0B41-AD51-D7A1D01998E7}"/>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7" name="Foliennummernplatzhalter 6">
            <a:extLst>
              <a:ext uri="{FF2B5EF4-FFF2-40B4-BE49-F238E27FC236}">
                <a16:creationId xmlns:a16="http://schemas.microsoft.com/office/drawing/2014/main" id="{8A8B4F31-39B2-B644-89E8-E585D6AC8FA6}"/>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8" name="Textplatzhalter 9">
            <a:extLst>
              <a:ext uri="{FF2B5EF4-FFF2-40B4-BE49-F238E27FC236}">
                <a16:creationId xmlns:a16="http://schemas.microsoft.com/office/drawing/2014/main" id="{E0DFD17B-BDEB-A347-B754-95A2066B7D1C}"/>
              </a:ext>
            </a:extLst>
          </p:cNvPr>
          <p:cNvSpPr>
            <a:spLocks noGrp="1"/>
          </p:cNvSpPr>
          <p:nvPr>
            <p:ph type="body" sz="quarter" idx="13"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1494700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3F51051-3199-A24B-B1CD-B7842F61354D}"/>
              </a:ext>
            </a:extLst>
          </p:cNvPr>
          <p:cNvSpPr>
            <a:spLocks noGrp="1"/>
          </p:cNvSpPr>
          <p:nvPr>
            <p:ph type="dt" sz="half" idx="10"/>
          </p:nvPr>
        </p:nvSpPr>
        <p:spPr/>
        <p:txBody>
          <a:bodyPr/>
          <a:lstStyle/>
          <a:p>
            <a:r>
              <a:rPr lang="de-DE"/>
              <a:t>23.10.2024 </a:t>
            </a:r>
            <a:endParaRPr lang="de-DE" dirty="0"/>
          </a:p>
        </p:txBody>
      </p:sp>
      <p:sp>
        <p:nvSpPr>
          <p:cNvPr id="4" name="Fußzeilenplatzhalter 3">
            <a:extLst>
              <a:ext uri="{FF2B5EF4-FFF2-40B4-BE49-F238E27FC236}">
                <a16:creationId xmlns:a16="http://schemas.microsoft.com/office/drawing/2014/main" id="{A82D0658-7EB3-BA4A-B744-F4C17799157A}"/>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5" name="Foliennummernplatzhalter 4">
            <a:extLst>
              <a:ext uri="{FF2B5EF4-FFF2-40B4-BE49-F238E27FC236}">
                <a16:creationId xmlns:a16="http://schemas.microsoft.com/office/drawing/2014/main" id="{A86C46B3-3DFF-F649-BBB6-F69949E9AF3D}"/>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8" name="Tabellenplatzhalter 7">
            <a:extLst>
              <a:ext uri="{FF2B5EF4-FFF2-40B4-BE49-F238E27FC236}">
                <a16:creationId xmlns:a16="http://schemas.microsoft.com/office/drawing/2014/main" id="{2E7CF542-03D0-7441-AA03-6F2930D943F1}"/>
              </a:ext>
            </a:extLst>
          </p:cNvPr>
          <p:cNvSpPr>
            <a:spLocks noGrp="1"/>
          </p:cNvSpPr>
          <p:nvPr>
            <p:ph type="tbl" sz="quarter" idx="13"/>
          </p:nvPr>
        </p:nvSpPr>
        <p:spPr>
          <a:xfrm>
            <a:off x="839788" y="1160463"/>
            <a:ext cx="10512425" cy="5329237"/>
          </a:xfrm>
        </p:spPr>
        <p:txBody>
          <a:bodyPr/>
          <a:lstStyle/>
          <a:p>
            <a:r>
              <a:rPr lang="de-DE"/>
              <a:t>Tabelle durch Klicken auf Symbol hinzufügen</a:t>
            </a:r>
            <a:endParaRPr lang="de-DE" dirty="0"/>
          </a:p>
        </p:txBody>
      </p:sp>
      <p:sp>
        <p:nvSpPr>
          <p:cNvPr id="6" name="Textplatzhalter 9">
            <a:extLst>
              <a:ext uri="{FF2B5EF4-FFF2-40B4-BE49-F238E27FC236}">
                <a16:creationId xmlns:a16="http://schemas.microsoft.com/office/drawing/2014/main" id="{1A037F56-82D0-174F-96A8-E82565C0749A}"/>
              </a:ext>
            </a:extLst>
          </p:cNvPr>
          <p:cNvSpPr>
            <a:spLocks noGrp="1"/>
          </p:cNvSpPr>
          <p:nvPr>
            <p:ph type="body" sz="quarter" idx="14"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3338760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eiben Sie auf dem Laufenden">
    <p:spTree>
      <p:nvGrpSpPr>
        <p:cNvPr id="1" name=""/>
        <p:cNvGrpSpPr/>
        <p:nvPr/>
      </p:nvGrpSpPr>
      <p:grpSpPr>
        <a:xfrm>
          <a:off x="0" y="0"/>
          <a:ext cx="0" cy="0"/>
          <a:chOff x="0" y="0"/>
          <a:chExt cx="0" cy="0"/>
        </a:xfrm>
      </p:grpSpPr>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23.10.2024 </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2" name="Textfeld 1">
            <a:extLst>
              <a:ext uri="{FF2B5EF4-FFF2-40B4-BE49-F238E27FC236}">
                <a16:creationId xmlns:a16="http://schemas.microsoft.com/office/drawing/2014/main" id="{93E9C5A0-D080-A84E-A84A-37609E1DCDBD}"/>
              </a:ext>
            </a:extLst>
          </p:cNvPr>
          <p:cNvSpPr txBox="1"/>
          <p:nvPr userDrawn="1"/>
        </p:nvSpPr>
        <p:spPr>
          <a:xfrm>
            <a:off x="839789" y="1158828"/>
            <a:ext cx="6047044" cy="400110"/>
          </a:xfrm>
          <a:prstGeom prst="rect">
            <a:avLst/>
          </a:prstGeom>
          <a:noFill/>
        </p:spPr>
        <p:txBody>
          <a:bodyPr wrap="square" rtlCol="0">
            <a:spAutoFit/>
          </a:bodyPr>
          <a:lstStyle/>
          <a:p>
            <a:r>
              <a:rPr lang="de-DE" sz="2400" b="1" dirty="0">
                <a:solidFill>
                  <a:schemeClr val="accent1"/>
                </a:solidFill>
                <a:latin typeface="Montserrat" pitchFamily="2" charset="77"/>
              </a:rPr>
              <a:t>Bleiben Sie auf dem Laufenden</a:t>
            </a:r>
          </a:p>
        </p:txBody>
      </p:sp>
      <p:sp>
        <p:nvSpPr>
          <p:cNvPr id="4" name="Textfeld 3">
            <a:extLst>
              <a:ext uri="{FF2B5EF4-FFF2-40B4-BE49-F238E27FC236}">
                <a16:creationId xmlns:a16="http://schemas.microsoft.com/office/drawing/2014/main" id="{F21F5A99-5C55-CC42-8657-9BD75CDDC765}"/>
              </a:ext>
            </a:extLst>
          </p:cNvPr>
          <p:cNvSpPr txBox="1"/>
          <p:nvPr userDrawn="1"/>
        </p:nvSpPr>
        <p:spPr>
          <a:xfrm>
            <a:off x="3550508" y="1927654"/>
            <a:ext cx="4687330" cy="1077218"/>
          </a:xfrm>
          <a:prstGeom prst="rect">
            <a:avLst/>
          </a:prstGeom>
          <a:noFill/>
        </p:spPr>
        <p:txBody>
          <a:bodyPr wrap="square" rtlCol="0">
            <a:spAutoFit/>
          </a:bodyPr>
          <a:lstStyle/>
          <a:p>
            <a:r>
              <a:rPr lang="de-DE" sz="1600" b="1" dirty="0">
                <a:solidFill>
                  <a:schemeClr val="accent1"/>
                </a:solidFill>
                <a:latin typeface="Montserrat" pitchFamily="2" charset="77"/>
              </a:rPr>
              <a:t>Newsletter</a:t>
            </a:r>
            <a:br>
              <a:rPr lang="de-DE" sz="1600" dirty="0">
                <a:latin typeface="Montserrat" pitchFamily="2" charset="77"/>
              </a:rPr>
            </a:br>
            <a:r>
              <a:rPr lang="de-DE" sz="1600" dirty="0">
                <a:latin typeface="Montserrat" pitchFamily="2" charset="77"/>
              </a:rPr>
              <a:t>Info | Stiftung Umweltenergierecht</a:t>
            </a:r>
            <a:br>
              <a:rPr lang="de-DE" sz="1600" dirty="0">
                <a:latin typeface="Montserrat" pitchFamily="2" charset="77"/>
              </a:rPr>
            </a:br>
            <a:r>
              <a:rPr lang="de-DE" sz="1600" dirty="0">
                <a:latin typeface="Montserrat" pitchFamily="2" charset="77"/>
              </a:rPr>
              <a:t>informiert periodisch über die </a:t>
            </a:r>
            <a:br>
              <a:rPr lang="de-DE" sz="1600" dirty="0">
                <a:latin typeface="Montserrat" pitchFamily="2" charset="77"/>
              </a:rPr>
            </a:br>
            <a:r>
              <a:rPr lang="de-DE" sz="1600" dirty="0">
                <a:latin typeface="Montserrat" pitchFamily="2" charset="77"/>
              </a:rPr>
              <a:t>aktuellen Entwicklungen</a:t>
            </a:r>
          </a:p>
        </p:txBody>
      </p:sp>
      <p:sp>
        <p:nvSpPr>
          <p:cNvPr id="9" name="Textfeld 8">
            <a:extLst>
              <a:ext uri="{FF2B5EF4-FFF2-40B4-BE49-F238E27FC236}">
                <a16:creationId xmlns:a16="http://schemas.microsoft.com/office/drawing/2014/main" id="{44ACE052-2451-064C-971F-DDA703FC9EC3}"/>
              </a:ext>
            </a:extLst>
          </p:cNvPr>
          <p:cNvSpPr txBox="1"/>
          <p:nvPr userDrawn="1"/>
        </p:nvSpPr>
        <p:spPr>
          <a:xfrm>
            <a:off x="3550508" y="3725365"/>
            <a:ext cx="4687330" cy="83099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1" kern="1200" noProof="0" dirty="0">
                <a:solidFill>
                  <a:schemeClr val="accent1"/>
                </a:solidFill>
                <a:latin typeface="Montserrat" pitchFamily="2" charset="77"/>
                <a:ea typeface="+mn-ea"/>
                <a:cs typeface="+mn-cs"/>
              </a:rPr>
              <a:t>Webseite</a:t>
            </a:r>
            <a:br>
              <a:rPr lang="de-DE" sz="1600" dirty="0">
                <a:latin typeface="Montserrat" pitchFamily="2" charset="77"/>
              </a:rPr>
            </a:br>
            <a:r>
              <a:rPr lang="de-DE" sz="1600" kern="1200" dirty="0">
                <a:solidFill>
                  <a:schemeClr val="tx1"/>
                </a:solidFill>
                <a:latin typeface="Montserrat" pitchFamily="2" charset="77"/>
                <a:ea typeface="+mn-ea"/>
                <a:cs typeface="+mn-cs"/>
                <a:hlinkClick r:id="rId2">
                  <a:extLst>
                    <a:ext uri="{A12FA001-AC4F-418D-AE19-62706E023703}">
                      <ahyp:hlinkClr xmlns:ahyp="http://schemas.microsoft.com/office/drawing/2018/hyperlinkcolor" val="tx"/>
                    </a:ext>
                  </a:extLst>
                </a:hlinkClick>
              </a:rPr>
              <a:t>www.umweltenergierecht.de</a:t>
            </a:r>
            <a:r>
              <a:rPr lang="de-DE" sz="1600" kern="1200" dirty="0">
                <a:solidFill>
                  <a:schemeClr val="tx1"/>
                </a:solidFill>
                <a:latin typeface="Montserrat" pitchFamily="2" charset="77"/>
                <a:ea typeface="+mn-ea"/>
                <a:cs typeface="+mn-cs"/>
              </a:rPr>
              <a:t> als </a:t>
            </a:r>
            <a:br>
              <a:rPr lang="de-DE" sz="1600" kern="1200" dirty="0">
                <a:solidFill>
                  <a:schemeClr val="tx1"/>
                </a:solidFill>
                <a:latin typeface="Montserrat" pitchFamily="2" charset="77"/>
                <a:ea typeface="+mn-ea"/>
                <a:cs typeface="+mn-cs"/>
              </a:rPr>
            </a:br>
            <a:r>
              <a:rPr lang="de-DE" sz="1600" kern="1200" dirty="0">
                <a:solidFill>
                  <a:schemeClr val="tx1"/>
                </a:solidFill>
                <a:latin typeface="Montserrat" pitchFamily="2" charset="77"/>
                <a:ea typeface="+mn-ea"/>
                <a:cs typeface="+mn-cs"/>
              </a:rPr>
              <a:t>Informationsportal</a:t>
            </a:r>
          </a:p>
        </p:txBody>
      </p:sp>
      <p:sp>
        <p:nvSpPr>
          <p:cNvPr id="10" name="Textfeld 9">
            <a:extLst>
              <a:ext uri="{FF2B5EF4-FFF2-40B4-BE49-F238E27FC236}">
                <a16:creationId xmlns:a16="http://schemas.microsoft.com/office/drawing/2014/main" id="{7AD07DAD-67E7-6B4C-B6AB-AED8BE37CF3E}"/>
              </a:ext>
            </a:extLst>
          </p:cNvPr>
          <p:cNvSpPr txBox="1"/>
          <p:nvPr userDrawn="1"/>
        </p:nvSpPr>
        <p:spPr>
          <a:xfrm>
            <a:off x="3550508" y="5246077"/>
            <a:ext cx="468733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kern="1200" noProof="0" dirty="0" err="1">
                <a:solidFill>
                  <a:schemeClr val="accent1"/>
                </a:solidFill>
                <a:latin typeface="Montserrat" pitchFamily="2" charset="77"/>
                <a:ea typeface="+mn-ea"/>
                <a:cs typeface="+mn-cs"/>
              </a:rPr>
              <a:t>Social</a:t>
            </a:r>
            <a:r>
              <a:rPr lang="de-DE" sz="1600" b="1" kern="1200" noProof="0" dirty="0">
                <a:solidFill>
                  <a:schemeClr val="accent1"/>
                </a:solidFill>
                <a:latin typeface="Montserrat" pitchFamily="2" charset="77"/>
                <a:ea typeface="+mn-ea"/>
                <a:cs typeface="+mn-cs"/>
              </a:rPr>
              <a:t> Media</a:t>
            </a:r>
            <a:br>
              <a:rPr lang="de-DE" sz="1600" dirty="0">
                <a:latin typeface="Montserrat" pitchFamily="2" charset="77"/>
              </a:rPr>
            </a:br>
            <a:r>
              <a:rPr kumimoji="0" lang="de-DE" sz="1600" b="0" i="0" u="none" strike="noStrike" kern="1200" cap="none" spc="0" normalizeH="0" baseline="0" noProof="0" dirty="0">
                <a:ln>
                  <a:noFill/>
                </a:ln>
                <a:solidFill>
                  <a:prstClr val="black"/>
                </a:solidFill>
                <a:effectLst/>
                <a:uLnTx/>
                <a:uFillTx/>
                <a:latin typeface="Montserrat" pitchFamily="2" charset="77"/>
                <a:ea typeface="+mn-ea"/>
                <a:cs typeface="+mn-cs"/>
              </a:rPr>
              <a:t>aktuelle Informationen auf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prstClr val="black"/>
                </a:solidFill>
                <a:effectLst/>
                <a:uLnTx/>
                <a:uFillTx/>
                <a:latin typeface="Montserrat" pitchFamily="2" charset="77"/>
                <a:ea typeface="+mn-ea"/>
                <a:cs typeface="+mn-cs"/>
              </a:rPr>
              <a:t>X und LinkedIn</a:t>
            </a:r>
          </a:p>
        </p:txBody>
      </p:sp>
      <p:pic>
        <p:nvPicPr>
          <p:cNvPr id="11" name="Grafik 10">
            <a:extLst>
              <a:ext uri="{FF2B5EF4-FFF2-40B4-BE49-F238E27FC236}">
                <a16:creationId xmlns:a16="http://schemas.microsoft.com/office/drawing/2014/main" id="{2BB5F2B9-F08E-544D-A14C-F474DCE6ADA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715368" y="2074840"/>
            <a:ext cx="1397060" cy="959315"/>
          </a:xfrm>
          <a:prstGeom prst="rect">
            <a:avLst/>
          </a:prstGeom>
        </p:spPr>
      </p:pic>
      <p:pic>
        <p:nvPicPr>
          <p:cNvPr id="12" name="Grafik 11">
            <a:extLst>
              <a:ext uri="{FF2B5EF4-FFF2-40B4-BE49-F238E27FC236}">
                <a16:creationId xmlns:a16="http://schemas.microsoft.com/office/drawing/2014/main" id="{1562D7C3-9C8E-734E-8D60-21D7E0F70845}"/>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838727" y="5341804"/>
            <a:ext cx="1336399" cy="858380"/>
          </a:xfrm>
          <a:prstGeom prst="rect">
            <a:avLst/>
          </a:prstGeom>
        </p:spPr>
      </p:pic>
      <p:pic>
        <p:nvPicPr>
          <p:cNvPr id="13" name="Grafik 12">
            <a:extLst>
              <a:ext uri="{FF2B5EF4-FFF2-40B4-BE49-F238E27FC236}">
                <a16:creationId xmlns:a16="http://schemas.microsoft.com/office/drawing/2014/main" id="{0E521F28-1751-D742-BFE9-FAB133145BF5}"/>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866718" y="3864749"/>
            <a:ext cx="1354713" cy="767671"/>
          </a:xfrm>
          <a:prstGeom prst="rect">
            <a:avLst/>
          </a:prstGeom>
        </p:spPr>
      </p:pic>
      <p:pic>
        <p:nvPicPr>
          <p:cNvPr id="16" name="Grafik 15" descr="Ein Bild, das Text, draußen, Natur, Frühling enthält.&#10;&#10;Automatisch generierte Beschreibung">
            <a:extLst>
              <a:ext uri="{FF2B5EF4-FFF2-40B4-BE49-F238E27FC236}">
                <a16:creationId xmlns:a16="http://schemas.microsoft.com/office/drawing/2014/main" id="{950C3CE8-A5FB-3A46-8BAC-715032D9F5D8}"/>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8436318" y="1160463"/>
            <a:ext cx="3363823" cy="4754305"/>
          </a:xfrm>
          <a:prstGeom prst="rect">
            <a:avLst/>
          </a:prstGeom>
        </p:spPr>
      </p:pic>
    </p:spTree>
    <p:extLst>
      <p:ext uri="{BB962C8B-B14F-4D97-AF65-F5344CB8AC3E}">
        <p14:creationId xmlns:p14="http://schemas.microsoft.com/office/powerpoint/2010/main" val="3415987732"/>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nterstützen Sie unsere Forschung">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0EDF8521-02EA-A247-A1C1-273AA84149DD}"/>
              </a:ext>
            </a:extLst>
          </p:cNvPr>
          <p:cNvSpPr>
            <a:spLocks noGrp="1"/>
          </p:cNvSpPr>
          <p:nvPr>
            <p:ph type="dt" sz="half" idx="10"/>
          </p:nvPr>
        </p:nvSpPr>
        <p:spPr/>
        <p:txBody>
          <a:bodyPr/>
          <a:lstStyle/>
          <a:p>
            <a:r>
              <a:rPr lang="de-DE"/>
              <a:t>23.10.2024 </a:t>
            </a:r>
            <a:endParaRPr lang="de-DE" dirty="0"/>
          </a:p>
        </p:txBody>
      </p:sp>
      <p:sp>
        <p:nvSpPr>
          <p:cNvPr id="4" name="Fußzeilenplatzhalter 3">
            <a:extLst>
              <a:ext uri="{FF2B5EF4-FFF2-40B4-BE49-F238E27FC236}">
                <a16:creationId xmlns:a16="http://schemas.microsoft.com/office/drawing/2014/main" id="{A7823989-F766-714D-9334-253670EFD5BC}"/>
              </a:ext>
            </a:extLst>
          </p:cNvPr>
          <p:cNvSpPr>
            <a:spLocks noGrp="1"/>
          </p:cNvSpPr>
          <p:nvPr>
            <p:ph type="ftr" sz="quarter" idx="11"/>
          </p:nvPr>
        </p:nvSpPr>
        <p:spPr/>
        <p:txBody>
          <a:bodyPr/>
          <a:lstStyle/>
          <a:p>
            <a:r>
              <a:rPr lang="de-DE"/>
              <a:t>Dekarbonisierung der Wärmeversorgung und neue Effizienzansätze im Gebäudesektor</a:t>
            </a:r>
            <a:endParaRPr lang="de-DE" dirty="0"/>
          </a:p>
        </p:txBody>
      </p:sp>
      <p:sp>
        <p:nvSpPr>
          <p:cNvPr id="5" name="Foliennummernplatzhalter 4">
            <a:extLst>
              <a:ext uri="{FF2B5EF4-FFF2-40B4-BE49-F238E27FC236}">
                <a16:creationId xmlns:a16="http://schemas.microsoft.com/office/drawing/2014/main" id="{75753ADD-B4C1-284A-968E-3154F6254F5F}"/>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9" name="Rechteck 8">
            <a:extLst>
              <a:ext uri="{FF2B5EF4-FFF2-40B4-BE49-F238E27FC236}">
                <a16:creationId xmlns:a16="http://schemas.microsoft.com/office/drawing/2014/main" id="{83B3455A-3C63-6245-B428-0F84726FEE7E}"/>
              </a:ext>
            </a:extLst>
          </p:cNvPr>
          <p:cNvSpPr/>
          <p:nvPr userDrawn="1"/>
        </p:nvSpPr>
        <p:spPr>
          <a:xfrm>
            <a:off x="836484" y="1160463"/>
            <a:ext cx="6832944" cy="400110"/>
          </a:xfrm>
          <a:prstGeom prst="rect">
            <a:avLst/>
          </a:prstGeom>
        </p:spPr>
        <p:txBody>
          <a:bodyPr wrap="square">
            <a:spAutoFit/>
          </a:bodyPr>
          <a:lstStyle/>
          <a:p>
            <a:r>
              <a:rPr lang="de-DE" sz="2400" b="1" dirty="0">
                <a:solidFill>
                  <a:schemeClr val="accent1"/>
                </a:solidFill>
                <a:latin typeface="Montserrat" pitchFamily="2" charset="77"/>
              </a:rPr>
              <a:t>Unterstützen Sie unsere Forschung</a:t>
            </a:r>
          </a:p>
        </p:txBody>
      </p:sp>
      <p:sp>
        <p:nvSpPr>
          <p:cNvPr id="10" name="Textfeld 9">
            <a:extLst>
              <a:ext uri="{FF2B5EF4-FFF2-40B4-BE49-F238E27FC236}">
                <a16:creationId xmlns:a16="http://schemas.microsoft.com/office/drawing/2014/main" id="{73B6721D-7BF1-304B-ABFE-930F3C756D40}"/>
              </a:ext>
            </a:extLst>
          </p:cNvPr>
          <p:cNvSpPr txBox="1"/>
          <p:nvPr userDrawn="1"/>
        </p:nvSpPr>
        <p:spPr>
          <a:xfrm>
            <a:off x="4893276" y="2215464"/>
            <a:ext cx="6458934" cy="1569660"/>
          </a:xfrm>
          <a:prstGeom prst="rect">
            <a:avLst/>
          </a:prstGeom>
          <a:noFill/>
        </p:spPr>
        <p:txBody>
          <a:bodyPr wrap="square" rtlCol="0">
            <a:spAutoFit/>
          </a:bodyPr>
          <a:lstStyle/>
          <a:p>
            <a:r>
              <a:rPr lang="de-DE" sz="1600" b="1" dirty="0">
                <a:solidFill>
                  <a:schemeClr val="accent1"/>
                </a:solidFill>
                <a:latin typeface="Montserrat" pitchFamily="2" charset="77"/>
              </a:rPr>
              <a:t>Forschung fördern und gemeinsam mehr bewirken</a:t>
            </a:r>
            <a:br>
              <a:rPr lang="de-DE" sz="1600" dirty="0">
                <a:latin typeface="Montserrat" pitchFamily="2" charset="77"/>
              </a:rPr>
            </a:br>
            <a:r>
              <a:rPr lang="de-DE" sz="1600" dirty="0">
                <a:latin typeface="Montserrat" pitchFamily="2" charset="77"/>
              </a:rPr>
              <a:t>Mit Ihrer Spende unterstützen Sie zweckgebunden die Forschung der Stiftung Umweltenergierecht über die Grundfinanzierung hinaus und leisten damit einen wichtigen Beitrag für das zukünftige Recht der Erneuerbaren Energien und eine nachhaltige Energieversorgung.</a:t>
            </a:r>
          </a:p>
        </p:txBody>
      </p:sp>
      <p:sp>
        <p:nvSpPr>
          <p:cNvPr id="11" name="Textfeld 10">
            <a:extLst>
              <a:ext uri="{FF2B5EF4-FFF2-40B4-BE49-F238E27FC236}">
                <a16:creationId xmlns:a16="http://schemas.microsoft.com/office/drawing/2014/main" id="{6D2E4B1B-C582-E640-A596-9E3D74DB5499}"/>
              </a:ext>
            </a:extLst>
          </p:cNvPr>
          <p:cNvSpPr txBox="1"/>
          <p:nvPr userDrawn="1"/>
        </p:nvSpPr>
        <p:spPr>
          <a:xfrm>
            <a:off x="4893276" y="3937083"/>
            <a:ext cx="6458934" cy="1569660"/>
          </a:xfrm>
          <a:prstGeom prst="rect">
            <a:avLst/>
          </a:prstGeom>
          <a:noFill/>
        </p:spPr>
        <p:txBody>
          <a:bodyPr wrap="square" rtlCol="0">
            <a:spAutoFit/>
          </a:bodyPr>
          <a:lstStyle/>
          <a:p>
            <a:r>
              <a:rPr lang="de-DE" sz="1600" b="1" dirty="0">
                <a:solidFill>
                  <a:schemeClr val="accent1"/>
                </a:solidFill>
                <a:latin typeface="Montserrat" pitchFamily="2" charset="77"/>
              </a:rPr>
              <a:t>Kontakt</a:t>
            </a:r>
            <a:br>
              <a:rPr lang="de-DE" sz="1600" dirty="0">
                <a:latin typeface="Montserrat" pitchFamily="2" charset="77"/>
              </a:rPr>
            </a:br>
            <a:r>
              <a:rPr lang="de-DE" sz="1600" dirty="0">
                <a:latin typeface="Montserrat" pitchFamily="2" charset="77"/>
              </a:rPr>
              <a:t>Sarah Lindlar</a:t>
            </a:r>
          </a:p>
          <a:p>
            <a:r>
              <a:rPr lang="de-DE" sz="1600" dirty="0">
                <a:latin typeface="Montserrat" pitchFamily="2" charset="77"/>
              </a:rPr>
              <a:t>Sachbearbeiterin Fundraising und Stakeholdermanagement</a:t>
            </a:r>
          </a:p>
          <a:p>
            <a:r>
              <a:rPr lang="de-DE" sz="1600" dirty="0">
                <a:latin typeface="Montserrat" pitchFamily="2" charset="77"/>
              </a:rPr>
              <a:t>T: +49 931 794077-264 </a:t>
            </a:r>
          </a:p>
          <a:p>
            <a:r>
              <a:rPr lang="de-DE" sz="1600" dirty="0">
                <a:latin typeface="Montserrat" pitchFamily="2" charset="77"/>
              </a:rPr>
              <a:t>M: lindlar@stiftung-umweltenergierecht.de</a:t>
            </a:r>
          </a:p>
          <a:p>
            <a:endParaRPr lang="de-DE" sz="1600" dirty="0">
              <a:latin typeface="Montserrat" pitchFamily="2" charset="77"/>
            </a:endParaRPr>
          </a:p>
        </p:txBody>
      </p:sp>
      <p:sp>
        <p:nvSpPr>
          <p:cNvPr id="12" name="Textfeld 11">
            <a:extLst>
              <a:ext uri="{FF2B5EF4-FFF2-40B4-BE49-F238E27FC236}">
                <a16:creationId xmlns:a16="http://schemas.microsoft.com/office/drawing/2014/main" id="{B95D95C6-01CD-D24C-AB0D-88C319A59B85}"/>
              </a:ext>
            </a:extLst>
          </p:cNvPr>
          <p:cNvSpPr txBox="1"/>
          <p:nvPr userDrawn="1"/>
        </p:nvSpPr>
        <p:spPr>
          <a:xfrm>
            <a:off x="4893276" y="5412482"/>
            <a:ext cx="6458934" cy="1077218"/>
          </a:xfrm>
          <a:prstGeom prst="rect">
            <a:avLst/>
          </a:prstGeom>
          <a:noFill/>
        </p:spPr>
        <p:txBody>
          <a:bodyPr wrap="square" rtlCol="0">
            <a:spAutoFit/>
          </a:bodyPr>
          <a:lstStyle/>
          <a:p>
            <a:r>
              <a:rPr lang="de-DE" sz="1600" b="1" dirty="0">
                <a:solidFill>
                  <a:schemeClr val="accent1"/>
                </a:solidFill>
                <a:latin typeface="Montserrat" pitchFamily="2" charset="77"/>
              </a:rPr>
              <a:t>Spendenkonto</a:t>
            </a:r>
            <a:br>
              <a:rPr lang="de-DE" sz="1600" dirty="0">
                <a:latin typeface="Montserrat" pitchFamily="2" charset="77"/>
              </a:rPr>
            </a:br>
            <a:r>
              <a:rPr lang="de-DE" sz="1600" dirty="0">
                <a:latin typeface="Montserrat" pitchFamily="2" charset="77"/>
              </a:rPr>
              <a:t>Sparkasse Mainfranken</a:t>
            </a:r>
          </a:p>
          <a:p>
            <a:r>
              <a:rPr lang="de-DE" sz="1600" dirty="0">
                <a:latin typeface="Montserrat" pitchFamily="2" charset="77"/>
              </a:rPr>
              <a:t>IBAN: DE16 7905 0000 0046 7431 83</a:t>
            </a:r>
          </a:p>
          <a:p>
            <a:r>
              <a:rPr lang="de-DE" sz="1600" dirty="0">
                <a:latin typeface="Montserrat" pitchFamily="2" charset="77"/>
              </a:rPr>
              <a:t>BIC: BYLADEM1SWU</a:t>
            </a:r>
          </a:p>
        </p:txBody>
      </p:sp>
      <p:pic>
        <p:nvPicPr>
          <p:cNvPr id="13" name="Grafik 12">
            <a:extLst>
              <a:ext uri="{FF2B5EF4-FFF2-40B4-BE49-F238E27FC236}">
                <a16:creationId xmlns:a16="http://schemas.microsoft.com/office/drawing/2014/main" id="{C595311B-6224-0B4E-BDA6-DFA8190CC61D}"/>
              </a:ext>
            </a:extLst>
          </p:cNvPr>
          <p:cNvPicPr>
            <a:picLocks noChangeAspect="1"/>
          </p:cNvPicPr>
          <p:nvPr userDrawn="1"/>
        </p:nvPicPr>
        <p:blipFill>
          <a:blip r:embed="rId2"/>
          <a:srcRect/>
          <a:stretch/>
        </p:blipFill>
        <p:spPr>
          <a:xfrm>
            <a:off x="836483" y="2329232"/>
            <a:ext cx="3624148" cy="4059046"/>
          </a:xfrm>
          <a:prstGeom prst="rect">
            <a:avLst/>
          </a:prstGeom>
        </p:spPr>
      </p:pic>
    </p:spTree>
    <p:extLst>
      <p:ext uri="{BB962C8B-B14F-4D97-AF65-F5344CB8AC3E}">
        <p14:creationId xmlns:p14="http://schemas.microsoft.com/office/powerpoint/2010/main" val="659780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chlussfolie für eine*n Referent*in">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EE911ABF-FE81-CB45-B21D-FC7CE60D441D}"/>
              </a:ext>
            </a:extLst>
          </p:cNvPr>
          <p:cNvSpPr/>
          <p:nvPr userDrawn="1"/>
        </p:nvSpPr>
        <p:spPr>
          <a:xfrm>
            <a:off x="0" y="0"/>
            <a:ext cx="12192000" cy="46543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Grafik 10">
            <a:extLst>
              <a:ext uri="{FF2B5EF4-FFF2-40B4-BE49-F238E27FC236}">
                <a16:creationId xmlns:a16="http://schemas.microsoft.com/office/drawing/2014/main" id="{FAEB988E-2FE1-A046-B604-A24022B4E4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83600" y="0"/>
            <a:ext cx="3708400" cy="1795024"/>
          </a:xfrm>
          <a:prstGeom prst="rect">
            <a:avLst/>
          </a:prstGeom>
        </p:spPr>
      </p:pic>
      <p:sp>
        <p:nvSpPr>
          <p:cNvPr id="13" name="Freihandform 12">
            <a:extLst>
              <a:ext uri="{FF2B5EF4-FFF2-40B4-BE49-F238E27FC236}">
                <a16:creationId xmlns:a16="http://schemas.microsoft.com/office/drawing/2014/main" id="{EC1FB5E3-775C-F548-9030-2E95D670283F}"/>
              </a:ext>
            </a:extLst>
          </p:cNvPr>
          <p:cNvSpPr/>
          <p:nvPr userDrawn="1"/>
        </p:nvSpPr>
        <p:spPr>
          <a:xfrm>
            <a:off x="839788" y="1178012"/>
            <a:ext cx="10512424" cy="5049794"/>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8C49854B-0A35-624B-AE74-8A58FE02A26A}"/>
              </a:ext>
            </a:extLst>
          </p:cNvPr>
          <p:cNvSpPr/>
          <p:nvPr userDrawn="1"/>
        </p:nvSpPr>
        <p:spPr>
          <a:xfrm>
            <a:off x="1274359" y="4850794"/>
            <a:ext cx="6640170" cy="1246495"/>
          </a:xfrm>
          <a:prstGeom prst="rect">
            <a:avLst/>
          </a:prstGeom>
        </p:spPr>
        <p:txBody>
          <a:bodyPr wrap="square">
            <a:spAutoFit/>
          </a:bodyPr>
          <a:lstStyle/>
          <a:p>
            <a:pPr marL="1023938" indent="-1016000">
              <a:spcBef>
                <a:spcPts val="600"/>
              </a:spcBef>
              <a:tabLst/>
              <a:defRPr/>
            </a:pPr>
            <a:r>
              <a:rPr lang="de-DE" sz="1000" b="1" dirty="0" err="1">
                <a:solidFill>
                  <a:schemeClr val="accent2"/>
                </a:solidFill>
                <a:latin typeface="Montserrat" pitchFamily="2" charset="77"/>
              </a:rPr>
              <a:t>www.stiftung-umweltenergierecht.de</a:t>
            </a:r>
            <a:endParaRPr lang="de-DE" sz="1000" b="1" dirty="0">
              <a:solidFill>
                <a:schemeClr val="accent2"/>
              </a:solidFill>
              <a:latin typeface="Montserrat" pitchFamily="2" charset="77"/>
            </a:endParaRPr>
          </a:p>
          <a:p>
            <a:pPr marL="1023938" indent="-1016000">
              <a:spcBef>
                <a:spcPts val="600"/>
              </a:spcBef>
              <a:tabLst/>
              <a:defRPr/>
            </a:pPr>
            <a:r>
              <a:rPr lang="de-DE" sz="1000" dirty="0">
                <a:solidFill>
                  <a:schemeClr val="accent2"/>
                </a:solidFill>
                <a:latin typeface="Montserrat" pitchFamily="2" charset="77"/>
              </a:rPr>
              <a:t>Unterstützen Sie unsere Arbeit durch </a:t>
            </a:r>
            <a:r>
              <a:rPr lang="de-DE" sz="1000" dirty="0" err="1">
                <a:solidFill>
                  <a:schemeClr val="accent2"/>
                </a:solidFill>
                <a:latin typeface="Montserrat" pitchFamily="2" charset="77"/>
              </a:rPr>
              <a:t>Zustiftungen</a:t>
            </a:r>
            <a:r>
              <a:rPr lang="de-DE" sz="1000" dirty="0">
                <a:solidFill>
                  <a:schemeClr val="accent2"/>
                </a:solidFill>
                <a:latin typeface="Montserrat" pitchFamily="2" charset="77"/>
              </a:rPr>
              <a:t> und Spenden für laufende Forschungsaufgaben.</a:t>
            </a:r>
          </a:p>
          <a:p>
            <a:pPr marL="1023938" indent="-1016000">
              <a:spcBef>
                <a:spcPts val="600"/>
              </a:spcBef>
              <a:tabLst/>
              <a:defRPr/>
            </a:pPr>
            <a:r>
              <a:rPr lang="de-DE" sz="1000" b="1" dirty="0">
                <a:solidFill>
                  <a:schemeClr val="accent2"/>
                </a:solidFill>
                <a:latin typeface="Montserrat" pitchFamily="2" charset="77"/>
              </a:rPr>
              <a:t>Spenden</a:t>
            </a:r>
            <a:r>
              <a:rPr lang="de-DE" sz="1000" dirty="0">
                <a:solidFill>
                  <a:schemeClr val="accent2"/>
                </a:solidFill>
                <a:latin typeface="Montserrat" pitchFamily="2" charset="77"/>
              </a:rPr>
              <a:t>:	BIC BYLADEM1SWU (Sparkasse Mainfranken Würzburg)</a:t>
            </a:r>
            <a:br>
              <a:rPr lang="de-DE" sz="1000" dirty="0">
                <a:solidFill>
                  <a:schemeClr val="accent2"/>
                </a:solidFill>
                <a:latin typeface="Montserrat" pitchFamily="2" charset="77"/>
              </a:rPr>
            </a:br>
            <a:r>
              <a:rPr lang="de-DE" sz="1000" dirty="0">
                <a:solidFill>
                  <a:schemeClr val="accent2"/>
                </a:solidFill>
                <a:latin typeface="Montserrat" pitchFamily="2" charset="77"/>
              </a:rPr>
              <a:t>IBAN DE16790500000046743183</a:t>
            </a:r>
          </a:p>
          <a:p>
            <a:pPr marL="1023938" indent="-1016000">
              <a:spcBef>
                <a:spcPts val="600"/>
              </a:spcBef>
              <a:tabLst/>
              <a:defRPr/>
            </a:pPr>
            <a:r>
              <a:rPr lang="de-DE" sz="1000" b="1" dirty="0" err="1">
                <a:solidFill>
                  <a:schemeClr val="accent2"/>
                </a:solidFill>
                <a:latin typeface="Montserrat" pitchFamily="2" charset="77"/>
              </a:rPr>
              <a:t>Zustiftungen</a:t>
            </a:r>
            <a:r>
              <a:rPr lang="de-DE" sz="1000" dirty="0">
                <a:solidFill>
                  <a:schemeClr val="accent2"/>
                </a:solidFill>
                <a:latin typeface="Montserrat" pitchFamily="2" charset="77"/>
              </a:rPr>
              <a:t>:	BIC BYLADEM1SWU (Sparkasse Mainfranken Würzburg)</a:t>
            </a:r>
            <a:br>
              <a:rPr lang="de-DE" sz="1000" dirty="0">
                <a:solidFill>
                  <a:schemeClr val="accent2"/>
                </a:solidFill>
                <a:latin typeface="Montserrat" pitchFamily="2" charset="77"/>
              </a:rPr>
            </a:br>
            <a:r>
              <a:rPr lang="de-DE" sz="1000" dirty="0">
                <a:solidFill>
                  <a:schemeClr val="accent2"/>
                </a:solidFill>
                <a:latin typeface="Montserrat" pitchFamily="2" charset="77"/>
              </a:rPr>
              <a:t>IBAN DE83790500000046745469</a:t>
            </a:r>
          </a:p>
        </p:txBody>
      </p:sp>
      <p:sp>
        <p:nvSpPr>
          <p:cNvPr id="15" name="Freihandform 14">
            <a:extLst>
              <a:ext uri="{FF2B5EF4-FFF2-40B4-BE49-F238E27FC236}">
                <a16:creationId xmlns:a16="http://schemas.microsoft.com/office/drawing/2014/main" id="{02A75650-1A2D-884D-B288-15AB97A3031E}"/>
              </a:ext>
            </a:extLst>
          </p:cNvPr>
          <p:cNvSpPr/>
          <p:nvPr userDrawn="1"/>
        </p:nvSpPr>
        <p:spPr>
          <a:xfrm>
            <a:off x="839788" y="4654378"/>
            <a:ext cx="11461138" cy="1639329"/>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a:extLst>
              <a:ext uri="{FF2B5EF4-FFF2-40B4-BE49-F238E27FC236}">
                <a16:creationId xmlns:a16="http://schemas.microsoft.com/office/drawing/2014/main" id="{DA1EC288-428C-8C47-98EA-59E590C401E8}"/>
              </a:ext>
            </a:extLst>
          </p:cNvPr>
          <p:cNvSpPr/>
          <p:nvPr userDrawn="1"/>
        </p:nvSpPr>
        <p:spPr>
          <a:xfrm>
            <a:off x="1291602" y="4246862"/>
            <a:ext cx="3854732" cy="276999"/>
          </a:xfrm>
          <a:prstGeom prst="rect">
            <a:avLst/>
          </a:prstGeom>
        </p:spPr>
        <p:txBody>
          <a:bodyPr wrap="square">
            <a:spAutoFit/>
          </a:bodyPr>
          <a:lstStyle/>
          <a:p>
            <a:pPr marL="1023938" indent="-1016000">
              <a:lnSpc>
                <a:spcPct val="100000"/>
              </a:lnSpc>
              <a:spcBef>
                <a:spcPts val="1000"/>
              </a:spcBef>
              <a:tabLst/>
              <a:defRPr/>
            </a:pPr>
            <a:r>
              <a:rPr lang="de-DE" sz="1200" b="0" dirty="0">
                <a:solidFill>
                  <a:schemeClr val="bg1"/>
                </a:solidFill>
                <a:latin typeface="Montserrat" pitchFamily="2" charset="77"/>
              </a:rPr>
              <a:t>Friedrich-Ebert-Ring 9 | 97072 Würzburg</a:t>
            </a:r>
          </a:p>
        </p:txBody>
      </p:sp>
      <p:sp>
        <p:nvSpPr>
          <p:cNvPr id="19" name="Textplatzhalter 5">
            <a:extLst>
              <a:ext uri="{FF2B5EF4-FFF2-40B4-BE49-F238E27FC236}">
                <a16:creationId xmlns:a16="http://schemas.microsoft.com/office/drawing/2014/main" id="{08C0827B-73DC-3149-9810-408074C356CE}"/>
              </a:ext>
            </a:extLst>
          </p:cNvPr>
          <p:cNvSpPr>
            <a:spLocks noGrp="1"/>
          </p:cNvSpPr>
          <p:nvPr>
            <p:ph type="body" sz="quarter" idx="10" hasCustomPrompt="1"/>
          </p:nvPr>
        </p:nvSpPr>
        <p:spPr>
          <a:xfrm>
            <a:off x="1291602" y="1483200"/>
            <a:ext cx="2867025" cy="661720"/>
          </a:xfrm>
        </p:spPr>
        <p:txBody>
          <a:bodyPr/>
          <a:lstStyle>
            <a:lvl1pPr marL="0" indent="0">
              <a:lnSpc>
                <a:spcPct val="100000"/>
              </a:lnSpc>
              <a:spcBef>
                <a:spcPts val="0"/>
              </a:spcBef>
              <a:buNone/>
              <a:defRPr sz="2000">
                <a:solidFill>
                  <a:schemeClr val="bg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de-DE" dirty="0"/>
              <a:t>Vorname Nachname</a:t>
            </a:r>
          </a:p>
          <a:p>
            <a:pPr lvl="0"/>
            <a:r>
              <a:rPr lang="de-DE" dirty="0"/>
              <a:t>Funktion</a:t>
            </a:r>
          </a:p>
        </p:txBody>
      </p:sp>
      <p:sp>
        <p:nvSpPr>
          <p:cNvPr id="20" name="Textplatzhalter 22">
            <a:extLst>
              <a:ext uri="{FF2B5EF4-FFF2-40B4-BE49-F238E27FC236}">
                <a16:creationId xmlns:a16="http://schemas.microsoft.com/office/drawing/2014/main" id="{5710E3A9-FB83-F143-BE0D-B2F3108B76CA}"/>
              </a:ext>
            </a:extLst>
          </p:cNvPr>
          <p:cNvSpPr>
            <a:spLocks noGrp="1"/>
          </p:cNvSpPr>
          <p:nvPr>
            <p:ph type="body" sz="quarter" idx="11" hasCustomPrompt="1"/>
          </p:nvPr>
        </p:nvSpPr>
        <p:spPr>
          <a:xfrm>
            <a:off x="1291603" y="2992310"/>
            <a:ext cx="5314938" cy="1254551"/>
          </a:xfrm>
        </p:spPr>
        <p:txBody>
          <a:bodyPr/>
          <a:lstStyle>
            <a:lvl1pPr marL="400050" indent="-400050" algn="l">
              <a:lnSpc>
                <a:spcPct val="100000"/>
              </a:lnSpc>
              <a:buNone/>
              <a:tabLst/>
              <a:defRPr sz="1200">
                <a:solidFill>
                  <a:schemeClr val="bg1"/>
                </a:solidFill>
              </a:defRPr>
            </a:lvl1pPr>
            <a:lvl2pPr marL="457200" indent="0" algn="l">
              <a:buNone/>
              <a:defRPr sz="1200">
                <a:solidFill>
                  <a:schemeClr val="bg1"/>
                </a:solidFill>
              </a:defRPr>
            </a:lvl2pPr>
            <a:lvl3pPr marL="914400" indent="0" algn="l">
              <a:buNone/>
              <a:defRPr sz="1200">
                <a:solidFill>
                  <a:schemeClr val="bg1"/>
                </a:solidFill>
              </a:defRPr>
            </a:lvl3pPr>
            <a:lvl4pPr marL="1371600" indent="0" algn="l">
              <a:buNone/>
              <a:defRPr sz="1200">
                <a:solidFill>
                  <a:schemeClr val="bg1"/>
                </a:solidFill>
              </a:defRPr>
            </a:lvl4pPr>
            <a:lvl5pPr marL="1828800" indent="0" algn="l">
              <a:buNone/>
              <a:defRPr sz="1200">
                <a:solidFill>
                  <a:schemeClr val="bg1"/>
                </a:solidFill>
              </a:defRPr>
            </a:lvl5pPr>
          </a:lstStyle>
          <a:p>
            <a:pPr lvl="0"/>
            <a:r>
              <a:rPr lang="de-DE" dirty="0"/>
              <a:t>#</a:t>
            </a:r>
            <a:r>
              <a:rPr lang="de-DE" dirty="0" err="1"/>
              <a:t>nachname@stiftung-umweltenergierecht.de</a:t>
            </a:r>
            <a:endParaRPr lang="de-DE" dirty="0"/>
          </a:p>
          <a:p>
            <a:pPr lvl="0"/>
            <a:r>
              <a:rPr lang="de-DE" dirty="0"/>
              <a:t>Tel:	+49-931-79 40 77-## </a:t>
            </a:r>
          </a:p>
          <a:p>
            <a:pPr lvl="0"/>
            <a:r>
              <a:rPr lang="de-DE" dirty="0"/>
              <a:t>Fax:	+49-931-79 40 77-29</a:t>
            </a:r>
          </a:p>
          <a:p>
            <a:pPr lvl="0"/>
            <a:r>
              <a:rPr lang="de-DE" dirty="0"/>
              <a:t>Twitter: </a:t>
            </a:r>
          </a:p>
        </p:txBody>
      </p:sp>
    </p:spTree>
    <p:extLst>
      <p:ext uri="{BB962C8B-B14F-4D97-AF65-F5344CB8AC3E}">
        <p14:creationId xmlns:p14="http://schemas.microsoft.com/office/powerpoint/2010/main" val="2871384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847CBB23-F2DE-6B95-DECA-90B086735930}"/>
              </a:ext>
            </a:extLst>
          </p:cNvPr>
          <p:cNvSpPr>
            <a:spLocks noGrp="1"/>
          </p:cNvSpPr>
          <p:nvPr>
            <p:ph type="dt" sz="half" idx="10"/>
          </p:nvPr>
        </p:nvSpPr>
        <p:spPr/>
        <p:txBody>
          <a:bodyPr/>
          <a:lstStyle/>
          <a:p>
            <a:r>
              <a:rPr lang="de-DE"/>
              <a:t>23.10.2024 </a:t>
            </a:r>
          </a:p>
        </p:txBody>
      </p:sp>
      <p:sp>
        <p:nvSpPr>
          <p:cNvPr id="3" name="Fußzeilenplatzhalter 2">
            <a:extLst>
              <a:ext uri="{FF2B5EF4-FFF2-40B4-BE49-F238E27FC236}">
                <a16:creationId xmlns:a16="http://schemas.microsoft.com/office/drawing/2014/main" id="{BE6A724F-33BF-DD19-79BF-00123B286133}"/>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4" name="Foliennummernplatzhalter 3">
            <a:extLst>
              <a:ext uri="{FF2B5EF4-FFF2-40B4-BE49-F238E27FC236}">
                <a16:creationId xmlns:a16="http://schemas.microsoft.com/office/drawing/2014/main" id="{50D8FBC7-EAEE-ACBC-0CFD-64818A235404}"/>
              </a:ext>
            </a:extLst>
          </p:cNvPr>
          <p:cNvSpPr>
            <a:spLocks noGrp="1"/>
          </p:cNvSpPr>
          <p:nvPr>
            <p:ph type="sldNum" sz="quarter" idx="12"/>
          </p:nvPr>
        </p:nvSpPr>
        <p:spPr/>
        <p:txBody>
          <a:bodyPr/>
          <a:lstStyle/>
          <a:p>
            <a:fld id="{3FC7044A-9581-448F-A798-C0F830A52AAB}" type="slidenum">
              <a:rPr lang="de-DE" smtClean="0"/>
              <a:t>‹Nr.›</a:t>
            </a:fld>
            <a:endParaRPr lang="de-DE"/>
          </a:p>
        </p:txBody>
      </p:sp>
    </p:spTree>
    <p:extLst>
      <p:ext uri="{BB962C8B-B14F-4D97-AF65-F5344CB8AC3E}">
        <p14:creationId xmlns:p14="http://schemas.microsoft.com/office/powerpoint/2010/main" val="821217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7E91B611-1CE1-144A-AC65-C4DB6DF9A14A}"/>
              </a:ext>
            </a:extLst>
          </p:cNvPr>
          <p:cNvSpPr/>
          <p:nvPr userDrawn="1"/>
        </p:nvSpPr>
        <p:spPr>
          <a:xfrm>
            <a:off x="0" y="-3079"/>
            <a:ext cx="12192000" cy="51875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CF2D5E41-8390-5845-91E5-1A48F528C44C}"/>
              </a:ext>
            </a:extLst>
          </p:cNvPr>
          <p:cNvSpPr>
            <a:spLocks noGrp="1"/>
          </p:cNvSpPr>
          <p:nvPr>
            <p:ph type="ctrTitle"/>
          </p:nvPr>
        </p:nvSpPr>
        <p:spPr>
          <a:xfrm>
            <a:off x="1004047" y="1855000"/>
            <a:ext cx="8976436" cy="2387600"/>
          </a:xfrm>
        </p:spPr>
        <p:txBody>
          <a:bodyPr anchor="b">
            <a:noAutofit/>
          </a:bodyPr>
          <a:lstStyle>
            <a:lvl1pPr algn="l">
              <a:defRPr sz="4800">
                <a:solidFill>
                  <a:schemeClr val="accent2"/>
                </a:solidFill>
              </a:defRPr>
            </a:lvl1pPr>
          </a:lstStyle>
          <a:p>
            <a:r>
              <a:rPr lang="de-DE" dirty="0"/>
              <a:t>Mastertitelformat bearbeiten</a:t>
            </a:r>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1004047" y="4257299"/>
            <a:ext cx="8976436" cy="642960"/>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pic>
        <p:nvPicPr>
          <p:cNvPr id="7" name="Grafik 6">
            <a:extLst>
              <a:ext uri="{FF2B5EF4-FFF2-40B4-BE49-F238E27FC236}">
                <a16:creationId xmlns:a16="http://schemas.microsoft.com/office/drawing/2014/main" id="{331125A1-B486-0148-A8BC-C64D08CE424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83600" y="0"/>
            <a:ext cx="3708400" cy="1795024"/>
          </a:xfrm>
          <a:prstGeom prst="rect">
            <a:avLst/>
          </a:prstGeom>
        </p:spPr>
      </p:pic>
      <p:sp>
        <p:nvSpPr>
          <p:cNvPr id="16" name="Freihandform 15">
            <a:extLst>
              <a:ext uri="{FF2B5EF4-FFF2-40B4-BE49-F238E27FC236}">
                <a16:creationId xmlns:a16="http://schemas.microsoft.com/office/drawing/2014/main" id="{B371B618-77DD-244E-A471-ED42881DE467}"/>
              </a:ext>
            </a:extLst>
          </p:cNvPr>
          <p:cNvSpPr/>
          <p:nvPr userDrawn="1"/>
        </p:nvSpPr>
        <p:spPr>
          <a:xfrm>
            <a:off x="609599" y="1178011"/>
            <a:ext cx="10972802" cy="5329355"/>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Freihandform 19">
            <a:extLst>
              <a:ext uri="{FF2B5EF4-FFF2-40B4-BE49-F238E27FC236}">
                <a16:creationId xmlns:a16="http://schemas.microsoft.com/office/drawing/2014/main" id="{E5AA6A26-EFE4-0E48-B275-B7F8DCD14F02}"/>
              </a:ext>
            </a:extLst>
          </p:cNvPr>
          <p:cNvSpPr/>
          <p:nvPr userDrawn="1"/>
        </p:nvSpPr>
        <p:spPr>
          <a:xfrm>
            <a:off x="609599" y="5182916"/>
            <a:ext cx="11691328" cy="1074449"/>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444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Datumsplatzhalter 3">
            <a:extLst>
              <a:ext uri="{FF2B5EF4-FFF2-40B4-BE49-F238E27FC236}">
                <a16:creationId xmlns:a16="http://schemas.microsoft.com/office/drawing/2014/main" id="{9F7FBF76-A59E-6148-8CA5-710D0F37EC6B}"/>
              </a:ext>
            </a:extLst>
          </p:cNvPr>
          <p:cNvSpPr>
            <a:spLocks noGrp="1"/>
          </p:cNvSpPr>
          <p:nvPr>
            <p:ph type="dt" sz="half" idx="2"/>
          </p:nvPr>
        </p:nvSpPr>
        <p:spPr>
          <a:xfrm>
            <a:off x="1019980" y="5789507"/>
            <a:ext cx="3181640" cy="288763"/>
          </a:xfrm>
          <a:prstGeom prst="rect">
            <a:avLst/>
          </a:prstGeom>
        </p:spPr>
        <p:txBody>
          <a:bodyPr vert="horz" lIns="91440" tIns="45720" rIns="91440" bIns="45720" rtlCol="0" anchor="b"/>
          <a:lstStyle>
            <a:lvl1pPr algn="l">
              <a:defRPr sz="1200">
                <a:solidFill>
                  <a:srgbClr val="002758"/>
                </a:solidFill>
                <a:latin typeface="Montserrat" pitchFamily="2" charset="77"/>
              </a:defRPr>
            </a:lvl1pPr>
          </a:lstStyle>
          <a:p>
            <a:r>
              <a:rPr lang="de-DE"/>
              <a:t>23.10.2024 </a:t>
            </a:r>
            <a:endParaRPr lang="de-DE" dirty="0"/>
          </a:p>
        </p:txBody>
      </p:sp>
      <p:sp>
        <p:nvSpPr>
          <p:cNvPr id="12" name="Textplatzhalter 12">
            <a:extLst>
              <a:ext uri="{FF2B5EF4-FFF2-40B4-BE49-F238E27FC236}">
                <a16:creationId xmlns:a16="http://schemas.microsoft.com/office/drawing/2014/main" id="{D73726C8-B953-3A43-B08A-19496309C0B4}"/>
              </a:ext>
            </a:extLst>
          </p:cNvPr>
          <p:cNvSpPr>
            <a:spLocks noGrp="1"/>
          </p:cNvSpPr>
          <p:nvPr>
            <p:ph type="body" sz="quarter" idx="10" hasCustomPrompt="1"/>
          </p:nvPr>
        </p:nvSpPr>
        <p:spPr>
          <a:xfrm>
            <a:off x="1019980" y="5580577"/>
            <a:ext cx="4986671" cy="288763"/>
          </a:xfrm>
        </p:spPr>
        <p:txBody>
          <a:bodyPr anchor="ctr">
            <a:noAutofit/>
          </a:bodyPr>
          <a:lstStyle>
            <a:lvl1pPr marL="0" indent="0">
              <a:buFontTx/>
              <a:buNone/>
              <a:defRPr sz="1200">
                <a:solidFill>
                  <a:schemeClr val="accent2"/>
                </a:solidFill>
              </a:defRPr>
            </a:lvl1pPr>
            <a:lvl2pPr marL="457200" indent="0">
              <a:buFontTx/>
              <a:buNone/>
              <a:defRPr sz="1000">
                <a:solidFill>
                  <a:schemeClr val="accent2"/>
                </a:solidFill>
              </a:defRPr>
            </a:lvl2pPr>
            <a:lvl3pPr marL="914400" indent="0">
              <a:buFontTx/>
              <a:buNone/>
              <a:defRPr sz="1000">
                <a:solidFill>
                  <a:schemeClr val="accent2"/>
                </a:solidFill>
              </a:defRPr>
            </a:lvl3pPr>
            <a:lvl4pPr marL="1371600" indent="0">
              <a:buFontTx/>
              <a:buNone/>
              <a:defRPr sz="1000">
                <a:solidFill>
                  <a:schemeClr val="accent2"/>
                </a:solidFill>
              </a:defRPr>
            </a:lvl4pPr>
          </a:lstStyle>
          <a:p>
            <a:pPr lvl="0"/>
            <a:r>
              <a:rPr lang="de-DE" dirty="0"/>
              <a:t>#Vorname, #Nachname</a:t>
            </a:r>
          </a:p>
        </p:txBody>
      </p:sp>
      <p:sp>
        <p:nvSpPr>
          <p:cNvPr id="10" name="Textplatzhalter 12">
            <a:extLst>
              <a:ext uri="{FF2B5EF4-FFF2-40B4-BE49-F238E27FC236}">
                <a16:creationId xmlns:a16="http://schemas.microsoft.com/office/drawing/2014/main" id="{22F8206E-0AF4-FD49-978C-6F620EFFF0DD}"/>
              </a:ext>
            </a:extLst>
          </p:cNvPr>
          <p:cNvSpPr>
            <a:spLocks noGrp="1"/>
          </p:cNvSpPr>
          <p:nvPr>
            <p:ph type="body" sz="quarter" idx="11" hasCustomPrompt="1"/>
          </p:nvPr>
        </p:nvSpPr>
        <p:spPr>
          <a:xfrm>
            <a:off x="1019980" y="5353806"/>
            <a:ext cx="4986671" cy="288763"/>
          </a:xfrm>
        </p:spPr>
        <p:txBody>
          <a:bodyPr anchor="ctr">
            <a:noAutofit/>
          </a:bodyPr>
          <a:lstStyle>
            <a:lvl1pPr marL="0" indent="0">
              <a:buFontTx/>
              <a:buNone/>
              <a:defRPr sz="1200">
                <a:solidFill>
                  <a:schemeClr val="accent2"/>
                </a:solidFill>
              </a:defRPr>
            </a:lvl1pPr>
            <a:lvl2pPr marL="457200" indent="0">
              <a:buFontTx/>
              <a:buNone/>
              <a:defRPr sz="1000">
                <a:solidFill>
                  <a:schemeClr val="accent2"/>
                </a:solidFill>
              </a:defRPr>
            </a:lvl2pPr>
            <a:lvl3pPr marL="914400" indent="0">
              <a:buFontTx/>
              <a:buNone/>
              <a:defRPr sz="1000">
                <a:solidFill>
                  <a:schemeClr val="accent2"/>
                </a:solidFill>
              </a:defRPr>
            </a:lvl3pPr>
            <a:lvl4pPr marL="1371600" indent="0">
              <a:buFontTx/>
              <a:buNone/>
              <a:defRPr sz="1000">
                <a:solidFill>
                  <a:schemeClr val="accent2"/>
                </a:solidFill>
              </a:defRPr>
            </a:lvl4pPr>
          </a:lstStyle>
          <a:p>
            <a:pPr lvl="0"/>
            <a:r>
              <a:rPr lang="de-DE" dirty="0" err="1"/>
              <a:t>Veranstaltangsformat</a:t>
            </a:r>
            <a:endParaRPr lang="de-DE" dirty="0"/>
          </a:p>
        </p:txBody>
      </p:sp>
    </p:spTree>
    <p:extLst>
      <p:ext uri="{BB962C8B-B14F-4D97-AF65-F5344CB8AC3E}">
        <p14:creationId xmlns:p14="http://schemas.microsoft.com/office/powerpoint/2010/main" val="41413896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23.10.2024 </a:t>
            </a:r>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5359333" cy="272549"/>
          </a:xfrm>
        </p:spPr>
        <p:txBody>
          <a:bodyPr/>
          <a:lstStyle/>
          <a:p>
            <a:r>
              <a:rPr lang="de-DE"/>
              <a:t>Dekarbonisierung der Wärmeversorgung und neue Effizienzansätze im Gebäudesektor</a:t>
            </a:r>
          </a:p>
        </p:txBody>
      </p:sp>
      <p:sp>
        <p:nvSpPr>
          <p:cNvPr id="9" name="Freihandform 8">
            <a:extLst>
              <a:ext uri="{FF2B5EF4-FFF2-40B4-BE49-F238E27FC236}">
                <a16:creationId xmlns:a16="http://schemas.microsoft.com/office/drawing/2014/main" id="{95303564-E09A-0F4E-9A71-2457A6BE02C9}"/>
              </a:ext>
            </a:extLst>
          </p:cNvPr>
          <p:cNvSpPr/>
          <p:nvPr userDrawn="1"/>
        </p:nvSpPr>
        <p:spPr>
          <a:xfrm>
            <a:off x="406910" y="572400"/>
            <a:ext cx="11981939" cy="5939041"/>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10438171 w 10938425"/>
              <a:gd name="connsiteY0" fmla="*/ 0 h 4977636"/>
              <a:gd name="connsiteX1" fmla="*/ 0 w 10938425"/>
              <a:gd name="connsiteY1" fmla="*/ 0 h 4977636"/>
              <a:gd name="connsiteX2" fmla="*/ 0 w 10938425"/>
              <a:gd name="connsiteY2" fmla="*/ 4977636 h 4977636"/>
              <a:gd name="connsiteX3" fmla="*/ 10938425 w 10938425"/>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38425" h="4977636">
                <a:moveTo>
                  <a:pt x="10438171"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50CBBA61-E7AA-614F-81AE-B549F41504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55526" y="-107094"/>
            <a:ext cx="2136473" cy="1034144"/>
          </a:xfrm>
          <a:prstGeom prst="rect">
            <a:avLst/>
          </a:prstGeom>
        </p:spPr>
      </p:pic>
      <p:sp>
        <p:nvSpPr>
          <p:cNvPr id="11" name="Titel 1">
            <a:extLst>
              <a:ext uri="{FF2B5EF4-FFF2-40B4-BE49-F238E27FC236}">
                <a16:creationId xmlns:a16="http://schemas.microsoft.com/office/drawing/2014/main" id="{8EF84613-8C5C-4436-9B10-6105E240BA11}"/>
              </a:ext>
            </a:extLst>
          </p:cNvPr>
          <p:cNvSpPr>
            <a:spLocks noGrp="1"/>
          </p:cNvSpPr>
          <p:nvPr>
            <p:ph type="title" hasCustomPrompt="1"/>
          </p:nvPr>
        </p:nvSpPr>
        <p:spPr>
          <a:xfrm>
            <a:off x="838200" y="1160462"/>
            <a:ext cx="10515600" cy="776756"/>
          </a:xfrm>
        </p:spPr>
        <p:txBody>
          <a:bodyPr anchor="t">
            <a:noAutofit/>
          </a:bodyPr>
          <a:lstStyle>
            <a:lvl1pPr>
              <a:defRPr sz="4400" b="1">
                <a:solidFill>
                  <a:schemeClr val="accent1"/>
                </a:solidFill>
              </a:defRPr>
            </a:lvl1pPr>
          </a:lstStyle>
          <a:p>
            <a:r>
              <a:rPr lang="de-DE" dirty="0"/>
              <a:t>Agenda</a:t>
            </a:r>
          </a:p>
        </p:txBody>
      </p:sp>
      <p:sp>
        <p:nvSpPr>
          <p:cNvPr id="12" name="Inhaltsplatzhalter 2">
            <a:extLst>
              <a:ext uri="{FF2B5EF4-FFF2-40B4-BE49-F238E27FC236}">
                <a16:creationId xmlns:a16="http://schemas.microsoft.com/office/drawing/2014/main" id="{A9A6B82C-B641-4D61-84B0-D3A21B670189}"/>
              </a:ext>
            </a:extLst>
          </p:cNvPr>
          <p:cNvSpPr>
            <a:spLocks noGrp="1"/>
          </p:cNvSpPr>
          <p:nvPr>
            <p:ph idx="1"/>
          </p:nvPr>
        </p:nvSpPr>
        <p:spPr>
          <a:xfrm>
            <a:off x="838200" y="1937218"/>
            <a:ext cx="10515600" cy="4552482"/>
          </a:xfrm>
        </p:spPr>
        <p:txBody>
          <a:bodyPr>
            <a:noAutofit/>
          </a:bodyPr>
          <a:lstStyle>
            <a:lvl1pPr marL="355600" indent="-355600">
              <a:tabLst/>
              <a:defRPr/>
            </a:lvl1pPr>
          </a:lstStyle>
          <a:p>
            <a:pPr lvl="0"/>
            <a:r>
              <a:rPr lang="de-DE" dirty="0"/>
              <a:t>Mastertextformat bearbeiten</a:t>
            </a:r>
          </a:p>
        </p:txBody>
      </p:sp>
    </p:spTree>
    <p:extLst>
      <p:ext uri="{BB962C8B-B14F-4D97-AF65-F5344CB8AC3E}">
        <p14:creationId xmlns:p14="http://schemas.microsoft.com/office/powerpoint/2010/main" val="9154947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Kapiteltrenner ">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57EF2FC7-D5E7-164F-B1B7-5CFD5DEE16D4}"/>
              </a:ext>
            </a:extLst>
          </p:cNvPr>
          <p:cNvSpPr/>
          <p:nvPr userDrawn="1"/>
        </p:nvSpPr>
        <p:spPr>
          <a:xfrm>
            <a:off x="-65741" y="3429000"/>
            <a:ext cx="12257741" cy="3485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CF2D5E41-8390-5845-91E5-1A48F528C44C}"/>
              </a:ext>
            </a:extLst>
          </p:cNvPr>
          <p:cNvSpPr>
            <a:spLocks noGrp="1"/>
          </p:cNvSpPr>
          <p:nvPr>
            <p:ph type="ctrTitle" hasCustomPrompt="1"/>
          </p:nvPr>
        </p:nvSpPr>
        <p:spPr>
          <a:xfrm>
            <a:off x="836483" y="3674803"/>
            <a:ext cx="9144000" cy="2015941"/>
          </a:xfrm>
        </p:spPr>
        <p:txBody>
          <a:bodyPr anchor="b">
            <a:noAutofit/>
          </a:bodyPr>
          <a:lstStyle>
            <a:lvl1pPr algn="l">
              <a:defRPr sz="4800">
                <a:solidFill>
                  <a:schemeClr val="bg1"/>
                </a:solidFill>
              </a:defRPr>
            </a:lvl1pPr>
          </a:lstStyle>
          <a:p>
            <a:r>
              <a:rPr lang="de-DE" dirty="0" err="1"/>
              <a:t>Kapiteltrenner</a:t>
            </a:r>
            <a:endParaRPr lang="de-DE" dirty="0"/>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836482" y="5782821"/>
            <a:ext cx="9144001" cy="583342"/>
          </a:xfrm>
        </p:spPr>
        <p:txBody>
          <a:bodyPr>
            <a:noAutofit/>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23.10.2024 </a:t>
            </a:r>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5359333" cy="272549"/>
          </a:xfrm>
        </p:spPr>
        <p:txBody>
          <a:bodyPr/>
          <a:lstStyle/>
          <a:p>
            <a:r>
              <a:rPr lang="de-DE"/>
              <a:t>Dekarbonisierung der Wärmeversorgung und neue Effizienzansätze im Gebäudesektor</a:t>
            </a:r>
            <a:endParaRPr lang="de-DE" dirty="0"/>
          </a:p>
        </p:txBody>
      </p:sp>
      <p:pic>
        <p:nvPicPr>
          <p:cNvPr id="9" name="Grafik 8">
            <a:extLst>
              <a:ext uri="{FF2B5EF4-FFF2-40B4-BE49-F238E27FC236}">
                <a16:creationId xmlns:a16="http://schemas.microsoft.com/office/drawing/2014/main" id="{A3266346-EE4F-3047-AAC4-85A9754220B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55526" y="-107094"/>
            <a:ext cx="2136473" cy="1034144"/>
          </a:xfrm>
          <a:prstGeom prst="rect">
            <a:avLst/>
          </a:prstGeom>
        </p:spPr>
      </p:pic>
      <p:sp>
        <p:nvSpPr>
          <p:cNvPr id="11" name="Freihandform 10">
            <a:extLst>
              <a:ext uri="{FF2B5EF4-FFF2-40B4-BE49-F238E27FC236}">
                <a16:creationId xmlns:a16="http://schemas.microsoft.com/office/drawing/2014/main" id="{60E1401D-699C-BB43-9681-F3B55BA184C8}"/>
              </a:ext>
            </a:extLst>
          </p:cNvPr>
          <p:cNvSpPr/>
          <p:nvPr userDrawn="1"/>
        </p:nvSpPr>
        <p:spPr>
          <a:xfrm>
            <a:off x="406399" y="571500"/>
            <a:ext cx="11430001" cy="5935866"/>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Freihandform 11">
            <a:extLst>
              <a:ext uri="{FF2B5EF4-FFF2-40B4-BE49-F238E27FC236}">
                <a16:creationId xmlns:a16="http://schemas.microsoft.com/office/drawing/2014/main" id="{A73FFD23-550F-D34B-A8EE-101F01EA6698}"/>
              </a:ext>
            </a:extLst>
          </p:cNvPr>
          <p:cNvSpPr/>
          <p:nvPr userDrawn="1"/>
        </p:nvSpPr>
        <p:spPr>
          <a:xfrm>
            <a:off x="406399" y="3429001"/>
            <a:ext cx="11894594" cy="3078365"/>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Bildplatzhalter 9">
            <a:extLst>
              <a:ext uri="{FF2B5EF4-FFF2-40B4-BE49-F238E27FC236}">
                <a16:creationId xmlns:a16="http://schemas.microsoft.com/office/drawing/2014/main" id="{E40514AB-EC2B-6240-B151-70A5FAA23412}"/>
              </a:ext>
            </a:extLst>
          </p:cNvPr>
          <p:cNvSpPr>
            <a:spLocks noGrp="1"/>
          </p:cNvSpPr>
          <p:nvPr>
            <p:ph type="pic" sz="quarter" idx="13" hasCustomPrompt="1"/>
          </p:nvPr>
        </p:nvSpPr>
        <p:spPr>
          <a:xfrm>
            <a:off x="6154929" y="744980"/>
            <a:ext cx="5200588" cy="3256434"/>
          </a:xfrm>
        </p:spPr>
        <p:txBody>
          <a:bodyPr/>
          <a:lstStyle>
            <a:lvl1pPr marL="0" indent="0">
              <a:buNone/>
              <a:defRPr/>
            </a:lvl1pPr>
          </a:lstStyle>
          <a:p>
            <a:r>
              <a:rPr lang="de-DE" dirty="0"/>
              <a:t>Isometrische Grafik durch Klicken auf Symbol hinzufügen</a:t>
            </a:r>
          </a:p>
        </p:txBody>
      </p:sp>
    </p:spTree>
    <p:extLst>
      <p:ext uri="{BB962C8B-B14F-4D97-AF65-F5344CB8AC3E}">
        <p14:creationId xmlns:p14="http://schemas.microsoft.com/office/powerpoint/2010/main" val="39063184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halt mit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04ADE5-C1E0-6441-9B9B-147550F200FC}"/>
              </a:ext>
            </a:extLst>
          </p:cNvPr>
          <p:cNvSpPr>
            <a:spLocks noGrp="1"/>
          </p:cNvSpPr>
          <p:nvPr>
            <p:ph type="title"/>
          </p:nvPr>
        </p:nvSpPr>
        <p:spPr>
          <a:xfrm>
            <a:off x="838200" y="1160462"/>
            <a:ext cx="10515600" cy="776756"/>
          </a:xfrm>
        </p:spPr>
        <p:txBody>
          <a:bodyPr anchor="t">
            <a:noAutofit/>
          </a:bodyPr>
          <a:lstStyle>
            <a:lvl1pPr>
              <a:defRPr sz="2400" b="1">
                <a:solidFill>
                  <a:schemeClr val="accent1"/>
                </a:solidFill>
              </a:defRPr>
            </a:lvl1pPr>
          </a:lstStyle>
          <a:p>
            <a:r>
              <a:rPr lang="de-DE" dirty="0"/>
              <a:t>Mastertitelformat bearbeiten</a:t>
            </a:r>
          </a:p>
        </p:txBody>
      </p:sp>
      <p:sp>
        <p:nvSpPr>
          <p:cNvPr id="3" name="Inhaltsplatzhalter 2">
            <a:extLst>
              <a:ext uri="{FF2B5EF4-FFF2-40B4-BE49-F238E27FC236}">
                <a16:creationId xmlns:a16="http://schemas.microsoft.com/office/drawing/2014/main" id="{8BCD7C9C-742B-CC4A-9381-EA9D5579B5F6}"/>
              </a:ext>
            </a:extLst>
          </p:cNvPr>
          <p:cNvSpPr>
            <a:spLocks noGrp="1"/>
          </p:cNvSpPr>
          <p:nvPr>
            <p:ph idx="1"/>
          </p:nvPr>
        </p:nvSpPr>
        <p:spPr>
          <a:xfrm>
            <a:off x="838200" y="1937218"/>
            <a:ext cx="10515600" cy="4552482"/>
          </a:xfrm>
        </p:spPr>
        <p:txBody>
          <a:bodyPr>
            <a:noAutofit/>
          </a:bodyPr>
          <a:lstStyle>
            <a:lvl1pPr marL="355600" indent="-355600">
              <a:tabLst/>
              <a:defRPr/>
            </a:lvl1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D2058F60-A21D-BD45-A67A-F1F69C3A6141}"/>
              </a:ext>
            </a:extLst>
          </p:cNvPr>
          <p:cNvSpPr>
            <a:spLocks noGrp="1"/>
          </p:cNvSpPr>
          <p:nvPr>
            <p:ph type="dt" sz="half" idx="10"/>
          </p:nvPr>
        </p:nvSpPr>
        <p:spPr/>
        <p:txBody>
          <a:bodyPr/>
          <a:lstStyle/>
          <a:p>
            <a:r>
              <a:rPr lang="de-DE"/>
              <a:t>23.10.2024 </a:t>
            </a:r>
          </a:p>
        </p:txBody>
      </p:sp>
      <p:sp>
        <p:nvSpPr>
          <p:cNvPr id="5" name="Fußzeilenplatzhalter 4">
            <a:extLst>
              <a:ext uri="{FF2B5EF4-FFF2-40B4-BE49-F238E27FC236}">
                <a16:creationId xmlns:a16="http://schemas.microsoft.com/office/drawing/2014/main" id="{D7D720CC-42F3-FC46-B2D9-6DB8717BF5B5}"/>
              </a:ext>
            </a:extLst>
          </p:cNvPr>
          <p:cNvSpPr>
            <a:spLocks noGrp="1"/>
          </p:cNvSpPr>
          <p:nvPr>
            <p:ph type="ftr" sz="quarter" idx="11"/>
          </p:nvPr>
        </p:nvSpPr>
        <p:spPr/>
        <p:txBody>
          <a:bodyPr/>
          <a:lstStyle/>
          <a:p>
            <a:r>
              <a:rPr lang="de-DE"/>
              <a:t>Dekarbonisierung der Wärmeversorgung und neue Effizienzansätze im Gebäudesektor</a:t>
            </a:r>
            <a:endParaRPr lang="de-DE" dirty="0"/>
          </a:p>
        </p:txBody>
      </p:sp>
      <p:sp>
        <p:nvSpPr>
          <p:cNvPr id="6" name="Foliennummernplatzhalter 5">
            <a:extLst>
              <a:ext uri="{FF2B5EF4-FFF2-40B4-BE49-F238E27FC236}">
                <a16:creationId xmlns:a16="http://schemas.microsoft.com/office/drawing/2014/main" id="{3C0E15E2-0944-1146-9EFD-6F57E38BB39E}"/>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10" name="Textplatzhalter 9">
            <a:extLst>
              <a:ext uri="{FF2B5EF4-FFF2-40B4-BE49-F238E27FC236}">
                <a16:creationId xmlns:a16="http://schemas.microsoft.com/office/drawing/2014/main" id="{8DCCD738-6790-204A-AD7D-952754BB1E50}"/>
              </a:ext>
            </a:extLst>
          </p:cNvPr>
          <p:cNvSpPr>
            <a:spLocks noGrp="1"/>
          </p:cNvSpPr>
          <p:nvPr>
            <p:ph type="body" sz="quarter" idx="13"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17055679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halt mit Zita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0CF727E-DF87-3646-8FC9-FE129DD49A8F}"/>
              </a:ext>
            </a:extLst>
          </p:cNvPr>
          <p:cNvSpPr>
            <a:spLocks noGrp="1"/>
          </p:cNvSpPr>
          <p:nvPr>
            <p:ph sz="half" idx="1"/>
          </p:nvPr>
        </p:nvSpPr>
        <p:spPr>
          <a:xfrm>
            <a:off x="838200" y="1147603"/>
            <a:ext cx="5181600" cy="5484973"/>
          </a:xfrm>
        </p:spPr>
        <p:txBody>
          <a:bodyPr>
            <a:noAutofit/>
          </a:bodyPr>
          <a:lstStyle>
            <a:lvl1pPr marL="312738" indent="-312738">
              <a:tabLst/>
              <a:defRPr/>
            </a:lvl1pPr>
            <a:lvl2pPr marL="711200" indent="-254000">
              <a:tabLst/>
              <a:defRPr/>
            </a:lvl2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a:extLst>
              <a:ext uri="{FF2B5EF4-FFF2-40B4-BE49-F238E27FC236}">
                <a16:creationId xmlns:a16="http://schemas.microsoft.com/office/drawing/2014/main" id="{62ED0D15-B00C-1A45-9634-64B30F240882}"/>
              </a:ext>
            </a:extLst>
          </p:cNvPr>
          <p:cNvSpPr>
            <a:spLocks noGrp="1"/>
          </p:cNvSpPr>
          <p:nvPr>
            <p:ph sz="half" idx="2" hasCustomPrompt="1"/>
          </p:nvPr>
        </p:nvSpPr>
        <p:spPr>
          <a:xfrm>
            <a:off x="7043530" y="1147603"/>
            <a:ext cx="4310270" cy="5483767"/>
          </a:xfrm>
          <a:solidFill>
            <a:schemeClr val="bg2"/>
          </a:solidFill>
          <a:effectLst>
            <a:outerShdw dist="165100" dir="11220000" sx="101000" sy="101000" algn="br" rotWithShape="0">
              <a:schemeClr val="accent3"/>
            </a:outerShdw>
          </a:effectLst>
        </p:spPr>
        <p:txBody>
          <a:bodyPr lIns="360000" tIns="360000" rIns="360000" bIns="360000" anchor="ctr" anchorCtr="0">
            <a:noAutofit/>
          </a:bodyPr>
          <a:lstStyle>
            <a:lvl1pPr marL="177800" indent="-177800">
              <a:buClr>
                <a:schemeClr val="bg1"/>
              </a:buClr>
              <a:buNone/>
              <a:tabLst/>
              <a:defRPr b="1">
                <a:solidFill>
                  <a:schemeClr val="accent3"/>
                </a:solidFill>
              </a:defRPr>
            </a:lvl1pPr>
            <a:lvl2pPr marL="457200" indent="0">
              <a:buClr>
                <a:schemeClr val="bg1"/>
              </a:buClr>
              <a:buNone/>
              <a:defRPr>
                <a:solidFill>
                  <a:schemeClr val="bg1"/>
                </a:solidFill>
              </a:defRPr>
            </a:lvl2pPr>
            <a:lvl3pPr marL="91440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de-DE" dirty="0"/>
              <a:t>„Hier an dieser Stelle ist ein Zitat möglich.“</a:t>
            </a:r>
          </a:p>
        </p:txBody>
      </p:sp>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23.10.2024 </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1379342153"/>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2 Spalten">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0CF727E-DF87-3646-8FC9-FE129DD49A8F}"/>
              </a:ext>
            </a:extLst>
          </p:cNvPr>
          <p:cNvSpPr>
            <a:spLocks noGrp="1"/>
          </p:cNvSpPr>
          <p:nvPr>
            <p:ph sz="half" idx="1" hasCustomPrompt="1"/>
          </p:nvPr>
        </p:nvSpPr>
        <p:spPr>
          <a:xfrm>
            <a:off x="838200" y="1160463"/>
            <a:ext cx="5181600" cy="5329238"/>
          </a:xfrm>
        </p:spPr>
        <p:txBody>
          <a:bodyPr>
            <a:noAutofit/>
          </a:bodyPr>
          <a:lstStyle>
            <a:lvl1pPr marL="312738" indent="-312738">
              <a:tabLst/>
              <a:defRPr/>
            </a:lvl1pPr>
          </a:lstStyle>
          <a:p>
            <a:pPr lvl="0"/>
            <a:r>
              <a:rPr lang="de-DE" dirty="0"/>
              <a:t>Zwei Spalten Text und/oder Bild</a:t>
            </a:r>
          </a:p>
        </p:txBody>
      </p:sp>
      <p:sp>
        <p:nvSpPr>
          <p:cNvPr id="4" name="Inhaltsplatzhalter 3">
            <a:extLst>
              <a:ext uri="{FF2B5EF4-FFF2-40B4-BE49-F238E27FC236}">
                <a16:creationId xmlns:a16="http://schemas.microsoft.com/office/drawing/2014/main" id="{62ED0D15-B00C-1A45-9634-64B30F240882}"/>
              </a:ext>
            </a:extLst>
          </p:cNvPr>
          <p:cNvSpPr>
            <a:spLocks noGrp="1"/>
          </p:cNvSpPr>
          <p:nvPr>
            <p:ph sz="half" idx="2"/>
          </p:nvPr>
        </p:nvSpPr>
        <p:spPr>
          <a:xfrm>
            <a:off x="6172200" y="1160463"/>
            <a:ext cx="5181600" cy="5329238"/>
          </a:xfrm>
        </p:spPr>
        <p:txBody>
          <a:bodyPr>
            <a:noAutofit/>
          </a:bodyPr>
          <a:lstStyle>
            <a:lvl1pPr marL="355600" indent="-355600">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23.10.2024 </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23395303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halt mit Überschrift 2 Spal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102552-20EF-C740-931C-CB590FD849AF}"/>
              </a:ext>
            </a:extLst>
          </p:cNvPr>
          <p:cNvSpPr>
            <a:spLocks noGrp="1"/>
          </p:cNvSpPr>
          <p:nvPr>
            <p:ph type="title"/>
          </p:nvPr>
        </p:nvSpPr>
        <p:spPr>
          <a:xfrm>
            <a:off x="839788" y="1160463"/>
            <a:ext cx="10515600" cy="891560"/>
          </a:xfrm>
        </p:spPr>
        <p:txBody>
          <a:bodyPr>
            <a:noAutofit/>
          </a:bodyPr>
          <a:lstStyle/>
          <a:p>
            <a:r>
              <a:rPr lang="de-DE"/>
              <a:t>Mastertitelformat bearbeiten</a:t>
            </a:r>
            <a:endParaRPr lang="de-DE" dirty="0"/>
          </a:p>
        </p:txBody>
      </p:sp>
      <p:sp>
        <p:nvSpPr>
          <p:cNvPr id="3" name="Textplatzhalter 2">
            <a:extLst>
              <a:ext uri="{FF2B5EF4-FFF2-40B4-BE49-F238E27FC236}">
                <a16:creationId xmlns:a16="http://schemas.microsoft.com/office/drawing/2014/main" id="{39B2206B-16BB-E945-8016-216AEEA6DCE8}"/>
              </a:ext>
            </a:extLst>
          </p:cNvPr>
          <p:cNvSpPr>
            <a:spLocks noGrp="1"/>
          </p:cNvSpPr>
          <p:nvPr>
            <p:ph type="body" idx="1"/>
          </p:nvPr>
        </p:nvSpPr>
        <p:spPr>
          <a:xfrm>
            <a:off x="839788" y="2212975"/>
            <a:ext cx="5157787" cy="82391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B880958-9306-8A4F-836B-DF221BC6A226}"/>
              </a:ext>
            </a:extLst>
          </p:cNvPr>
          <p:cNvSpPr>
            <a:spLocks noGrp="1"/>
          </p:cNvSpPr>
          <p:nvPr>
            <p:ph sz="half" idx="2"/>
          </p:nvPr>
        </p:nvSpPr>
        <p:spPr>
          <a:xfrm>
            <a:off x="839788" y="3036887"/>
            <a:ext cx="5157787" cy="3452813"/>
          </a:xfrm>
        </p:spPr>
        <p:txBody>
          <a:bodyPr>
            <a:noAutofit/>
          </a:bodyPr>
          <a:lstStyle>
            <a:lvl1pPr marL="312738" indent="-312738">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a:extLst>
              <a:ext uri="{FF2B5EF4-FFF2-40B4-BE49-F238E27FC236}">
                <a16:creationId xmlns:a16="http://schemas.microsoft.com/office/drawing/2014/main" id="{E97C14B9-6156-DD4E-B2C1-87A0E6CD175D}"/>
              </a:ext>
            </a:extLst>
          </p:cNvPr>
          <p:cNvSpPr>
            <a:spLocks noGrp="1"/>
          </p:cNvSpPr>
          <p:nvPr>
            <p:ph type="body" sz="quarter" idx="3"/>
          </p:nvPr>
        </p:nvSpPr>
        <p:spPr>
          <a:xfrm>
            <a:off x="6172200" y="2212975"/>
            <a:ext cx="5183188" cy="82391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F3589D1-8AE9-2E43-9768-711A8044F001}"/>
              </a:ext>
            </a:extLst>
          </p:cNvPr>
          <p:cNvSpPr>
            <a:spLocks noGrp="1"/>
          </p:cNvSpPr>
          <p:nvPr>
            <p:ph sz="quarter" idx="4"/>
          </p:nvPr>
        </p:nvSpPr>
        <p:spPr>
          <a:xfrm>
            <a:off x="6172200" y="3036887"/>
            <a:ext cx="5183188" cy="3452813"/>
          </a:xfrm>
        </p:spPr>
        <p:txBody>
          <a:bodyPr>
            <a:noAutofit/>
          </a:bodyPr>
          <a:lstStyle>
            <a:lvl1pPr marL="312738" indent="-312738">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Datumsplatzhalter 6">
            <a:extLst>
              <a:ext uri="{FF2B5EF4-FFF2-40B4-BE49-F238E27FC236}">
                <a16:creationId xmlns:a16="http://schemas.microsoft.com/office/drawing/2014/main" id="{23A11A51-7775-1B4C-A22E-CC865613C5E2}"/>
              </a:ext>
            </a:extLst>
          </p:cNvPr>
          <p:cNvSpPr>
            <a:spLocks noGrp="1"/>
          </p:cNvSpPr>
          <p:nvPr>
            <p:ph type="dt" sz="half" idx="10"/>
          </p:nvPr>
        </p:nvSpPr>
        <p:spPr/>
        <p:txBody>
          <a:bodyPr/>
          <a:lstStyle/>
          <a:p>
            <a:r>
              <a:rPr lang="de-DE"/>
              <a:t>23.10.2024 </a:t>
            </a:r>
          </a:p>
        </p:txBody>
      </p:sp>
      <p:sp>
        <p:nvSpPr>
          <p:cNvPr id="8" name="Fußzeilenplatzhalter 7">
            <a:extLst>
              <a:ext uri="{FF2B5EF4-FFF2-40B4-BE49-F238E27FC236}">
                <a16:creationId xmlns:a16="http://schemas.microsoft.com/office/drawing/2014/main" id="{69B8763A-043E-F342-988C-A9D57470A9B2}"/>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9" name="Foliennummernplatzhalter 8">
            <a:extLst>
              <a:ext uri="{FF2B5EF4-FFF2-40B4-BE49-F238E27FC236}">
                <a16:creationId xmlns:a16="http://schemas.microsoft.com/office/drawing/2014/main" id="{53028D24-58B8-1644-AF44-724381149F91}"/>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28240622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ollflächiges Bi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08BEFFC-ED27-4A4A-B2A2-B66C2C4894A5}"/>
              </a:ext>
            </a:extLst>
          </p:cNvPr>
          <p:cNvSpPr>
            <a:spLocks noGrp="1"/>
          </p:cNvSpPr>
          <p:nvPr>
            <p:ph type="dt" sz="half" idx="10"/>
          </p:nvPr>
        </p:nvSpPr>
        <p:spPr/>
        <p:txBody>
          <a:bodyPr/>
          <a:lstStyle/>
          <a:p>
            <a:r>
              <a:rPr lang="de-DE"/>
              <a:t>23.10.2024 </a:t>
            </a:r>
            <a:endParaRPr lang="de-DE" dirty="0"/>
          </a:p>
        </p:txBody>
      </p:sp>
      <p:sp>
        <p:nvSpPr>
          <p:cNvPr id="4" name="Fußzeilenplatzhalter 3">
            <a:extLst>
              <a:ext uri="{FF2B5EF4-FFF2-40B4-BE49-F238E27FC236}">
                <a16:creationId xmlns:a16="http://schemas.microsoft.com/office/drawing/2014/main" id="{75DAB573-6211-4F4B-8024-27E23B38CCBB}"/>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5" name="Foliennummernplatzhalter 4">
            <a:extLst>
              <a:ext uri="{FF2B5EF4-FFF2-40B4-BE49-F238E27FC236}">
                <a16:creationId xmlns:a16="http://schemas.microsoft.com/office/drawing/2014/main" id="{8ACA7AC7-0E62-F74C-B68C-130D9C8C4FB2}"/>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7" name="Bildplatzhalter 6">
            <a:extLst>
              <a:ext uri="{FF2B5EF4-FFF2-40B4-BE49-F238E27FC236}">
                <a16:creationId xmlns:a16="http://schemas.microsoft.com/office/drawing/2014/main" id="{103E6973-E0D7-164A-95CA-E0AB1D29DC2C}"/>
              </a:ext>
            </a:extLst>
          </p:cNvPr>
          <p:cNvSpPr>
            <a:spLocks noGrp="1"/>
          </p:cNvSpPr>
          <p:nvPr>
            <p:ph type="pic" sz="quarter" idx="13"/>
          </p:nvPr>
        </p:nvSpPr>
        <p:spPr>
          <a:xfrm>
            <a:off x="0" y="800100"/>
            <a:ext cx="12192000" cy="6057900"/>
          </a:xfrm>
        </p:spPr>
        <p:txBody>
          <a:bodyPr/>
          <a:lstStyle/>
          <a:p>
            <a:r>
              <a:rPr lang="de-DE"/>
              <a:t>Bild durch Klicken auf Symbol hinzufügen</a:t>
            </a:r>
          </a:p>
        </p:txBody>
      </p:sp>
    </p:spTree>
    <p:extLst>
      <p:ext uri="{BB962C8B-B14F-4D97-AF65-F5344CB8AC3E}">
        <p14:creationId xmlns:p14="http://schemas.microsoft.com/office/powerpoint/2010/main" val="7921839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 mit Beschreib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698D02-E2FA-DB4F-B58A-DB871C143A57}"/>
              </a:ext>
            </a:extLst>
          </p:cNvPr>
          <p:cNvSpPr>
            <a:spLocks noGrp="1"/>
          </p:cNvSpPr>
          <p:nvPr>
            <p:ph type="title" hasCustomPrompt="1"/>
          </p:nvPr>
        </p:nvSpPr>
        <p:spPr>
          <a:xfrm>
            <a:off x="839788" y="4806949"/>
            <a:ext cx="3932237" cy="841375"/>
          </a:xfrm>
        </p:spPr>
        <p:txBody>
          <a:bodyPr anchor="b">
            <a:noAutofit/>
          </a:bodyPr>
          <a:lstStyle>
            <a:lvl1pPr>
              <a:defRPr sz="2400" b="1">
                <a:solidFill>
                  <a:schemeClr val="accent1"/>
                </a:solidFill>
              </a:defRPr>
            </a:lvl1pPr>
          </a:lstStyle>
          <a:p>
            <a:r>
              <a:rPr lang="de-DE" dirty="0"/>
              <a:t>Bildunterschrift</a:t>
            </a:r>
            <a:br>
              <a:rPr lang="de-DE" dirty="0"/>
            </a:br>
            <a:r>
              <a:rPr lang="de-DE" dirty="0"/>
              <a:t>(falls überhaupt nötig)</a:t>
            </a:r>
          </a:p>
        </p:txBody>
      </p:sp>
      <p:sp>
        <p:nvSpPr>
          <p:cNvPr id="3" name="Bildplatzhalter 2">
            <a:extLst>
              <a:ext uri="{FF2B5EF4-FFF2-40B4-BE49-F238E27FC236}">
                <a16:creationId xmlns:a16="http://schemas.microsoft.com/office/drawing/2014/main" id="{C626A4AA-C686-FE40-9793-0DFD7714943A}"/>
              </a:ext>
            </a:extLst>
          </p:cNvPr>
          <p:cNvSpPr>
            <a:spLocks noGrp="1"/>
          </p:cNvSpPr>
          <p:nvPr>
            <p:ph type="pic" idx="1"/>
          </p:nvPr>
        </p:nvSpPr>
        <p:spPr>
          <a:xfrm>
            <a:off x="5183188" y="1160463"/>
            <a:ext cx="6169024" cy="53292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a:extLst>
              <a:ext uri="{FF2B5EF4-FFF2-40B4-BE49-F238E27FC236}">
                <a16:creationId xmlns:a16="http://schemas.microsoft.com/office/drawing/2014/main" id="{5AD67B07-D92F-E64A-8FF0-599BBF3B7FA8}"/>
              </a:ext>
            </a:extLst>
          </p:cNvPr>
          <p:cNvSpPr>
            <a:spLocks noGrp="1"/>
          </p:cNvSpPr>
          <p:nvPr>
            <p:ph type="body" sz="half" idx="2" hasCustomPrompt="1"/>
          </p:nvPr>
        </p:nvSpPr>
        <p:spPr>
          <a:xfrm>
            <a:off x="839788" y="5648325"/>
            <a:ext cx="3932237" cy="841375"/>
          </a:xfrm>
        </p:spPr>
        <p:txBody>
          <a:bodyPr>
            <a:noAutofit/>
          </a:bodyPr>
          <a:lstStyle>
            <a:lvl1pPr marL="0" indent="0">
              <a:lnSpc>
                <a:spcPct val="12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Kurze Beschreibung von maximal drei Zeilen. Bitte präsentieren Sie und lesen Sie nicht ab.</a:t>
            </a:r>
          </a:p>
        </p:txBody>
      </p:sp>
      <p:sp>
        <p:nvSpPr>
          <p:cNvPr id="5" name="Datumsplatzhalter 4">
            <a:extLst>
              <a:ext uri="{FF2B5EF4-FFF2-40B4-BE49-F238E27FC236}">
                <a16:creationId xmlns:a16="http://schemas.microsoft.com/office/drawing/2014/main" id="{8F5A6D99-67F5-F749-8C6F-6685CC59CBE9}"/>
              </a:ext>
            </a:extLst>
          </p:cNvPr>
          <p:cNvSpPr>
            <a:spLocks noGrp="1"/>
          </p:cNvSpPr>
          <p:nvPr>
            <p:ph type="dt" sz="half" idx="10"/>
          </p:nvPr>
        </p:nvSpPr>
        <p:spPr/>
        <p:txBody>
          <a:bodyPr/>
          <a:lstStyle/>
          <a:p>
            <a:r>
              <a:rPr lang="de-DE"/>
              <a:t>23.10.2024 </a:t>
            </a:r>
          </a:p>
        </p:txBody>
      </p:sp>
      <p:sp>
        <p:nvSpPr>
          <p:cNvPr id="6" name="Fußzeilenplatzhalter 5">
            <a:extLst>
              <a:ext uri="{FF2B5EF4-FFF2-40B4-BE49-F238E27FC236}">
                <a16:creationId xmlns:a16="http://schemas.microsoft.com/office/drawing/2014/main" id="{72D3CADC-F812-0B41-AD51-D7A1D01998E7}"/>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7" name="Foliennummernplatzhalter 6">
            <a:extLst>
              <a:ext uri="{FF2B5EF4-FFF2-40B4-BE49-F238E27FC236}">
                <a16:creationId xmlns:a16="http://schemas.microsoft.com/office/drawing/2014/main" id="{8A8B4F31-39B2-B644-89E8-E585D6AC8FA6}"/>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8" name="Textplatzhalter 9">
            <a:extLst>
              <a:ext uri="{FF2B5EF4-FFF2-40B4-BE49-F238E27FC236}">
                <a16:creationId xmlns:a16="http://schemas.microsoft.com/office/drawing/2014/main" id="{E0DFD17B-BDEB-A347-B754-95A2066B7D1C}"/>
              </a:ext>
            </a:extLst>
          </p:cNvPr>
          <p:cNvSpPr>
            <a:spLocks noGrp="1"/>
          </p:cNvSpPr>
          <p:nvPr>
            <p:ph type="body" sz="quarter" idx="13"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7401934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3F51051-3199-A24B-B1CD-B7842F61354D}"/>
              </a:ext>
            </a:extLst>
          </p:cNvPr>
          <p:cNvSpPr>
            <a:spLocks noGrp="1"/>
          </p:cNvSpPr>
          <p:nvPr>
            <p:ph type="dt" sz="half" idx="10"/>
          </p:nvPr>
        </p:nvSpPr>
        <p:spPr/>
        <p:txBody>
          <a:bodyPr/>
          <a:lstStyle/>
          <a:p>
            <a:r>
              <a:rPr lang="de-DE"/>
              <a:t>23.10.2024 </a:t>
            </a:r>
            <a:endParaRPr lang="de-DE" dirty="0"/>
          </a:p>
        </p:txBody>
      </p:sp>
      <p:sp>
        <p:nvSpPr>
          <p:cNvPr id="4" name="Fußzeilenplatzhalter 3">
            <a:extLst>
              <a:ext uri="{FF2B5EF4-FFF2-40B4-BE49-F238E27FC236}">
                <a16:creationId xmlns:a16="http://schemas.microsoft.com/office/drawing/2014/main" id="{A82D0658-7EB3-BA4A-B744-F4C17799157A}"/>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5" name="Foliennummernplatzhalter 4">
            <a:extLst>
              <a:ext uri="{FF2B5EF4-FFF2-40B4-BE49-F238E27FC236}">
                <a16:creationId xmlns:a16="http://schemas.microsoft.com/office/drawing/2014/main" id="{A86C46B3-3DFF-F649-BBB6-F69949E9AF3D}"/>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8" name="Tabellenplatzhalter 7">
            <a:extLst>
              <a:ext uri="{FF2B5EF4-FFF2-40B4-BE49-F238E27FC236}">
                <a16:creationId xmlns:a16="http://schemas.microsoft.com/office/drawing/2014/main" id="{2E7CF542-03D0-7441-AA03-6F2930D943F1}"/>
              </a:ext>
            </a:extLst>
          </p:cNvPr>
          <p:cNvSpPr>
            <a:spLocks noGrp="1"/>
          </p:cNvSpPr>
          <p:nvPr>
            <p:ph type="tbl" sz="quarter" idx="13"/>
          </p:nvPr>
        </p:nvSpPr>
        <p:spPr>
          <a:xfrm>
            <a:off x="839788" y="1160463"/>
            <a:ext cx="10512425" cy="5329237"/>
          </a:xfrm>
        </p:spPr>
        <p:txBody>
          <a:bodyPr/>
          <a:lstStyle/>
          <a:p>
            <a:r>
              <a:rPr lang="de-DE"/>
              <a:t>Tabelle durch Klicken auf Symbol hinzufügen</a:t>
            </a:r>
            <a:endParaRPr lang="de-DE" dirty="0"/>
          </a:p>
        </p:txBody>
      </p:sp>
      <p:sp>
        <p:nvSpPr>
          <p:cNvPr id="6" name="Textplatzhalter 9">
            <a:extLst>
              <a:ext uri="{FF2B5EF4-FFF2-40B4-BE49-F238E27FC236}">
                <a16:creationId xmlns:a16="http://schemas.microsoft.com/office/drawing/2014/main" id="{1A037F56-82D0-174F-96A8-E82565C0749A}"/>
              </a:ext>
            </a:extLst>
          </p:cNvPr>
          <p:cNvSpPr>
            <a:spLocks noGrp="1"/>
          </p:cNvSpPr>
          <p:nvPr>
            <p:ph type="body" sz="quarter" idx="14"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37931443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eiben Sie auf dem Laufenden">
    <p:spTree>
      <p:nvGrpSpPr>
        <p:cNvPr id="1" name=""/>
        <p:cNvGrpSpPr/>
        <p:nvPr/>
      </p:nvGrpSpPr>
      <p:grpSpPr>
        <a:xfrm>
          <a:off x="0" y="0"/>
          <a:ext cx="0" cy="0"/>
          <a:chOff x="0" y="0"/>
          <a:chExt cx="0" cy="0"/>
        </a:xfrm>
      </p:grpSpPr>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23.10.2024 </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2" name="Textfeld 1">
            <a:extLst>
              <a:ext uri="{FF2B5EF4-FFF2-40B4-BE49-F238E27FC236}">
                <a16:creationId xmlns:a16="http://schemas.microsoft.com/office/drawing/2014/main" id="{93E9C5A0-D080-A84E-A84A-37609E1DCDBD}"/>
              </a:ext>
            </a:extLst>
          </p:cNvPr>
          <p:cNvSpPr txBox="1"/>
          <p:nvPr userDrawn="1"/>
        </p:nvSpPr>
        <p:spPr>
          <a:xfrm>
            <a:off x="839789" y="1158828"/>
            <a:ext cx="6047044" cy="400110"/>
          </a:xfrm>
          <a:prstGeom prst="rect">
            <a:avLst/>
          </a:prstGeom>
          <a:noFill/>
        </p:spPr>
        <p:txBody>
          <a:bodyPr wrap="square" rtlCol="0">
            <a:spAutoFit/>
          </a:bodyPr>
          <a:lstStyle/>
          <a:p>
            <a:r>
              <a:rPr lang="de-DE" sz="2400" b="1" dirty="0">
                <a:solidFill>
                  <a:schemeClr val="accent1"/>
                </a:solidFill>
                <a:latin typeface="Montserrat" pitchFamily="2" charset="77"/>
              </a:rPr>
              <a:t>Bleiben Sie auf dem Laufenden</a:t>
            </a:r>
          </a:p>
        </p:txBody>
      </p:sp>
      <p:sp>
        <p:nvSpPr>
          <p:cNvPr id="4" name="Textfeld 3">
            <a:extLst>
              <a:ext uri="{FF2B5EF4-FFF2-40B4-BE49-F238E27FC236}">
                <a16:creationId xmlns:a16="http://schemas.microsoft.com/office/drawing/2014/main" id="{F21F5A99-5C55-CC42-8657-9BD75CDDC765}"/>
              </a:ext>
            </a:extLst>
          </p:cNvPr>
          <p:cNvSpPr txBox="1"/>
          <p:nvPr userDrawn="1"/>
        </p:nvSpPr>
        <p:spPr>
          <a:xfrm>
            <a:off x="3550508" y="1927654"/>
            <a:ext cx="4687330" cy="1077218"/>
          </a:xfrm>
          <a:prstGeom prst="rect">
            <a:avLst/>
          </a:prstGeom>
          <a:noFill/>
        </p:spPr>
        <p:txBody>
          <a:bodyPr wrap="square" rtlCol="0">
            <a:spAutoFit/>
          </a:bodyPr>
          <a:lstStyle/>
          <a:p>
            <a:r>
              <a:rPr lang="de-DE" sz="1600" b="1" dirty="0">
                <a:solidFill>
                  <a:schemeClr val="accent1"/>
                </a:solidFill>
                <a:latin typeface="Montserrat" pitchFamily="2" charset="77"/>
              </a:rPr>
              <a:t>Newsletter</a:t>
            </a:r>
            <a:br>
              <a:rPr lang="de-DE" sz="1600" dirty="0">
                <a:latin typeface="Montserrat" pitchFamily="2" charset="77"/>
              </a:rPr>
            </a:br>
            <a:r>
              <a:rPr lang="de-DE" sz="1600" dirty="0">
                <a:latin typeface="Montserrat" pitchFamily="2" charset="77"/>
              </a:rPr>
              <a:t>Info | Stiftung Umweltenergierecht</a:t>
            </a:r>
            <a:br>
              <a:rPr lang="de-DE" sz="1600" dirty="0">
                <a:latin typeface="Montserrat" pitchFamily="2" charset="77"/>
              </a:rPr>
            </a:br>
            <a:r>
              <a:rPr lang="de-DE" sz="1600" dirty="0">
                <a:latin typeface="Montserrat" pitchFamily="2" charset="77"/>
              </a:rPr>
              <a:t>informiert periodisch über die </a:t>
            </a:r>
            <a:br>
              <a:rPr lang="de-DE" sz="1600" dirty="0">
                <a:latin typeface="Montserrat" pitchFamily="2" charset="77"/>
              </a:rPr>
            </a:br>
            <a:r>
              <a:rPr lang="de-DE" sz="1600" dirty="0">
                <a:latin typeface="Montserrat" pitchFamily="2" charset="77"/>
              </a:rPr>
              <a:t>aktuellen Entwicklungen</a:t>
            </a:r>
          </a:p>
        </p:txBody>
      </p:sp>
      <p:sp>
        <p:nvSpPr>
          <p:cNvPr id="9" name="Textfeld 8">
            <a:extLst>
              <a:ext uri="{FF2B5EF4-FFF2-40B4-BE49-F238E27FC236}">
                <a16:creationId xmlns:a16="http://schemas.microsoft.com/office/drawing/2014/main" id="{44ACE052-2451-064C-971F-DDA703FC9EC3}"/>
              </a:ext>
            </a:extLst>
          </p:cNvPr>
          <p:cNvSpPr txBox="1"/>
          <p:nvPr userDrawn="1"/>
        </p:nvSpPr>
        <p:spPr>
          <a:xfrm>
            <a:off x="3550508" y="3725365"/>
            <a:ext cx="4687330" cy="83099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1" kern="1200" noProof="0" dirty="0">
                <a:solidFill>
                  <a:schemeClr val="accent1"/>
                </a:solidFill>
                <a:latin typeface="Montserrat" pitchFamily="2" charset="77"/>
                <a:ea typeface="+mn-ea"/>
                <a:cs typeface="+mn-cs"/>
              </a:rPr>
              <a:t>Webseite</a:t>
            </a:r>
            <a:br>
              <a:rPr lang="de-DE" sz="1600" dirty="0">
                <a:latin typeface="Montserrat" pitchFamily="2" charset="77"/>
              </a:rPr>
            </a:br>
            <a:r>
              <a:rPr lang="de-DE" sz="1600" kern="1200" dirty="0">
                <a:solidFill>
                  <a:schemeClr val="tx1"/>
                </a:solidFill>
                <a:latin typeface="Montserrat" pitchFamily="2" charset="77"/>
                <a:ea typeface="+mn-ea"/>
                <a:cs typeface="+mn-cs"/>
                <a:hlinkClick r:id="rId2">
                  <a:extLst>
                    <a:ext uri="{A12FA001-AC4F-418D-AE19-62706E023703}">
                      <ahyp:hlinkClr xmlns:ahyp="http://schemas.microsoft.com/office/drawing/2018/hyperlinkcolor" val="tx"/>
                    </a:ext>
                  </a:extLst>
                </a:hlinkClick>
              </a:rPr>
              <a:t>www.umweltenergierecht.de</a:t>
            </a:r>
            <a:r>
              <a:rPr lang="de-DE" sz="1600" kern="1200" dirty="0">
                <a:solidFill>
                  <a:schemeClr val="tx1"/>
                </a:solidFill>
                <a:latin typeface="Montserrat" pitchFamily="2" charset="77"/>
                <a:ea typeface="+mn-ea"/>
                <a:cs typeface="+mn-cs"/>
              </a:rPr>
              <a:t> als </a:t>
            </a:r>
            <a:br>
              <a:rPr lang="de-DE" sz="1600" kern="1200" dirty="0">
                <a:solidFill>
                  <a:schemeClr val="tx1"/>
                </a:solidFill>
                <a:latin typeface="Montserrat" pitchFamily="2" charset="77"/>
                <a:ea typeface="+mn-ea"/>
                <a:cs typeface="+mn-cs"/>
              </a:rPr>
            </a:br>
            <a:r>
              <a:rPr lang="de-DE" sz="1600" kern="1200" dirty="0">
                <a:solidFill>
                  <a:schemeClr val="tx1"/>
                </a:solidFill>
                <a:latin typeface="Montserrat" pitchFamily="2" charset="77"/>
                <a:ea typeface="+mn-ea"/>
                <a:cs typeface="+mn-cs"/>
              </a:rPr>
              <a:t>Informationsportal</a:t>
            </a:r>
          </a:p>
        </p:txBody>
      </p:sp>
      <p:sp>
        <p:nvSpPr>
          <p:cNvPr id="10" name="Textfeld 9">
            <a:extLst>
              <a:ext uri="{FF2B5EF4-FFF2-40B4-BE49-F238E27FC236}">
                <a16:creationId xmlns:a16="http://schemas.microsoft.com/office/drawing/2014/main" id="{7AD07DAD-67E7-6B4C-B6AB-AED8BE37CF3E}"/>
              </a:ext>
            </a:extLst>
          </p:cNvPr>
          <p:cNvSpPr txBox="1"/>
          <p:nvPr userDrawn="1"/>
        </p:nvSpPr>
        <p:spPr>
          <a:xfrm>
            <a:off x="3550508" y="5246077"/>
            <a:ext cx="468733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kern="1200" noProof="0" dirty="0" err="1">
                <a:solidFill>
                  <a:schemeClr val="accent1"/>
                </a:solidFill>
                <a:latin typeface="Montserrat" pitchFamily="2" charset="77"/>
                <a:ea typeface="+mn-ea"/>
                <a:cs typeface="+mn-cs"/>
              </a:rPr>
              <a:t>Social</a:t>
            </a:r>
            <a:r>
              <a:rPr lang="de-DE" sz="1600" b="1" kern="1200" noProof="0" dirty="0">
                <a:solidFill>
                  <a:schemeClr val="accent1"/>
                </a:solidFill>
                <a:latin typeface="Montserrat" pitchFamily="2" charset="77"/>
                <a:ea typeface="+mn-ea"/>
                <a:cs typeface="+mn-cs"/>
              </a:rPr>
              <a:t> Media</a:t>
            </a:r>
            <a:br>
              <a:rPr lang="de-DE" sz="1600" dirty="0">
                <a:latin typeface="Montserrat" pitchFamily="2" charset="77"/>
              </a:rPr>
            </a:br>
            <a:r>
              <a:rPr kumimoji="0" lang="de-DE" sz="1600" b="0" i="0" u="none" strike="noStrike" kern="1200" cap="none" spc="0" normalizeH="0" baseline="0" noProof="0" dirty="0">
                <a:ln>
                  <a:noFill/>
                </a:ln>
                <a:solidFill>
                  <a:prstClr val="black"/>
                </a:solidFill>
                <a:effectLst/>
                <a:uLnTx/>
                <a:uFillTx/>
                <a:latin typeface="Montserrat" pitchFamily="2" charset="77"/>
                <a:ea typeface="+mn-ea"/>
                <a:cs typeface="+mn-cs"/>
              </a:rPr>
              <a:t>aktuelle Informationen auf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prstClr val="black"/>
                </a:solidFill>
                <a:effectLst/>
                <a:uLnTx/>
                <a:uFillTx/>
                <a:latin typeface="Montserrat" pitchFamily="2" charset="77"/>
                <a:ea typeface="+mn-ea"/>
                <a:cs typeface="+mn-cs"/>
              </a:rPr>
              <a:t>X und LinkedIn</a:t>
            </a:r>
          </a:p>
        </p:txBody>
      </p:sp>
      <p:pic>
        <p:nvPicPr>
          <p:cNvPr id="11" name="Grafik 10">
            <a:extLst>
              <a:ext uri="{FF2B5EF4-FFF2-40B4-BE49-F238E27FC236}">
                <a16:creationId xmlns:a16="http://schemas.microsoft.com/office/drawing/2014/main" id="{2BB5F2B9-F08E-544D-A14C-F474DCE6ADA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715368" y="2074840"/>
            <a:ext cx="1397060" cy="959315"/>
          </a:xfrm>
          <a:prstGeom prst="rect">
            <a:avLst/>
          </a:prstGeom>
        </p:spPr>
      </p:pic>
      <p:pic>
        <p:nvPicPr>
          <p:cNvPr id="12" name="Grafik 11">
            <a:extLst>
              <a:ext uri="{FF2B5EF4-FFF2-40B4-BE49-F238E27FC236}">
                <a16:creationId xmlns:a16="http://schemas.microsoft.com/office/drawing/2014/main" id="{1562D7C3-9C8E-734E-8D60-21D7E0F70845}"/>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838727" y="5341804"/>
            <a:ext cx="1336399" cy="858380"/>
          </a:xfrm>
          <a:prstGeom prst="rect">
            <a:avLst/>
          </a:prstGeom>
        </p:spPr>
      </p:pic>
      <p:pic>
        <p:nvPicPr>
          <p:cNvPr id="13" name="Grafik 12">
            <a:extLst>
              <a:ext uri="{FF2B5EF4-FFF2-40B4-BE49-F238E27FC236}">
                <a16:creationId xmlns:a16="http://schemas.microsoft.com/office/drawing/2014/main" id="{0E521F28-1751-D742-BFE9-FAB133145BF5}"/>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866718" y="3864749"/>
            <a:ext cx="1354713" cy="767671"/>
          </a:xfrm>
          <a:prstGeom prst="rect">
            <a:avLst/>
          </a:prstGeom>
        </p:spPr>
      </p:pic>
      <p:pic>
        <p:nvPicPr>
          <p:cNvPr id="16" name="Grafik 15" descr="Ein Bild, das Text, draußen, Natur, Frühling enthält.&#10;&#10;Automatisch generierte Beschreibung">
            <a:extLst>
              <a:ext uri="{FF2B5EF4-FFF2-40B4-BE49-F238E27FC236}">
                <a16:creationId xmlns:a16="http://schemas.microsoft.com/office/drawing/2014/main" id="{950C3CE8-A5FB-3A46-8BAC-715032D9F5D8}"/>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8436318" y="1160463"/>
            <a:ext cx="3363823" cy="4754305"/>
          </a:xfrm>
          <a:prstGeom prst="rect">
            <a:avLst/>
          </a:prstGeom>
        </p:spPr>
      </p:pic>
    </p:spTree>
    <p:extLst>
      <p:ext uri="{BB962C8B-B14F-4D97-AF65-F5344CB8AC3E}">
        <p14:creationId xmlns:p14="http://schemas.microsoft.com/office/powerpoint/2010/main" val="3387590059"/>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Unterstützen Sie unsere Forschung">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0EDF8521-02EA-A247-A1C1-273AA84149DD}"/>
              </a:ext>
            </a:extLst>
          </p:cNvPr>
          <p:cNvSpPr>
            <a:spLocks noGrp="1"/>
          </p:cNvSpPr>
          <p:nvPr>
            <p:ph type="dt" sz="half" idx="10"/>
          </p:nvPr>
        </p:nvSpPr>
        <p:spPr/>
        <p:txBody>
          <a:bodyPr/>
          <a:lstStyle/>
          <a:p>
            <a:r>
              <a:rPr lang="de-DE"/>
              <a:t>23.10.2024 </a:t>
            </a:r>
            <a:endParaRPr lang="de-DE" dirty="0"/>
          </a:p>
        </p:txBody>
      </p:sp>
      <p:sp>
        <p:nvSpPr>
          <p:cNvPr id="4" name="Fußzeilenplatzhalter 3">
            <a:extLst>
              <a:ext uri="{FF2B5EF4-FFF2-40B4-BE49-F238E27FC236}">
                <a16:creationId xmlns:a16="http://schemas.microsoft.com/office/drawing/2014/main" id="{A7823989-F766-714D-9334-253670EFD5BC}"/>
              </a:ext>
            </a:extLst>
          </p:cNvPr>
          <p:cNvSpPr>
            <a:spLocks noGrp="1"/>
          </p:cNvSpPr>
          <p:nvPr>
            <p:ph type="ftr" sz="quarter" idx="11"/>
          </p:nvPr>
        </p:nvSpPr>
        <p:spPr/>
        <p:txBody>
          <a:bodyPr/>
          <a:lstStyle/>
          <a:p>
            <a:r>
              <a:rPr lang="de-DE"/>
              <a:t>Dekarbonisierung der Wärmeversorgung und neue Effizienzansätze im Gebäudesektor</a:t>
            </a:r>
            <a:endParaRPr lang="de-DE" dirty="0"/>
          </a:p>
        </p:txBody>
      </p:sp>
      <p:sp>
        <p:nvSpPr>
          <p:cNvPr id="5" name="Foliennummernplatzhalter 4">
            <a:extLst>
              <a:ext uri="{FF2B5EF4-FFF2-40B4-BE49-F238E27FC236}">
                <a16:creationId xmlns:a16="http://schemas.microsoft.com/office/drawing/2014/main" id="{75753ADD-B4C1-284A-968E-3154F6254F5F}"/>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9" name="Rechteck 8">
            <a:extLst>
              <a:ext uri="{FF2B5EF4-FFF2-40B4-BE49-F238E27FC236}">
                <a16:creationId xmlns:a16="http://schemas.microsoft.com/office/drawing/2014/main" id="{83B3455A-3C63-6245-B428-0F84726FEE7E}"/>
              </a:ext>
            </a:extLst>
          </p:cNvPr>
          <p:cNvSpPr/>
          <p:nvPr userDrawn="1"/>
        </p:nvSpPr>
        <p:spPr>
          <a:xfrm>
            <a:off x="836484" y="1160463"/>
            <a:ext cx="6832944" cy="400110"/>
          </a:xfrm>
          <a:prstGeom prst="rect">
            <a:avLst/>
          </a:prstGeom>
        </p:spPr>
        <p:txBody>
          <a:bodyPr wrap="square">
            <a:spAutoFit/>
          </a:bodyPr>
          <a:lstStyle/>
          <a:p>
            <a:r>
              <a:rPr lang="de-DE" sz="2400" b="1" dirty="0">
                <a:solidFill>
                  <a:schemeClr val="accent1"/>
                </a:solidFill>
                <a:latin typeface="Montserrat" pitchFamily="2" charset="77"/>
              </a:rPr>
              <a:t>Unterstützen Sie unsere Forschung</a:t>
            </a:r>
          </a:p>
        </p:txBody>
      </p:sp>
      <p:sp>
        <p:nvSpPr>
          <p:cNvPr id="10" name="Textfeld 9">
            <a:extLst>
              <a:ext uri="{FF2B5EF4-FFF2-40B4-BE49-F238E27FC236}">
                <a16:creationId xmlns:a16="http://schemas.microsoft.com/office/drawing/2014/main" id="{73B6721D-7BF1-304B-ABFE-930F3C756D40}"/>
              </a:ext>
            </a:extLst>
          </p:cNvPr>
          <p:cNvSpPr txBox="1"/>
          <p:nvPr userDrawn="1"/>
        </p:nvSpPr>
        <p:spPr>
          <a:xfrm>
            <a:off x="4893276" y="2215464"/>
            <a:ext cx="6458934" cy="1569660"/>
          </a:xfrm>
          <a:prstGeom prst="rect">
            <a:avLst/>
          </a:prstGeom>
          <a:noFill/>
        </p:spPr>
        <p:txBody>
          <a:bodyPr wrap="square" rtlCol="0">
            <a:spAutoFit/>
          </a:bodyPr>
          <a:lstStyle/>
          <a:p>
            <a:r>
              <a:rPr lang="de-DE" sz="1600" b="1" dirty="0">
                <a:solidFill>
                  <a:schemeClr val="accent1"/>
                </a:solidFill>
                <a:latin typeface="Montserrat" pitchFamily="2" charset="77"/>
              </a:rPr>
              <a:t>Forschung fördern und gemeinsam mehr bewirken</a:t>
            </a:r>
            <a:br>
              <a:rPr lang="de-DE" sz="1600" dirty="0">
                <a:latin typeface="Montserrat" pitchFamily="2" charset="77"/>
              </a:rPr>
            </a:br>
            <a:r>
              <a:rPr lang="de-DE" sz="1600" dirty="0">
                <a:latin typeface="Montserrat" pitchFamily="2" charset="77"/>
              </a:rPr>
              <a:t>Mit Ihrer Spende unterstützen Sie zweckgebunden die Forschung der Stiftung Umweltenergierecht über die Grundfinanzierung hinaus und leisten damit einen wichtigen Beitrag für das zukünftige Recht der Erneuerbaren Energien und eine nachhaltige Energieversorgung.</a:t>
            </a:r>
          </a:p>
        </p:txBody>
      </p:sp>
      <p:sp>
        <p:nvSpPr>
          <p:cNvPr id="11" name="Textfeld 10">
            <a:extLst>
              <a:ext uri="{FF2B5EF4-FFF2-40B4-BE49-F238E27FC236}">
                <a16:creationId xmlns:a16="http://schemas.microsoft.com/office/drawing/2014/main" id="{6D2E4B1B-C582-E640-A596-9E3D74DB5499}"/>
              </a:ext>
            </a:extLst>
          </p:cNvPr>
          <p:cNvSpPr txBox="1"/>
          <p:nvPr userDrawn="1"/>
        </p:nvSpPr>
        <p:spPr>
          <a:xfrm>
            <a:off x="4893276" y="3937083"/>
            <a:ext cx="6458934" cy="1569660"/>
          </a:xfrm>
          <a:prstGeom prst="rect">
            <a:avLst/>
          </a:prstGeom>
          <a:noFill/>
        </p:spPr>
        <p:txBody>
          <a:bodyPr wrap="square" rtlCol="0">
            <a:spAutoFit/>
          </a:bodyPr>
          <a:lstStyle/>
          <a:p>
            <a:r>
              <a:rPr lang="de-DE" sz="1600" b="1" dirty="0">
                <a:solidFill>
                  <a:schemeClr val="accent1"/>
                </a:solidFill>
                <a:latin typeface="Montserrat" pitchFamily="2" charset="77"/>
              </a:rPr>
              <a:t>Kontakt</a:t>
            </a:r>
            <a:br>
              <a:rPr lang="de-DE" sz="1600" dirty="0">
                <a:latin typeface="Montserrat" pitchFamily="2" charset="77"/>
              </a:rPr>
            </a:br>
            <a:r>
              <a:rPr lang="de-DE" sz="1600" dirty="0">
                <a:latin typeface="Montserrat" pitchFamily="2" charset="77"/>
              </a:rPr>
              <a:t>Christiane Mitsch</a:t>
            </a:r>
          </a:p>
          <a:p>
            <a:r>
              <a:rPr lang="de-DE" sz="1600" dirty="0">
                <a:latin typeface="Montserrat" pitchFamily="2" charset="77"/>
              </a:rPr>
              <a:t>Leitung Fundraising und Stakeholdermanagement</a:t>
            </a:r>
          </a:p>
          <a:p>
            <a:r>
              <a:rPr lang="de-DE" sz="1600" dirty="0">
                <a:latin typeface="Montserrat" pitchFamily="2" charset="77"/>
              </a:rPr>
              <a:t>T: +49 1520 7435953</a:t>
            </a:r>
          </a:p>
          <a:p>
            <a:r>
              <a:rPr lang="de-DE" sz="1600" dirty="0">
                <a:latin typeface="Montserrat" pitchFamily="2" charset="77"/>
              </a:rPr>
              <a:t>M: mitsch@stiftung-umweltenergierecht.de</a:t>
            </a:r>
          </a:p>
          <a:p>
            <a:endParaRPr lang="de-DE" sz="1600" dirty="0">
              <a:latin typeface="Montserrat" pitchFamily="2" charset="77"/>
            </a:endParaRPr>
          </a:p>
        </p:txBody>
      </p:sp>
      <p:sp>
        <p:nvSpPr>
          <p:cNvPr id="12" name="Textfeld 11">
            <a:extLst>
              <a:ext uri="{FF2B5EF4-FFF2-40B4-BE49-F238E27FC236}">
                <a16:creationId xmlns:a16="http://schemas.microsoft.com/office/drawing/2014/main" id="{B95D95C6-01CD-D24C-AB0D-88C319A59B85}"/>
              </a:ext>
            </a:extLst>
          </p:cNvPr>
          <p:cNvSpPr txBox="1"/>
          <p:nvPr userDrawn="1"/>
        </p:nvSpPr>
        <p:spPr>
          <a:xfrm>
            <a:off x="4893276" y="5412482"/>
            <a:ext cx="6458934" cy="1077218"/>
          </a:xfrm>
          <a:prstGeom prst="rect">
            <a:avLst/>
          </a:prstGeom>
          <a:noFill/>
        </p:spPr>
        <p:txBody>
          <a:bodyPr wrap="square" rtlCol="0">
            <a:spAutoFit/>
          </a:bodyPr>
          <a:lstStyle/>
          <a:p>
            <a:r>
              <a:rPr lang="de-DE" sz="1600" b="1" dirty="0">
                <a:solidFill>
                  <a:schemeClr val="accent1"/>
                </a:solidFill>
                <a:latin typeface="Montserrat" pitchFamily="2" charset="77"/>
              </a:rPr>
              <a:t>Spendenkonto</a:t>
            </a:r>
            <a:br>
              <a:rPr lang="de-DE" sz="1600" dirty="0">
                <a:latin typeface="Montserrat" pitchFamily="2" charset="77"/>
              </a:rPr>
            </a:br>
            <a:r>
              <a:rPr lang="de-DE" sz="1600" dirty="0">
                <a:latin typeface="Montserrat" pitchFamily="2" charset="77"/>
              </a:rPr>
              <a:t>Sparkasse Mainfranken</a:t>
            </a:r>
          </a:p>
          <a:p>
            <a:r>
              <a:rPr lang="de-DE" sz="1600" dirty="0">
                <a:latin typeface="Montserrat" pitchFamily="2" charset="77"/>
              </a:rPr>
              <a:t>IBAN: DE16 7905 0000 0046 7431 83</a:t>
            </a:r>
          </a:p>
          <a:p>
            <a:r>
              <a:rPr lang="de-DE" sz="1600" dirty="0">
                <a:latin typeface="Montserrat" pitchFamily="2" charset="77"/>
              </a:rPr>
              <a:t>BIC: BYLADEM1SWU</a:t>
            </a:r>
          </a:p>
        </p:txBody>
      </p:sp>
      <p:pic>
        <p:nvPicPr>
          <p:cNvPr id="13" name="Grafik 12">
            <a:extLst>
              <a:ext uri="{FF2B5EF4-FFF2-40B4-BE49-F238E27FC236}">
                <a16:creationId xmlns:a16="http://schemas.microsoft.com/office/drawing/2014/main" id="{C595311B-6224-0B4E-BDA6-DFA8190CC61D}"/>
              </a:ext>
            </a:extLst>
          </p:cNvPr>
          <p:cNvPicPr>
            <a:picLocks noChangeAspect="1"/>
          </p:cNvPicPr>
          <p:nvPr userDrawn="1"/>
        </p:nvPicPr>
        <p:blipFill>
          <a:blip r:embed="rId2"/>
          <a:srcRect/>
          <a:stretch/>
        </p:blipFill>
        <p:spPr>
          <a:xfrm>
            <a:off x="836483" y="2329232"/>
            <a:ext cx="3624147" cy="4059046"/>
          </a:xfrm>
          <a:prstGeom prst="rect">
            <a:avLst/>
          </a:prstGeom>
        </p:spPr>
      </p:pic>
    </p:spTree>
    <p:extLst>
      <p:ext uri="{BB962C8B-B14F-4D97-AF65-F5344CB8AC3E}">
        <p14:creationId xmlns:p14="http://schemas.microsoft.com/office/powerpoint/2010/main" val="23677410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chlussfolie für eine*n Referent*in">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EE911ABF-FE81-CB45-B21D-FC7CE60D441D}"/>
              </a:ext>
            </a:extLst>
          </p:cNvPr>
          <p:cNvSpPr/>
          <p:nvPr userDrawn="1"/>
        </p:nvSpPr>
        <p:spPr>
          <a:xfrm>
            <a:off x="0" y="0"/>
            <a:ext cx="12192000" cy="46543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Grafik 10">
            <a:extLst>
              <a:ext uri="{FF2B5EF4-FFF2-40B4-BE49-F238E27FC236}">
                <a16:creationId xmlns:a16="http://schemas.microsoft.com/office/drawing/2014/main" id="{FAEB988E-2FE1-A046-B604-A24022B4E4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83600" y="0"/>
            <a:ext cx="3708400" cy="1795024"/>
          </a:xfrm>
          <a:prstGeom prst="rect">
            <a:avLst/>
          </a:prstGeom>
        </p:spPr>
      </p:pic>
      <p:sp>
        <p:nvSpPr>
          <p:cNvPr id="13" name="Freihandform 12">
            <a:extLst>
              <a:ext uri="{FF2B5EF4-FFF2-40B4-BE49-F238E27FC236}">
                <a16:creationId xmlns:a16="http://schemas.microsoft.com/office/drawing/2014/main" id="{EC1FB5E3-775C-F548-9030-2E95D670283F}"/>
              </a:ext>
            </a:extLst>
          </p:cNvPr>
          <p:cNvSpPr/>
          <p:nvPr userDrawn="1"/>
        </p:nvSpPr>
        <p:spPr>
          <a:xfrm>
            <a:off x="839788" y="1178012"/>
            <a:ext cx="10512424" cy="5049794"/>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8C49854B-0A35-624B-AE74-8A58FE02A26A}"/>
              </a:ext>
            </a:extLst>
          </p:cNvPr>
          <p:cNvSpPr/>
          <p:nvPr userDrawn="1"/>
        </p:nvSpPr>
        <p:spPr>
          <a:xfrm>
            <a:off x="1274359" y="4850794"/>
            <a:ext cx="6640170" cy="1246495"/>
          </a:xfrm>
          <a:prstGeom prst="rect">
            <a:avLst/>
          </a:prstGeom>
        </p:spPr>
        <p:txBody>
          <a:bodyPr wrap="square">
            <a:spAutoFit/>
          </a:bodyPr>
          <a:lstStyle/>
          <a:p>
            <a:pPr marL="1023938" indent="-1016000">
              <a:spcBef>
                <a:spcPts val="600"/>
              </a:spcBef>
              <a:tabLst/>
              <a:defRPr/>
            </a:pPr>
            <a:r>
              <a:rPr lang="de-DE" sz="1000" b="1" dirty="0" err="1">
                <a:solidFill>
                  <a:schemeClr val="accent2"/>
                </a:solidFill>
                <a:latin typeface="Montserrat" pitchFamily="2" charset="77"/>
              </a:rPr>
              <a:t>www.stiftung-umweltenergierecht.de</a:t>
            </a:r>
            <a:endParaRPr lang="de-DE" sz="1000" b="1" dirty="0">
              <a:solidFill>
                <a:schemeClr val="accent2"/>
              </a:solidFill>
              <a:latin typeface="Montserrat" pitchFamily="2" charset="77"/>
            </a:endParaRPr>
          </a:p>
          <a:p>
            <a:pPr marL="1023938" indent="-1016000">
              <a:spcBef>
                <a:spcPts val="600"/>
              </a:spcBef>
              <a:tabLst/>
              <a:defRPr/>
            </a:pPr>
            <a:r>
              <a:rPr lang="de-DE" sz="1000" dirty="0">
                <a:solidFill>
                  <a:schemeClr val="accent2"/>
                </a:solidFill>
                <a:latin typeface="Montserrat" pitchFamily="2" charset="77"/>
              </a:rPr>
              <a:t>Unterstützen Sie unsere Arbeit durch </a:t>
            </a:r>
            <a:r>
              <a:rPr lang="de-DE" sz="1000" dirty="0" err="1">
                <a:solidFill>
                  <a:schemeClr val="accent2"/>
                </a:solidFill>
                <a:latin typeface="Montserrat" pitchFamily="2" charset="77"/>
              </a:rPr>
              <a:t>Zustiftungen</a:t>
            </a:r>
            <a:r>
              <a:rPr lang="de-DE" sz="1000" dirty="0">
                <a:solidFill>
                  <a:schemeClr val="accent2"/>
                </a:solidFill>
                <a:latin typeface="Montserrat" pitchFamily="2" charset="77"/>
              </a:rPr>
              <a:t> und Spenden für laufende Forschungsaufgaben.</a:t>
            </a:r>
          </a:p>
          <a:p>
            <a:pPr marL="1023938" indent="-1016000">
              <a:spcBef>
                <a:spcPts val="600"/>
              </a:spcBef>
              <a:tabLst/>
              <a:defRPr/>
            </a:pPr>
            <a:r>
              <a:rPr lang="de-DE" sz="1000" b="1" dirty="0">
                <a:solidFill>
                  <a:schemeClr val="accent2"/>
                </a:solidFill>
                <a:latin typeface="Montserrat" pitchFamily="2" charset="77"/>
              </a:rPr>
              <a:t>Spenden</a:t>
            </a:r>
            <a:r>
              <a:rPr lang="de-DE" sz="1000" dirty="0">
                <a:solidFill>
                  <a:schemeClr val="accent2"/>
                </a:solidFill>
                <a:latin typeface="Montserrat" pitchFamily="2" charset="77"/>
              </a:rPr>
              <a:t>:	BIC BYLADEM1SWU (Sparkasse Mainfranken Würzburg)</a:t>
            </a:r>
            <a:br>
              <a:rPr lang="de-DE" sz="1000" dirty="0">
                <a:solidFill>
                  <a:schemeClr val="accent2"/>
                </a:solidFill>
                <a:latin typeface="Montserrat" pitchFamily="2" charset="77"/>
              </a:rPr>
            </a:br>
            <a:r>
              <a:rPr lang="de-DE" sz="1000" dirty="0">
                <a:solidFill>
                  <a:schemeClr val="accent2"/>
                </a:solidFill>
                <a:latin typeface="Montserrat" pitchFamily="2" charset="77"/>
              </a:rPr>
              <a:t>IBAN DE16790500000046743183</a:t>
            </a:r>
          </a:p>
          <a:p>
            <a:pPr marL="1023938" indent="-1016000">
              <a:spcBef>
                <a:spcPts val="600"/>
              </a:spcBef>
              <a:tabLst/>
              <a:defRPr/>
            </a:pPr>
            <a:r>
              <a:rPr lang="de-DE" sz="1000" b="1" dirty="0" err="1">
                <a:solidFill>
                  <a:schemeClr val="accent2"/>
                </a:solidFill>
                <a:latin typeface="Montserrat" pitchFamily="2" charset="77"/>
              </a:rPr>
              <a:t>Zustiftungen</a:t>
            </a:r>
            <a:r>
              <a:rPr lang="de-DE" sz="1000" dirty="0">
                <a:solidFill>
                  <a:schemeClr val="accent2"/>
                </a:solidFill>
                <a:latin typeface="Montserrat" pitchFamily="2" charset="77"/>
              </a:rPr>
              <a:t>:	BIC BYLADEM1SWU (Sparkasse Mainfranken Würzburg)</a:t>
            </a:r>
            <a:br>
              <a:rPr lang="de-DE" sz="1000" dirty="0">
                <a:solidFill>
                  <a:schemeClr val="accent2"/>
                </a:solidFill>
                <a:latin typeface="Montserrat" pitchFamily="2" charset="77"/>
              </a:rPr>
            </a:br>
            <a:r>
              <a:rPr lang="de-DE" sz="1000" dirty="0">
                <a:solidFill>
                  <a:schemeClr val="accent2"/>
                </a:solidFill>
                <a:latin typeface="Montserrat" pitchFamily="2" charset="77"/>
              </a:rPr>
              <a:t>IBAN DE83790500000046745469</a:t>
            </a:r>
          </a:p>
        </p:txBody>
      </p:sp>
      <p:sp>
        <p:nvSpPr>
          <p:cNvPr id="15" name="Freihandform 14">
            <a:extLst>
              <a:ext uri="{FF2B5EF4-FFF2-40B4-BE49-F238E27FC236}">
                <a16:creationId xmlns:a16="http://schemas.microsoft.com/office/drawing/2014/main" id="{02A75650-1A2D-884D-B288-15AB97A3031E}"/>
              </a:ext>
            </a:extLst>
          </p:cNvPr>
          <p:cNvSpPr/>
          <p:nvPr userDrawn="1"/>
        </p:nvSpPr>
        <p:spPr>
          <a:xfrm>
            <a:off x="839788" y="4654378"/>
            <a:ext cx="11461138" cy="1639329"/>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a:extLst>
              <a:ext uri="{FF2B5EF4-FFF2-40B4-BE49-F238E27FC236}">
                <a16:creationId xmlns:a16="http://schemas.microsoft.com/office/drawing/2014/main" id="{DA1EC288-428C-8C47-98EA-59E590C401E8}"/>
              </a:ext>
            </a:extLst>
          </p:cNvPr>
          <p:cNvSpPr/>
          <p:nvPr userDrawn="1"/>
        </p:nvSpPr>
        <p:spPr>
          <a:xfrm>
            <a:off x="1291602" y="4246862"/>
            <a:ext cx="3854732" cy="276999"/>
          </a:xfrm>
          <a:prstGeom prst="rect">
            <a:avLst/>
          </a:prstGeom>
        </p:spPr>
        <p:txBody>
          <a:bodyPr wrap="square">
            <a:spAutoFit/>
          </a:bodyPr>
          <a:lstStyle/>
          <a:p>
            <a:pPr marL="1023938" indent="-1016000">
              <a:lnSpc>
                <a:spcPct val="100000"/>
              </a:lnSpc>
              <a:spcBef>
                <a:spcPts val="1000"/>
              </a:spcBef>
              <a:tabLst/>
              <a:defRPr/>
            </a:pPr>
            <a:r>
              <a:rPr lang="de-DE" sz="1200" b="0" dirty="0">
                <a:solidFill>
                  <a:schemeClr val="bg1"/>
                </a:solidFill>
                <a:latin typeface="Montserrat" pitchFamily="2" charset="77"/>
              </a:rPr>
              <a:t>Friedrich-Ebert-Ring 9 | 97072 Würzburg</a:t>
            </a:r>
          </a:p>
        </p:txBody>
      </p:sp>
      <p:sp>
        <p:nvSpPr>
          <p:cNvPr id="19" name="Textplatzhalter 5">
            <a:extLst>
              <a:ext uri="{FF2B5EF4-FFF2-40B4-BE49-F238E27FC236}">
                <a16:creationId xmlns:a16="http://schemas.microsoft.com/office/drawing/2014/main" id="{08C0827B-73DC-3149-9810-408074C356CE}"/>
              </a:ext>
            </a:extLst>
          </p:cNvPr>
          <p:cNvSpPr>
            <a:spLocks noGrp="1"/>
          </p:cNvSpPr>
          <p:nvPr>
            <p:ph type="body" sz="quarter" idx="10" hasCustomPrompt="1"/>
          </p:nvPr>
        </p:nvSpPr>
        <p:spPr>
          <a:xfrm>
            <a:off x="1291602" y="1483200"/>
            <a:ext cx="2867025" cy="661720"/>
          </a:xfrm>
        </p:spPr>
        <p:txBody>
          <a:bodyPr/>
          <a:lstStyle>
            <a:lvl1pPr marL="0" indent="0">
              <a:lnSpc>
                <a:spcPct val="100000"/>
              </a:lnSpc>
              <a:spcBef>
                <a:spcPts val="0"/>
              </a:spcBef>
              <a:buNone/>
              <a:defRPr sz="2000">
                <a:solidFill>
                  <a:schemeClr val="bg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de-DE" dirty="0"/>
              <a:t>Vorname Nachname</a:t>
            </a:r>
          </a:p>
          <a:p>
            <a:pPr lvl="0"/>
            <a:r>
              <a:rPr lang="de-DE" dirty="0"/>
              <a:t>Funktion</a:t>
            </a:r>
          </a:p>
        </p:txBody>
      </p:sp>
      <p:sp>
        <p:nvSpPr>
          <p:cNvPr id="20" name="Textplatzhalter 22">
            <a:extLst>
              <a:ext uri="{FF2B5EF4-FFF2-40B4-BE49-F238E27FC236}">
                <a16:creationId xmlns:a16="http://schemas.microsoft.com/office/drawing/2014/main" id="{5710E3A9-FB83-F143-BE0D-B2F3108B76CA}"/>
              </a:ext>
            </a:extLst>
          </p:cNvPr>
          <p:cNvSpPr>
            <a:spLocks noGrp="1"/>
          </p:cNvSpPr>
          <p:nvPr>
            <p:ph type="body" sz="quarter" idx="11" hasCustomPrompt="1"/>
          </p:nvPr>
        </p:nvSpPr>
        <p:spPr>
          <a:xfrm>
            <a:off x="1291603" y="2992310"/>
            <a:ext cx="5314938" cy="1254551"/>
          </a:xfrm>
        </p:spPr>
        <p:txBody>
          <a:bodyPr/>
          <a:lstStyle>
            <a:lvl1pPr marL="400050" indent="-400050" algn="l">
              <a:lnSpc>
                <a:spcPct val="100000"/>
              </a:lnSpc>
              <a:buNone/>
              <a:tabLst/>
              <a:defRPr sz="1200">
                <a:solidFill>
                  <a:schemeClr val="bg1"/>
                </a:solidFill>
              </a:defRPr>
            </a:lvl1pPr>
            <a:lvl2pPr marL="457200" indent="0" algn="l">
              <a:buNone/>
              <a:defRPr sz="1200">
                <a:solidFill>
                  <a:schemeClr val="bg1"/>
                </a:solidFill>
              </a:defRPr>
            </a:lvl2pPr>
            <a:lvl3pPr marL="914400" indent="0" algn="l">
              <a:buNone/>
              <a:defRPr sz="1200">
                <a:solidFill>
                  <a:schemeClr val="bg1"/>
                </a:solidFill>
              </a:defRPr>
            </a:lvl3pPr>
            <a:lvl4pPr marL="1371600" indent="0" algn="l">
              <a:buNone/>
              <a:defRPr sz="1200">
                <a:solidFill>
                  <a:schemeClr val="bg1"/>
                </a:solidFill>
              </a:defRPr>
            </a:lvl4pPr>
            <a:lvl5pPr marL="1828800" indent="0" algn="l">
              <a:buNone/>
              <a:defRPr sz="1200">
                <a:solidFill>
                  <a:schemeClr val="bg1"/>
                </a:solidFill>
              </a:defRPr>
            </a:lvl5pPr>
          </a:lstStyle>
          <a:p>
            <a:pPr lvl="0"/>
            <a:r>
              <a:rPr lang="de-DE" dirty="0"/>
              <a:t>#</a:t>
            </a:r>
            <a:r>
              <a:rPr lang="de-DE" dirty="0" err="1"/>
              <a:t>nachname@stiftung-umweltenergierecht.de</a:t>
            </a:r>
            <a:endParaRPr lang="de-DE" dirty="0"/>
          </a:p>
          <a:p>
            <a:pPr lvl="0"/>
            <a:r>
              <a:rPr lang="de-DE" dirty="0"/>
              <a:t>Tel:	+49-931-79 40 77-## </a:t>
            </a:r>
          </a:p>
          <a:p>
            <a:pPr lvl="0"/>
            <a:r>
              <a:rPr lang="de-DE" dirty="0"/>
              <a:t>Fax:	+49-931-79 40 77-29</a:t>
            </a:r>
          </a:p>
          <a:p>
            <a:pPr lvl="0"/>
            <a:r>
              <a:rPr lang="de-DE" dirty="0"/>
              <a:t>Twitter: </a:t>
            </a:r>
          </a:p>
        </p:txBody>
      </p:sp>
    </p:spTree>
    <p:extLst>
      <p:ext uri="{BB962C8B-B14F-4D97-AF65-F5344CB8AC3E}">
        <p14:creationId xmlns:p14="http://schemas.microsoft.com/office/powerpoint/2010/main" val="5468095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Schlussfolie für zwei Referent*innen">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EE911ABF-FE81-CB45-B21D-FC7CE60D441D}"/>
              </a:ext>
            </a:extLst>
          </p:cNvPr>
          <p:cNvSpPr/>
          <p:nvPr userDrawn="1"/>
        </p:nvSpPr>
        <p:spPr>
          <a:xfrm>
            <a:off x="0" y="0"/>
            <a:ext cx="12192000" cy="46543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Grafik 10">
            <a:extLst>
              <a:ext uri="{FF2B5EF4-FFF2-40B4-BE49-F238E27FC236}">
                <a16:creationId xmlns:a16="http://schemas.microsoft.com/office/drawing/2014/main" id="{FAEB988E-2FE1-A046-B604-A24022B4E4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83600" y="0"/>
            <a:ext cx="3708400" cy="1795024"/>
          </a:xfrm>
          <a:prstGeom prst="rect">
            <a:avLst/>
          </a:prstGeom>
        </p:spPr>
      </p:pic>
      <p:sp>
        <p:nvSpPr>
          <p:cNvPr id="13" name="Freihandform 12">
            <a:extLst>
              <a:ext uri="{FF2B5EF4-FFF2-40B4-BE49-F238E27FC236}">
                <a16:creationId xmlns:a16="http://schemas.microsoft.com/office/drawing/2014/main" id="{EC1FB5E3-775C-F548-9030-2E95D670283F}"/>
              </a:ext>
            </a:extLst>
          </p:cNvPr>
          <p:cNvSpPr/>
          <p:nvPr userDrawn="1"/>
        </p:nvSpPr>
        <p:spPr>
          <a:xfrm>
            <a:off x="839788" y="1178012"/>
            <a:ext cx="10512424" cy="5049794"/>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8C49854B-0A35-624B-AE74-8A58FE02A26A}"/>
              </a:ext>
            </a:extLst>
          </p:cNvPr>
          <p:cNvSpPr/>
          <p:nvPr userDrawn="1"/>
        </p:nvSpPr>
        <p:spPr>
          <a:xfrm>
            <a:off x="1274359" y="4850794"/>
            <a:ext cx="6640170" cy="1246495"/>
          </a:xfrm>
          <a:prstGeom prst="rect">
            <a:avLst/>
          </a:prstGeom>
        </p:spPr>
        <p:txBody>
          <a:bodyPr wrap="square">
            <a:spAutoFit/>
          </a:bodyPr>
          <a:lstStyle/>
          <a:p>
            <a:pPr marL="1023938" indent="-1016000">
              <a:spcBef>
                <a:spcPts val="600"/>
              </a:spcBef>
              <a:tabLst/>
              <a:defRPr/>
            </a:pPr>
            <a:r>
              <a:rPr lang="de-DE" sz="1000" b="1" dirty="0" err="1">
                <a:solidFill>
                  <a:schemeClr val="accent2"/>
                </a:solidFill>
                <a:latin typeface="Montserrat" pitchFamily="2" charset="77"/>
              </a:rPr>
              <a:t>www.stiftung-umweltenergierecht.de</a:t>
            </a:r>
            <a:endParaRPr lang="de-DE" sz="1000" b="1" dirty="0">
              <a:solidFill>
                <a:schemeClr val="accent2"/>
              </a:solidFill>
              <a:latin typeface="Montserrat" pitchFamily="2" charset="77"/>
            </a:endParaRPr>
          </a:p>
          <a:p>
            <a:pPr marL="1023938" indent="-1016000">
              <a:spcBef>
                <a:spcPts val="600"/>
              </a:spcBef>
              <a:tabLst/>
              <a:defRPr/>
            </a:pPr>
            <a:r>
              <a:rPr lang="de-DE" sz="1000" dirty="0">
                <a:solidFill>
                  <a:schemeClr val="accent2"/>
                </a:solidFill>
                <a:latin typeface="Montserrat" pitchFamily="2" charset="77"/>
              </a:rPr>
              <a:t>Unterstützen Sie unsere Arbeit durch </a:t>
            </a:r>
            <a:r>
              <a:rPr lang="de-DE" sz="1000" dirty="0" err="1">
                <a:solidFill>
                  <a:schemeClr val="accent2"/>
                </a:solidFill>
                <a:latin typeface="Montserrat" pitchFamily="2" charset="77"/>
              </a:rPr>
              <a:t>Zustiftungen</a:t>
            </a:r>
            <a:r>
              <a:rPr lang="de-DE" sz="1000" dirty="0">
                <a:solidFill>
                  <a:schemeClr val="accent2"/>
                </a:solidFill>
                <a:latin typeface="Montserrat" pitchFamily="2" charset="77"/>
              </a:rPr>
              <a:t> und Spenden für laufende Forschungsaufgaben.</a:t>
            </a:r>
          </a:p>
          <a:p>
            <a:pPr marL="1023938" indent="-1016000">
              <a:spcBef>
                <a:spcPts val="600"/>
              </a:spcBef>
              <a:tabLst/>
              <a:defRPr/>
            </a:pPr>
            <a:r>
              <a:rPr lang="de-DE" sz="1000" b="1" dirty="0">
                <a:solidFill>
                  <a:schemeClr val="accent2"/>
                </a:solidFill>
                <a:latin typeface="Montserrat" pitchFamily="2" charset="77"/>
              </a:rPr>
              <a:t>Spenden</a:t>
            </a:r>
            <a:r>
              <a:rPr lang="de-DE" sz="1000" dirty="0">
                <a:solidFill>
                  <a:schemeClr val="accent2"/>
                </a:solidFill>
                <a:latin typeface="Montserrat" pitchFamily="2" charset="77"/>
              </a:rPr>
              <a:t>:	BIC BYLADEM1SWU (Sparkasse Mainfranken Würzburg)</a:t>
            </a:r>
            <a:br>
              <a:rPr lang="de-DE" sz="1000" dirty="0">
                <a:solidFill>
                  <a:schemeClr val="accent2"/>
                </a:solidFill>
                <a:latin typeface="Montserrat" pitchFamily="2" charset="77"/>
              </a:rPr>
            </a:br>
            <a:r>
              <a:rPr lang="de-DE" sz="1000" dirty="0">
                <a:solidFill>
                  <a:schemeClr val="accent2"/>
                </a:solidFill>
                <a:latin typeface="Montserrat" pitchFamily="2" charset="77"/>
              </a:rPr>
              <a:t>IBAN DE16790500000046743183</a:t>
            </a:r>
          </a:p>
          <a:p>
            <a:pPr marL="1023938" indent="-1016000">
              <a:spcBef>
                <a:spcPts val="600"/>
              </a:spcBef>
              <a:tabLst/>
              <a:defRPr/>
            </a:pPr>
            <a:r>
              <a:rPr lang="de-DE" sz="1000" b="1" dirty="0" err="1">
                <a:solidFill>
                  <a:schemeClr val="accent2"/>
                </a:solidFill>
                <a:latin typeface="Montserrat" pitchFamily="2" charset="77"/>
              </a:rPr>
              <a:t>Zustiftungen</a:t>
            </a:r>
            <a:r>
              <a:rPr lang="de-DE" sz="1000" dirty="0">
                <a:solidFill>
                  <a:schemeClr val="accent2"/>
                </a:solidFill>
                <a:latin typeface="Montserrat" pitchFamily="2" charset="77"/>
              </a:rPr>
              <a:t>:	BIC BYLADEM1SWU (Sparkasse Mainfranken Würzburg)</a:t>
            </a:r>
            <a:br>
              <a:rPr lang="de-DE" sz="1000" dirty="0">
                <a:solidFill>
                  <a:schemeClr val="accent2"/>
                </a:solidFill>
                <a:latin typeface="Montserrat" pitchFamily="2" charset="77"/>
              </a:rPr>
            </a:br>
            <a:r>
              <a:rPr lang="de-DE" sz="1000" dirty="0">
                <a:solidFill>
                  <a:schemeClr val="accent2"/>
                </a:solidFill>
                <a:latin typeface="Montserrat" pitchFamily="2" charset="77"/>
              </a:rPr>
              <a:t>IBAN DE83790500000046745469</a:t>
            </a:r>
          </a:p>
        </p:txBody>
      </p:sp>
      <p:sp>
        <p:nvSpPr>
          <p:cNvPr id="15" name="Freihandform 14">
            <a:extLst>
              <a:ext uri="{FF2B5EF4-FFF2-40B4-BE49-F238E27FC236}">
                <a16:creationId xmlns:a16="http://schemas.microsoft.com/office/drawing/2014/main" id="{02A75650-1A2D-884D-B288-15AB97A3031E}"/>
              </a:ext>
            </a:extLst>
          </p:cNvPr>
          <p:cNvSpPr/>
          <p:nvPr userDrawn="1"/>
        </p:nvSpPr>
        <p:spPr>
          <a:xfrm>
            <a:off x="839788" y="4654378"/>
            <a:ext cx="11461138" cy="1639329"/>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a:extLst>
              <a:ext uri="{FF2B5EF4-FFF2-40B4-BE49-F238E27FC236}">
                <a16:creationId xmlns:a16="http://schemas.microsoft.com/office/drawing/2014/main" id="{DA1EC288-428C-8C47-98EA-59E590C401E8}"/>
              </a:ext>
            </a:extLst>
          </p:cNvPr>
          <p:cNvSpPr/>
          <p:nvPr userDrawn="1"/>
        </p:nvSpPr>
        <p:spPr>
          <a:xfrm>
            <a:off x="1291602" y="4246862"/>
            <a:ext cx="3854732" cy="276999"/>
          </a:xfrm>
          <a:prstGeom prst="rect">
            <a:avLst/>
          </a:prstGeom>
        </p:spPr>
        <p:txBody>
          <a:bodyPr wrap="square">
            <a:spAutoFit/>
          </a:bodyPr>
          <a:lstStyle/>
          <a:p>
            <a:pPr marL="1023938" indent="-1016000">
              <a:lnSpc>
                <a:spcPct val="100000"/>
              </a:lnSpc>
              <a:spcBef>
                <a:spcPts val="1000"/>
              </a:spcBef>
              <a:tabLst/>
              <a:defRPr/>
            </a:pPr>
            <a:r>
              <a:rPr lang="de-DE" sz="1200" b="0" dirty="0">
                <a:solidFill>
                  <a:schemeClr val="bg1"/>
                </a:solidFill>
                <a:latin typeface="Montserrat" pitchFamily="2" charset="77"/>
              </a:rPr>
              <a:t>Friedrich-Ebert-Ring 9 | 97072 Würzburg</a:t>
            </a:r>
          </a:p>
        </p:txBody>
      </p:sp>
      <p:sp>
        <p:nvSpPr>
          <p:cNvPr id="19" name="Textplatzhalter 5">
            <a:extLst>
              <a:ext uri="{FF2B5EF4-FFF2-40B4-BE49-F238E27FC236}">
                <a16:creationId xmlns:a16="http://schemas.microsoft.com/office/drawing/2014/main" id="{08C0827B-73DC-3149-9810-408074C356CE}"/>
              </a:ext>
            </a:extLst>
          </p:cNvPr>
          <p:cNvSpPr>
            <a:spLocks noGrp="1"/>
          </p:cNvSpPr>
          <p:nvPr>
            <p:ph type="body" sz="quarter" idx="10" hasCustomPrompt="1"/>
          </p:nvPr>
        </p:nvSpPr>
        <p:spPr>
          <a:xfrm>
            <a:off x="1291602" y="1483200"/>
            <a:ext cx="2867025" cy="661720"/>
          </a:xfrm>
        </p:spPr>
        <p:txBody>
          <a:bodyPr/>
          <a:lstStyle>
            <a:lvl1pPr marL="0" indent="0">
              <a:lnSpc>
                <a:spcPct val="100000"/>
              </a:lnSpc>
              <a:spcBef>
                <a:spcPts val="0"/>
              </a:spcBef>
              <a:buNone/>
              <a:defRPr sz="2000">
                <a:solidFill>
                  <a:schemeClr val="bg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de-DE" dirty="0"/>
              <a:t>Vorname Nachname</a:t>
            </a:r>
          </a:p>
          <a:p>
            <a:pPr lvl="0"/>
            <a:r>
              <a:rPr lang="de-DE" dirty="0"/>
              <a:t>Funktion</a:t>
            </a:r>
          </a:p>
        </p:txBody>
      </p:sp>
      <p:sp>
        <p:nvSpPr>
          <p:cNvPr id="20" name="Textplatzhalter 22">
            <a:extLst>
              <a:ext uri="{FF2B5EF4-FFF2-40B4-BE49-F238E27FC236}">
                <a16:creationId xmlns:a16="http://schemas.microsoft.com/office/drawing/2014/main" id="{5710E3A9-FB83-F143-BE0D-B2F3108B76CA}"/>
              </a:ext>
            </a:extLst>
          </p:cNvPr>
          <p:cNvSpPr>
            <a:spLocks noGrp="1"/>
          </p:cNvSpPr>
          <p:nvPr>
            <p:ph type="body" sz="quarter" idx="11" hasCustomPrompt="1"/>
          </p:nvPr>
        </p:nvSpPr>
        <p:spPr>
          <a:xfrm>
            <a:off x="1291603" y="2992310"/>
            <a:ext cx="5314938" cy="1254551"/>
          </a:xfrm>
        </p:spPr>
        <p:txBody>
          <a:bodyPr/>
          <a:lstStyle>
            <a:lvl1pPr marL="400050" indent="-400050" algn="l">
              <a:lnSpc>
                <a:spcPct val="100000"/>
              </a:lnSpc>
              <a:buNone/>
              <a:tabLst/>
              <a:defRPr sz="1200">
                <a:solidFill>
                  <a:schemeClr val="bg1"/>
                </a:solidFill>
              </a:defRPr>
            </a:lvl1pPr>
            <a:lvl2pPr marL="457200" indent="0" algn="l">
              <a:buNone/>
              <a:defRPr sz="1200">
                <a:solidFill>
                  <a:schemeClr val="bg1"/>
                </a:solidFill>
              </a:defRPr>
            </a:lvl2pPr>
            <a:lvl3pPr marL="914400" indent="0" algn="l">
              <a:buNone/>
              <a:defRPr sz="1200">
                <a:solidFill>
                  <a:schemeClr val="bg1"/>
                </a:solidFill>
              </a:defRPr>
            </a:lvl3pPr>
            <a:lvl4pPr marL="1371600" indent="0" algn="l">
              <a:buNone/>
              <a:defRPr sz="1200">
                <a:solidFill>
                  <a:schemeClr val="bg1"/>
                </a:solidFill>
              </a:defRPr>
            </a:lvl4pPr>
            <a:lvl5pPr marL="1828800" indent="0" algn="l">
              <a:buNone/>
              <a:defRPr sz="1200">
                <a:solidFill>
                  <a:schemeClr val="bg1"/>
                </a:solidFill>
              </a:defRPr>
            </a:lvl5pPr>
          </a:lstStyle>
          <a:p>
            <a:pPr lvl="0"/>
            <a:r>
              <a:rPr lang="de-DE" dirty="0"/>
              <a:t>#</a:t>
            </a:r>
            <a:r>
              <a:rPr lang="de-DE" dirty="0" err="1"/>
              <a:t>nachname@stiftung-umweltenergierecht.de</a:t>
            </a:r>
            <a:endParaRPr lang="de-DE" dirty="0"/>
          </a:p>
          <a:p>
            <a:pPr lvl="0"/>
            <a:r>
              <a:rPr lang="de-DE" dirty="0"/>
              <a:t>Tel:	+49-931-79 40 77-## </a:t>
            </a:r>
          </a:p>
          <a:p>
            <a:pPr lvl="0"/>
            <a:r>
              <a:rPr lang="de-DE" dirty="0"/>
              <a:t>Fax:	+49-931-79 40 77-29</a:t>
            </a:r>
          </a:p>
          <a:p>
            <a:pPr lvl="0"/>
            <a:r>
              <a:rPr lang="de-DE" dirty="0"/>
              <a:t>Twitter: </a:t>
            </a:r>
          </a:p>
        </p:txBody>
      </p:sp>
      <p:sp>
        <p:nvSpPr>
          <p:cNvPr id="21" name="Rechteck 20">
            <a:extLst>
              <a:ext uri="{FF2B5EF4-FFF2-40B4-BE49-F238E27FC236}">
                <a16:creationId xmlns:a16="http://schemas.microsoft.com/office/drawing/2014/main" id="{37A00D58-24B6-1240-8C9A-5F12C42953A9}"/>
              </a:ext>
            </a:extLst>
          </p:cNvPr>
          <p:cNvSpPr/>
          <p:nvPr userDrawn="1"/>
        </p:nvSpPr>
        <p:spPr>
          <a:xfrm>
            <a:off x="6724661" y="4246862"/>
            <a:ext cx="3530221" cy="276999"/>
          </a:xfrm>
          <a:prstGeom prst="rect">
            <a:avLst/>
          </a:prstGeom>
        </p:spPr>
        <p:txBody>
          <a:bodyPr wrap="square">
            <a:spAutoFit/>
          </a:bodyPr>
          <a:lstStyle/>
          <a:p>
            <a:pPr marL="1023938" indent="-1016000">
              <a:lnSpc>
                <a:spcPct val="100000"/>
              </a:lnSpc>
              <a:spcBef>
                <a:spcPts val="1000"/>
              </a:spcBef>
              <a:tabLst/>
              <a:defRPr/>
            </a:pPr>
            <a:r>
              <a:rPr lang="de-DE" sz="1200" b="0" dirty="0">
                <a:solidFill>
                  <a:schemeClr val="bg1"/>
                </a:solidFill>
                <a:latin typeface="Montserrat" pitchFamily="2" charset="77"/>
              </a:rPr>
              <a:t>Friedrich-Ebert-Ring 9 | 97072 Würzburg</a:t>
            </a:r>
          </a:p>
        </p:txBody>
      </p:sp>
      <p:sp>
        <p:nvSpPr>
          <p:cNvPr id="22" name="Textplatzhalter 5">
            <a:extLst>
              <a:ext uri="{FF2B5EF4-FFF2-40B4-BE49-F238E27FC236}">
                <a16:creationId xmlns:a16="http://schemas.microsoft.com/office/drawing/2014/main" id="{25B41F5C-B9EF-A247-96D1-0AD9FAB1D054}"/>
              </a:ext>
            </a:extLst>
          </p:cNvPr>
          <p:cNvSpPr>
            <a:spLocks noGrp="1"/>
          </p:cNvSpPr>
          <p:nvPr>
            <p:ph type="body" sz="quarter" idx="12" hasCustomPrompt="1"/>
          </p:nvPr>
        </p:nvSpPr>
        <p:spPr>
          <a:xfrm>
            <a:off x="6724662" y="1483200"/>
            <a:ext cx="2867025" cy="661720"/>
          </a:xfrm>
        </p:spPr>
        <p:txBody>
          <a:bodyPr/>
          <a:lstStyle>
            <a:lvl1pPr marL="0" indent="0">
              <a:lnSpc>
                <a:spcPct val="100000"/>
              </a:lnSpc>
              <a:spcBef>
                <a:spcPts val="0"/>
              </a:spcBef>
              <a:buNone/>
              <a:defRPr sz="2000">
                <a:solidFill>
                  <a:schemeClr val="bg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de-DE" dirty="0"/>
              <a:t>Vorname Nachname</a:t>
            </a:r>
          </a:p>
          <a:p>
            <a:pPr lvl="0"/>
            <a:r>
              <a:rPr lang="de-DE" dirty="0"/>
              <a:t>Funktion</a:t>
            </a:r>
          </a:p>
        </p:txBody>
      </p:sp>
      <p:sp>
        <p:nvSpPr>
          <p:cNvPr id="24" name="Textplatzhalter 22">
            <a:extLst>
              <a:ext uri="{FF2B5EF4-FFF2-40B4-BE49-F238E27FC236}">
                <a16:creationId xmlns:a16="http://schemas.microsoft.com/office/drawing/2014/main" id="{DE47317D-52AC-CD43-90B0-EF2C90BB0886}"/>
              </a:ext>
            </a:extLst>
          </p:cNvPr>
          <p:cNvSpPr>
            <a:spLocks noGrp="1"/>
          </p:cNvSpPr>
          <p:nvPr>
            <p:ph type="body" sz="quarter" idx="13" hasCustomPrompt="1"/>
          </p:nvPr>
        </p:nvSpPr>
        <p:spPr>
          <a:xfrm>
            <a:off x="6724663" y="2992310"/>
            <a:ext cx="4627549" cy="1254551"/>
          </a:xfrm>
        </p:spPr>
        <p:txBody>
          <a:bodyPr/>
          <a:lstStyle>
            <a:lvl1pPr marL="400050" indent="-400050" algn="l">
              <a:lnSpc>
                <a:spcPct val="100000"/>
              </a:lnSpc>
              <a:buNone/>
              <a:tabLst/>
              <a:defRPr sz="1200">
                <a:solidFill>
                  <a:schemeClr val="bg1"/>
                </a:solidFill>
              </a:defRPr>
            </a:lvl1pPr>
            <a:lvl2pPr marL="457200" indent="0" algn="l">
              <a:buNone/>
              <a:defRPr sz="1200">
                <a:solidFill>
                  <a:schemeClr val="bg1"/>
                </a:solidFill>
              </a:defRPr>
            </a:lvl2pPr>
            <a:lvl3pPr marL="914400" indent="0" algn="l">
              <a:buNone/>
              <a:defRPr sz="1200">
                <a:solidFill>
                  <a:schemeClr val="bg1"/>
                </a:solidFill>
              </a:defRPr>
            </a:lvl3pPr>
            <a:lvl4pPr marL="1371600" indent="0" algn="l">
              <a:buNone/>
              <a:defRPr sz="1200">
                <a:solidFill>
                  <a:schemeClr val="bg1"/>
                </a:solidFill>
              </a:defRPr>
            </a:lvl4pPr>
            <a:lvl5pPr marL="1828800" indent="0" algn="l">
              <a:buNone/>
              <a:defRPr sz="1200">
                <a:solidFill>
                  <a:schemeClr val="bg1"/>
                </a:solidFill>
              </a:defRPr>
            </a:lvl5pPr>
          </a:lstStyle>
          <a:p>
            <a:pPr lvl="0"/>
            <a:r>
              <a:rPr lang="de-DE" dirty="0"/>
              <a:t>#</a:t>
            </a:r>
            <a:r>
              <a:rPr lang="de-DE" dirty="0" err="1"/>
              <a:t>nachname@stiftung-umweltenergierecht.de</a:t>
            </a:r>
            <a:endParaRPr lang="de-DE" dirty="0"/>
          </a:p>
          <a:p>
            <a:pPr lvl="0"/>
            <a:r>
              <a:rPr lang="de-DE" dirty="0"/>
              <a:t>Tel:	+49-931-79 40 77-## </a:t>
            </a:r>
          </a:p>
          <a:p>
            <a:pPr lvl="0"/>
            <a:r>
              <a:rPr lang="de-DE" dirty="0"/>
              <a:t>Fax:	+49-931-79 40 77-29</a:t>
            </a:r>
          </a:p>
          <a:p>
            <a:pPr lvl="0"/>
            <a:r>
              <a:rPr lang="de-DE" dirty="0"/>
              <a:t>Twitter: </a:t>
            </a:r>
          </a:p>
        </p:txBody>
      </p:sp>
    </p:spTree>
    <p:extLst>
      <p:ext uri="{BB962C8B-B14F-4D97-AF65-F5344CB8AC3E}">
        <p14:creationId xmlns:p14="http://schemas.microsoft.com/office/powerpoint/2010/main" val="32924171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cSld name="Kapiteltrenner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2D5E41-8390-5845-91E5-1A48F528C44C}"/>
              </a:ext>
            </a:extLst>
          </p:cNvPr>
          <p:cNvSpPr>
            <a:spLocks noGrp="1"/>
          </p:cNvSpPr>
          <p:nvPr>
            <p:ph type="ctrTitle"/>
          </p:nvPr>
        </p:nvSpPr>
        <p:spPr>
          <a:xfrm>
            <a:off x="836483" y="3674803"/>
            <a:ext cx="9144000" cy="2015941"/>
          </a:xfrm>
        </p:spPr>
        <p:txBody>
          <a:bodyPr anchor="b">
            <a:noAutofit/>
          </a:bodyPr>
          <a:lstStyle>
            <a:lvl1pPr algn="l">
              <a:defRPr sz="4800"/>
            </a:lvl1pPr>
          </a:lstStyle>
          <a:p>
            <a:r>
              <a:rPr lang="de-DE"/>
              <a:t>Mastertitelformat bearbeiten</a:t>
            </a:r>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836482" y="5782821"/>
            <a:ext cx="9144001" cy="849754"/>
          </a:xfrm>
        </p:spPr>
        <p:txBody>
          <a:bodyPr>
            <a:no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23.10.2024 </a:t>
            </a:r>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5359333" cy="272549"/>
          </a:xfrm>
        </p:spPr>
        <p:txBody>
          <a:bodyPr/>
          <a:lstStyle/>
          <a:p>
            <a:r>
              <a:rPr lang="de-DE"/>
              <a:t>Dekarbonisierung der Wärmeversorgung und neue Effizienzansätze im Gebäudesektor</a:t>
            </a:r>
          </a:p>
        </p:txBody>
      </p:sp>
      <p:sp>
        <p:nvSpPr>
          <p:cNvPr id="9" name="Freihandform 8">
            <a:extLst>
              <a:ext uri="{FF2B5EF4-FFF2-40B4-BE49-F238E27FC236}">
                <a16:creationId xmlns:a16="http://schemas.microsoft.com/office/drawing/2014/main" id="{95303564-E09A-0F4E-9A71-2457A6BE02C9}"/>
              </a:ext>
            </a:extLst>
          </p:cNvPr>
          <p:cNvSpPr/>
          <p:nvPr userDrawn="1"/>
        </p:nvSpPr>
        <p:spPr>
          <a:xfrm>
            <a:off x="406910" y="572400"/>
            <a:ext cx="11981939" cy="5939041"/>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10438171 w 10938425"/>
              <a:gd name="connsiteY0" fmla="*/ 0 h 4977636"/>
              <a:gd name="connsiteX1" fmla="*/ 0 w 10938425"/>
              <a:gd name="connsiteY1" fmla="*/ 0 h 4977636"/>
              <a:gd name="connsiteX2" fmla="*/ 0 w 10938425"/>
              <a:gd name="connsiteY2" fmla="*/ 4977636 h 4977636"/>
              <a:gd name="connsiteX3" fmla="*/ 10938425 w 10938425"/>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38425" h="4977636">
                <a:moveTo>
                  <a:pt x="10438171"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50CBBA61-E7AA-614F-81AE-B549F41504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55526" y="-107094"/>
            <a:ext cx="2136473" cy="1034144"/>
          </a:xfrm>
          <a:prstGeom prst="rect">
            <a:avLst/>
          </a:prstGeom>
        </p:spPr>
      </p:pic>
    </p:spTree>
    <p:extLst>
      <p:ext uri="{BB962C8B-B14F-4D97-AF65-F5344CB8AC3E}">
        <p14:creationId xmlns:p14="http://schemas.microsoft.com/office/powerpoint/2010/main" val="12714714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847CBB23-F2DE-6B95-DECA-90B086735930}"/>
              </a:ext>
            </a:extLst>
          </p:cNvPr>
          <p:cNvSpPr>
            <a:spLocks noGrp="1"/>
          </p:cNvSpPr>
          <p:nvPr>
            <p:ph type="dt" sz="half" idx="10"/>
          </p:nvPr>
        </p:nvSpPr>
        <p:spPr/>
        <p:txBody>
          <a:bodyPr/>
          <a:lstStyle/>
          <a:p>
            <a:r>
              <a:rPr lang="de-DE"/>
              <a:t>23.10.2024 </a:t>
            </a:r>
          </a:p>
        </p:txBody>
      </p:sp>
      <p:sp>
        <p:nvSpPr>
          <p:cNvPr id="3" name="Fußzeilenplatzhalter 2">
            <a:extLst>
              <a:ext uri="{FF2B5EF4-FFF2-40B4-BE49-F238E27FC236}">
                <a16:creationId xmlns:a16="http://schemas.microsoft.com/office/drawing/2014/main" id="{BE6A724F-33BF-DD19-79BF-00123B286133}"/>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4" name="Foliennummernplatzhalter 3">
            <a:extLst>
              <a:ext uri="{FF2B5EF4-FFF2-40B4-BE49-F238E27FC236}">
                <a16:creationId xmlns:a16="http://schemas.microsoft.com/office/drawing/2014/main" id="{50D8FBC7-EAEE-ACBC-0CFD-64818A235404}"/>
              </a:ext>
            </a:extLst>
          </p:cNvPr>
          <p:cNvSpPr>
            <a:spLocks noGrp="1"/>
          </p:cNvSpPr>
          <p:nvPr>
            <p:ph type="sldNum" sz="quarter" idx="12"/>
          </p:nvPr>
        </p:nvSpPr>
        <p:spPr/>
        <p:txBody>
          <a:bodyPr/>
          <a:lstStyle/>
          <a:p>
            <a:fld id="{3FC7044A-9581-448F-A798-C0F830A52AAB}" type="slidenum">
              <a:rPr lang="de-DE" smtClean="0"/>
              <a:t>‹Nr.›</a:t>
            </a:fld>
            <a:endParaRPr lang="de-DE"/>
          </a:p>
        </p:txBody>
      </p:sp>
    </p:spTree>
    <p:extLst>
      <p:ext uri="{BB962C8B-B14F-4D97-AF65-F5344CB8AC3E}">
        <p14:creationId xmlns:p14="http://schemas.microsoft.com/office/powerpoint/2010/main" val="2900024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theme" Target="../theme/theme2.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image" Target="../media/image2.svg"/><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3AA29AD-01DD-EC4C-AE03-AF5179D19FB9}"/>
              </a:ext>
            </a:extLst>
          </p:cNvPr>
          <p:cNvSpPr>
            <a:spLocks noGrp="1"/>
          </p:cNvSpPr>
          <p:nvPr>
            <p:ph type="title"/>
          </p:nvPr>
        </p:nvSpPr>
        <p:spPr>
          <a:xfrm>
            <a:off x="836483" y="1176574"/>
            <a:ext cx="10515600" cy="986675"/>
          </a:xfrm>
          <a:prstGeom prst="rect">
            <a:avLst/>
          </a:prstGeom>
        </p:spPr>
        <p:txBody>
          <a:bodyPr vert="horz" lIns="91440" tIns="45720" rIns="91440" bIns="45720" rtlCol="0" anchor="t">
            <a:noAutofit/>
          </a:bodyPr>
          <a:lstStyle/>
          <a:p>
            <a:r>
              <a:rPr lang="de-DE" dirty="0"/>
              <a:t>Mastertitelformat bearbeiten</a:t>
            </a:r>
          </a:p>
        </p:txBody>
      </p:sp>
      <p:sp>
        <p:nvSpPr>
          <p:cNvPr id="3" name="Textplatzhalter 2">
            <a:extLst>
              <a:ext uri="{FF2B5EF4-FFF2-40B4-BE49-F238E27FC236}">
                <a16:creationId xmlns:a16="http://schemas.microsoft.com/office/drawing/2014/main" id="{5642CAC2-6C19-1047-8D2C-D4EC8E628216}"/>
              </a:ext>
            </a:extLst>
          </p:cNvPr>
          <p:cNvSpPr>
            <a:spLocks noGrp="1"/>
          </p:cNvSpPr>
          <p:nvPr>
            <p:ph type="body" idx="1"/>
          </p:nvPr>
        </p:nvSpPr>
        <p:spPr>
          <a:xfrm>
            <a:off x="838200" y="2201709"/>
            <a:ext cx="10515600" cy="4430866"/>
          </a:xfrm>
          <a:prstGeom prst="rect">
            <a:avLst/>
          </a:prstGeom>
        </p:spPr>
        <p:txBody>
          <a:bodyPr vert="horz" lIns="91440" tIns="45720" rIns="91440" bIns="4572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DC82354B-076D-2F4E-94D5-4BD7F38144C9}"/>
              </a:ext>
            </a:extLst>
          </p:cNvPr>
          <p:cNvSpPr>
            <a:spLocks noGrp="1"/>
          </p:cNvSpPr>
          <p:nvPr>
            <p:ph type="dt" sz="half" idx="2"/>
          </p:nvPr>
        </p:nvSpPr>
        <p:spPr>
          <a:xfrm>
            <a:off x="1460474" y="226629"/>
            <a:ext cx="769471"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r>
              <a:rPr lang="de-DE"/>
              <a:t>23.10.2024 </a:t>
            </a:r>
            <a:endParaRPr lang="de-DE" dirty="0"/>
          </a:p>
        </p:txBody>
      </p:sp>
      <p:sp>
        <p:nvSpPr>
          <p:cNvPr id="5" name="Fußzeilenplatzhalter 4">
            <a:extLst>
              <a:ext uri="{FF2B5EF4-FFF2-40B4-BE49-F238E27FC236}">
                <a16:creationId xmlns:a16="http://schemas.microsoft.com/office/drawing/2014/main" id="{F7BAAD8A-CACA-5544-9629-9B56E8C1AA3D}"/>
              </a:ext>
            </a:extLst>
          </p:cNvPr>
          <p:cNvSpPr>
            <a:spLocks noGrp="1"/>
          </p:cNvSpPr>
          <p:nvPr>
            <p:ph type="ftr" sz="quarter" idx="3"/>
          </p:nvPr>
        </p:nvSpPr>
        <p:spPr>
          <a:xfrm>
            <a:off x="2413898" y="226629"/>
            <a:ext cx="5359333"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r>
              <a:rPr lang="de-DE"/>
              <a:t>Dekarbonisierung der Wärmeversorgung und neue Effizienzansätze im Gebäudesektor</a:t>
            </a:r>
            <a:endParaRPr lang="de-DE" dirty="0"/>
          </a:p>
        </p:txBody>
      </p:sp>
      <p:sp>
        <p:nvSpPr>
          <p:cNvPr id="6" name="Foliennummernplatzhalter 5">
            <a:extLst>
              <a:ext uri="{FF2B5EF4-FFF2-40B4-BE49-F238E27FC236}">
                <a16:creationId xmlns:a16="http://schemas.microsoft.com/office/drawing/2014/main" id="{5274524C-AC5F-5147-9CFD-C00277CDAD91}"/>
              </a:ext>
            </a:extLst>
          </p:cNvPr>
          <p:cNvSpPr>
            <a:spLocks noGrp="1"/>
          </p:cNvSpPr>
          <p:nvPr>
            <p:ph type="sldNum" sz="quarter" idx="4"/>
          </p:nvPr>
        </p:nvSpPr>
        <p:spPr>
          <a:xfrm>
            <a:off x="836483" y="226629"/>
            <a:ext cx="449177"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fld id="{BB5D5A41-9DD1-F24E-9E26-15668BB14167}" type="slidenum">
              <a:rPr lang="de-DE" smtClean="0"/>
              <a:pPr/>
              <a:t>‹Nr.›</a:t>
            </a:fld>
            <a:endParaRPr lang="de-DE" dirty="0"/>
          </a:p>
        </p:txBody>
      </p:sp>
      <p:pic>
        <p:nvPicPr>
          <p:cNvPr id="14" name="Grafik 13">
            <a:extLst>
              <a:ext uri="{FF2B5EF4-FFF2-40B4-BE49-F238E27FC236}">
                <a16:creationId xmlns:a16="http://schemas.microsoft.com/office/drawing/2014/main" id="{671E2564-6038-4F46-9BC2-39BB556768C2}"/>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10055526" y="-107094"/>
            <a:ext cx="2136473" cy="1034144"/>
          </a:xfrm>
          <a:prstGeom prst="rect">
            <a:avLst/>
          </a:prstGeom>
        </p:spPr>
      </p:pic>
      <p:cxnSp>
        <p:nvCxnSpPr>
          <p:cNvPr id="8" name="Gerade Verbindung 7">
            <a:extLst>
              <a:ext uri="{FF2B5EF4-FFF2-40B4-BE49-F238E27FC236}">
                <a16:creationId xmlns:a16="http://schemas.microsoft.com/office/drawing/2014/main" id="{B36BAA85-35E3-C741-B068-F67380AA01E3}"/>
              </a:ext>
            </a:extLst>
          </p:cNvPr>
          <p:cNvCxnSpPr/>
          <p:nvPr userDrawn="1"/>
        </p:nvCxnSpPr>
        <p:spPr>
          <a:xfrm>
            <a:off x="-68543" y="570302"/>
            <a:ext cx="11905130"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5825175"/>
      </p:ext>
    </p:extLst>
  </p:cSld>
  <p:clrMap bg1="lt1" tx1="dk1" bg2="lt2" tx2="dk2" accent1="accent1" accent2="accent2" accent3="accent3" accent4="accent4" accent5="accent5" accent6="accent6" hlink="hlink" folHlink="folHlink"/>
  <p:sldLayoutIdLst>
    <p:sldLayoutId id="2147483660" r:id="rId1"/>
    <p:sldLayoutId id="2147483677" r:id="rId2"/>
    <p:sldLayoutId id="2147483664" r:id="rId3"/>
    <p:sldLayoutId id="2147483650" r:id="rId4"/>
    <p:sldLayoutId id="2147483665" r:id="rId5"/>
    <p:sldLayoutId id="2147483663" r:id="rId6"/>
    <p:sldLayoutId id="2147483653" r:id="rId7"/>
    <p:sldLayoutId id="2147483661" r:id="rId8"/>
    <p:sldLayoutId id="2147483657" r:id="rId9"/>
    <p:sldLayoutId id="2147483662" r:id="rId10"/>
    <p:sldLayoutId id="2147483670" r:id="rId11"/>
    <p:sldLayoutId id="2147483671" r:id="rId12"/>
    <p:sldLayoutId id="2147483673" r:id="rId13"/>
    <p:sldLayoutId id="2147483679" r:id="rId14"/>
  </p:sldLayoutIdLst>
  <p:hf hdr="0"/>
  <p:txStyles>
    <p:titleStyle>
      <a:lvl1pPr algn="l" defTabSz="914400" rtl="0" eaLnBrk="1" latinLnBrk="0" hangingPunct="1">
        <a:lnSpc>
          <a:spcPct val="90000"/>
        </a:lnSpc>
        <a:spcBef>
          <a:spcPct val="0"/>
        </a:spcBef>
        <a:buNone/>
        <a:defRPr sz="2400" b="1" i="0" kern="1200">
          <a:solidFill>
            <a:schemeClr val="tx2"/>
          </a:solidFill>
          <a:latin typeface="Montserrat" pitchFamily="2" charset="77"/>
          <a:ea typeface="+mj-ea"/>
          <a:cs typeface="+mj-cs"/>
        </a:defRPr>
      </a:lvl1pPr>
    </p:titleStyle>
    <p:bodyStyle>
      <a:lvl1pPr marL="228600" indent="-228600" algn="l" defTabSz="914400" rtl="0" eaLnBrk="1" latinLnBrk="0" hangingPunct="1">
        <a:lnSpc>
          <a:spcPct val="120000"/>
        </a:lnSpc>
        <a:spcBef>
          <a:spcPts val="1000"/>
        </a:spcBef>
        <a:buClr>
          <a:schemeClr val="tx2"/>
        </a:buClr>
        <a:buFont typeface="Systemschrift Normal"/>
        <a:buChar char="▸"/>
        <a:defRPr sz="2000" kern="1200">
          <a:solidFill>
            <a:schemeClr val="tx1"/>
          </a:solidFill>
          <a:latin typeface="Montserrat" pitchFamily="2" charset="77"/>
          <a:ea typeface="+mn-ea"/>
          <a:cs typeface="+mn-cs"/>
        </a:defRPr>
      </a:lvl1pPr>
      <a:lvl2pPr marL="6858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2pPr>
      <a:lvl3pPr marL="1143000" indent="-228600" algn="l" defTabSz="914400" rtl="0" eaLnBrk="1" latinLnBrk="0" hangingPunct="1">
        <a:lnSpc>
          <a:spcPct val="120000"/>
        </a:lnSpc>
        <a:spcBef>
          <a:spcPts val="500"/>
        </a:spcBef>
        <a:buClr>
          <a:srgbClr val="99D5EF"/>
        </a:buClr>
        <a:buFont typeface="Arial" panose="020B0604020202020204" pitchFamily="34" charset="0"/>
        <a:buChar char="•"/>
        <a:defRPr sz="1800" kern="1200">
          <a:solidFill>
            <a:schemeClr val="tx1"/>
          </a:solidFill>
          <a:latin typeface="Montserrat" pitchFamily="2" charset="77"/>
          <a:ea typeface="+mn-ea"/>
          <a:cs typeface="+mn-cs"/>
        </a:defRPr>
      </a:lvl3pPr>
      <a:lvl4pPr marL="16002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1" userDrawn="1">
          <p15:clr>
            <a:srgbClr val="F26B43"/>
          </p15:clr>
        </p15:guide>
        <p15:guide id="2" pos="529" userDrawn="1">
          <p15:clr>
            <a:srgbClr val="F26B43"/>
          </p15:clr>
        </p15:guide>
        <p15:guide id="3" pos="7151" userDrawn="1">
          <p15:clr>
            <a:srgbClr val="F26B43"/>
          </p15:clr>
        </p15:guide>
        <p15:guide id="4" orient="horz" pos="40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3AA29AD-01DD-EC4C-AE03-AF5179D19FB9}"/>
              </a:ext>
            </a:extLst>
          </p:cNvPr>
          <p:cNvSpPr>
            <a:spLocks noGrp="1"/>
          </p:cNvSpPr>
          <p:nvPr>
            <p:ph type="title"/>
          </p:nvPr>
        </p:nvSpPr>
        <p:spPr>
          <a:xfrm>
            <a:off x="836483" y="1176574"/>
            <a:ext cx="10515600" cy="986675"/>
          </a:xfrm>
          <a:prstGeom prst="rect">
            <a:avLst/>
          </a:prstGeom>
        </p:spPr>
        <p:txBody>
          <a:bodyPr vert="horz" lIns="91440" tIns="45720" rIns="91440" bIns="45720" rtlCol="0" anchor="t">
            <a:noAutofit/>
          </a:bodyPr>
          <a:lstStyle/>
          <a:p>
            <a:r>
              <a:rPr lang="de-DE" dirty="0"/>
              <a:t>Mastertitelformat bearbeiten</a:t>
            </a:r>
          </a:p>
        </p:txBody>
      </p:sp>
      <p:sp>
        <p:nvSpPr>
          <p:cNvPr id="3" name="Textplatzhalter 2">
            <a:extLst>
              <a:ext uri="{FF2B5EF4-FFF2-40B4-BE49-F238E27FC236}">
                <a16:creationId xmlns:a16="http://schemas.microsoft.com/office/drawing/2014/main" id="{5642CAC2-6C19-1047-8D2C-D4EC8E628216}"/>
              </a:ext>
            </a:extLst>
          </p:cNvPr>
          <p:cNvSpPr>
            <a:spLocks noGrp="1"/>
          </p:cNvSpPr>
          <p:nvPr>
            <p:ph type="body" idx="1"/>
          </p:nvPr>
        </p:nvSpPr>
        <p:spPr>
          <a:xfrm>
            <a:off x="838200" y="2201709"/>
            <a:ext cx="10515600" cy="4430866"/>
          </a:xfrm>
          <a:prstGeom prst="rect">
            <a:avLst/>
          </a:prstGeom>
        </p:spPr>
        <p:txBody>
          <a:bodyPr vert="horz" lIns="91440" tIns="45720" rIns="91440" bIns="4572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DC82354B-076D-2F4E-94D5-4BD7F38144C9}"/>
              </a:ext>
            </a:extLst>
          </p:cNvPr>
          <p:cNvSpPr>
            <a:spLocks noGrp="1"/>
          </p:cNvSpPr>
          <p:nvPr>
            <p:ph type="dt" sz="half" idx="2"/>
          </p:nvPr>
        </p:nvSpPr>
        <p:spPr>
          <a:xfrm>
            <a:off x="1460474" y="226629"/>
            <a:ext cx="769471"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r>
              <a:rPr lang="de-DE"/>
              <a:t>23.10.2024 </a:t>
            </a:r>
            <a:endParaRPr lang="de-DE" dirty="0"/>
          </a:p>
        </p:txBody>
      </p:sp>
      <p:sp>
        <p:nvSpPr>
          <p:cNvPr id="5" name="Fußzeilenplatzhalter 4">
            <a:extLst>
              <a:ext uri="{FF2B5EF4-FFF2-40B4-BE49-F238E27FC236}">
                <a16:creationId xmlns:a16="http://schemas.microsoft.com/office/drawing/2014/main" id="{F7BAAD8A-CACA-5544-9629-9B56E8C1AA3D}"/>
              </a:ext>
            </a:extLst>
          </p:cNvPr>
          <p:cNvSpPr>
            <a:spLocks noGrp="1"/>
          </p:cNvSpPr>
          <p:nvPr>
            <p:ph type="ftr" sz="quarter" idx="3"/>
          </p:nvPr>
        </p:nvSpPr>
        <p:spPr>
          <a:xfrm>
            <a:off x="2413898" y="226629"/>
            <a:ext cx="5359333"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r>
              <a:rPr lang="de-DE"/>
              <a:t>Dekarbonisierung der Wärmeversorgung und neue Effizienzansätze im Gebäudesektor</a:t>
            </a:r>
            <a:endParaRPr lang="de-DE" dirty="0"/>
          </a:p>
        </p:txBody>
      </p:sp>
      <p:sp>
        <p:nvSpPr>
          <p:cNvPr id="6" name="Foliennummernplatzhalter 5">
            <a:extLst>
              <a:ext uri="{FF2B5EF4-FFF2-40B4-BE49-F238E27FC236}">
                <a16:creationId xmlns:a16="http://schemas.microsoft.com/office/drawing/2014/main" id="{5274524C-AC5F-5147-9CFD-C00277CDAD91}"/>
              </a:ext>
            </a:extLst>
          </p:cNvPr>
          <p:cNvSpPr>
            <a:spLocks noGrp="1"/>
          </p:cNvSpPr>
          <p:nvPr>
            <p:ph type="sldNum" sz="quarter" idx="4"/>
          </p:nvPr>
        </p:nvSpPr>
        <p:spPr>
          <a:xfrm>
            <a:off x="836483" y="226629"/>
            <a:ext cx="449177"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fld id="{BB5D5A41-9DD1-F24E-9E26-15668BB14167}" type="slidenum">
              <a:rPr lang="de-DE" smtClean="0"/>
              <a:pPr/>
              <a:t>‹Nr.›</a:t>
            </a:fld>
            <a:endParaRPr lang="de-DE" dirty="0"/>
          </a:p>
        </p:txBody>
      </p:sp>
      <p:pic>
        <p:nvPicPr>
          <p:cNvPr id="14" name="Grafik 13">
            <a:extLst>
              <a:ext uri="{FF2B5EF4-FFF2-40B4-BE49-F238E27FC236}">
                <a16:creationId xmlns:a16="http://schemas.microsoft.com/office/drawing/2014/main" id="{671E2564-6038-4F46-9BC2-39BB556768C2}"/>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10055526" y="-107094"/>
            <a:ext cx="2136473" cy="1034144"/>
          </a:xfrm>
          <a:prstGeom prst="rect">
            <a:avLst/>
          </a:prstGeom>
        </p:spPr>
      </p:pic>
      <p:cxnSp>
        <p:nvCxnSpPr>
          <p:cNvPr id="8" name="Gerade Verbindung 7">
            <a:extLst>
              <a:ext uri="{FF2B5EF4-FFF2-40B4-BE49-F238E27FC236}">
                <a16:creationId xmlns:a16="http://schemas.microsoft.com/office/drawing/2014/main" id="{B36BAA85-35E3-C741-B068-F67380AA01E3}"/>
              </a:ext>
            </a:extLst>
          </p:cNvPr>
          <p:cNvCxnSpPr/>
          <p:nvPr userDrawn="1"/>
        </p:nvCxnSpPr>
        <p:spPr>
          <a:xfrm>
            <a:off x="-68543" y="570302"/>
            <a:ext cx="11905130"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185984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Lst>
  <p:hf hdr="0"/>
  <p:txStyles>
    <p:titleStyle>
      <a:lvl1pPr algn="l" defTabSz="914400" rtl="0" eaLnBrk="1" latinLnBrk="0" hangingPunct="1">
        <a:lnSpc>
          <a:spcPct val="90000"/>
        </a:lnSpc>
        <a:spcBef>
          <a:spcPct val="0"/>
        </a:spcBef>
        <a:buNone/>
        <a:defRPr sz="2400" b="1" i="0" kern="1200">
          <a:solidFill>
            <a:schemeClr val="tx2"/>
          </a:solidFill>
          <a:latin typeface="Montserrat" pitchFamily="2" charset="77"/>
          <a:ea typeface="+mj-ea"/>
          <a:cs typeface="+mj-cs"/>
        </a:defRPr>
      </a:lvl1pPr>
    </p:titleStyle>
    <p:bodyStyle>
      <a:lvl1pPr marL="228600" indent="-228600" algn="l" defTabSz="914400" rtl="0" eaLnBrk="1" latinLnBrk="0" hangingPunct="1">
        <a:lnSpc>
          <a:spcPct val="120000"/>
        </a:lnSpc>
        <a:spcBef>
          <a:spcPts val="1000"/>
        </a:spcBef>
        <a:buClr>
          <a:schemeClr val="tx2"/>
        </a:buClr>
        <a:buFont typeface="Systemschrift Normal"/>
        <a:buChar char="▸"/>
        <a:defRPr sz="2000" kern="1200">
          <a:solidFill>
            <a:schemeClr val="tx1"/>
          </a:solidFill>
          <a:latin typeface="Montserrat" pitchFamily="2" charset="77"/>
          <a:ea typeface="+mn-ea"/>
          <a:cs typeface="+mn-cs"/>
        </a:defRPr>
      </a:lvl1pPr>
      <a:lvl2pPr marL="6858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2pPr>
      <a:lvl3pPr marL="1143000" indent="-228600" algn="l" defTabSz="914400" rtl="0" eaLnBrk="1" latinLnBrk="0" hangingPunct="1">
        <a:lnSpc>
          <a:spcPct val="120000"/>
        </a:lnSpc>
        <a:spcBef>
          <a:spcPts val="500"/>
        </a:spcBef>
        <a:buClr>
          <a:srgbClr val="99D5EF"/>
        </a:buClr>
        <a:buFont typeface="Arial" panose="020B0604020202020204" pitchFamily="34" charset="0"/>
        <a:buChar char="•"/>
        <a:defRPr sz="1800" kern="1200">
          <a:solidFill>
            <a:schemeClr val="tx1"/>
          </a:solidFill>
          <a:latin typeface="Montserrat" pitchFamily="2" charset="77"/>
          <a:ea typeface="+mn-ea"/>
          <a:cs typeface="+mn-cs"/>
        </a:defRPr>
      </a:lvl3pPr>
      <a:lvl4pPr marL="16002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1">
          <p15:clr>
            <a:srgbClr val="F26B43"/>
          </p15:clr>
        </p15:guide>
        <p15:guide id="2" pos="529">
          <p15:clr>
            <a:srgbClr val="F26B43"/>
          </p15:clr>
        </p15:guide>
        <p15:guide id="3" pos="7151">
          <p15:clr>
            <a:srgbClr val="F26B43"/>
          </p15:clr>
        </p15:guide>
        <p15:guide id="4" orient="horz" pos="408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C98149-3A38-394B-9E60-40F056557663}"/>
              </a:ext>
            </a:extLst>
          </p:cNvPr>
          <p:cNvSpPr>
            <a:spLocks noGrp="1"/>
          </p:cNvSpPr>
          <p:nvPr>
            <p:ph type="ctrTitle"/>
          </p:nvPr>
        </p:nvSpPr>
        <p:spPr/>
        <p:txBody>
          <a:bodyPr/>
          <a:lstStyle/>
          <a:p>
            <a:r>
              <a:rPr lang="de-DE" dirty="0"/>
              <a:t>Dekarbonisierung der Wärmeversorgung und neue Effizienzansätze im Gebäudesektor</a:t>
            </a:r>
          </a:p>
        </p:txBody>
      </p:sp>
      <p:sp>
        <p:nvSpPr>
          <p:cNvPr id="3" name="Untertitel 2">
            <a:extLst>
              <a:ext uri="{FF2B5EF4-FFF2-40B4-BE49-F238E27FC236}">
                <a16:creationId xmlns:a16="http://schemas.microsoft.com/office/drawing/2014/main" id="{5C63CDAB-3A99-EC46-B4C9-6E32584D9B8C}"/>
              </a:ext>
            </a:extLst>
          </p:cNvPr>
          <p:cNvSpPr>
            <a:spLocks noGrp="1"/>
          </p:cNvSpPr>
          <p:nvPr>
            <p:ph type="subTitle" idx="1"/>
          </p:nvPr>
        </p:nvSpPr>
        <p:spPr/>
        <p:txBody>
          <a:bodyPr/>
          <a:lstStyle/>
          <a:p>
            <a:r>
              <a:rPr lang="de-DE" dirty="0"/>
              <a:t>Input 1 – Neue europäische Vorgaben</a:t>
            </a:r>
          </a:p>
        </p:txBody>
      </p:sp>
      <p:sp>
        <p:nvSpPr>
          <p:cNvPr id="4" name="Datumsplatzhalter 3">
            <a:extLst>
              <a:ext uri="{FF2B5EF4-FFF2-40B4-BE49-F238E27FC236}">
                <a16:creationId xmlns:a16="http://schemas.microsoft.com/office/drawing/2014/main" id="{2F7ACB7C-3114-A148-B42B-CE27196878DB}"/>
              </a:ext>
            </a:extLst>
          </p:cNvPr>
          <p:cNvSpPr>
            <a:spLocks noGrp="1"/>
          </p:cNvSpPr>
          <p:nvPr>
            <p:ph type="dt" sz="half" idx="2"/>
          </p:nvPr>
        </p:nvSpPr>
        <p:spPr/>
        <p:txBody>
          <a:bodyPr/>
          <a:lstStyle/>
          <a:p>
            <a:r>
              <a:rPr lang="de-DE"/>
              <a:t>23.10.2024 </a:t>
            </a:r>
            <a:endParaRPr lang="de-DE" dirty="0"/>
          </a:p>
        </p:txBody>
      </p:sp>
      <p:sp>
        <p:nvSpPr>
          <p:cNvPr id="5" name="Textplatzhalter 4">
            <a:extLst>
              <a:ext uri="{FF2B5EF4-FFF2-40B4-BE49-F238E27FC236}">
                <a16:creationId xmlns:a16="http://schemas.microsoft.com/office/drawing/2014/main" id="{AF5DBB17-6FC8-934B-9E11-67E40967792E}"/>
              </a:ext>
            </a:extLst>
          </p:cNvPr>
          <p:cNvSpPr>
            <a:spLocks noGrp="1"/>
          </p:cNvSpPr>
          <p:nvPr>
            <p:ph type="body" sz="quarter" idx="10"/>
          </p:nvPr>
        </p:nvSpPr>
        <p:spPr/>
        <p:txBody>
          <a:bodyPr/>
          <a:lstStyle/>
          <a:p>
            <a:r>
              <a:rPr lang="de-DE" dirty="0"/>
              <a:t>Dr. Maximilian Wimmer</a:t>
            </a:r>
          </a:p>
        </p:txBody>
      </p:sp>
      <p:sp>
        <p:nvSpPr>
          <p:cNvPr id="6" name="Textplatzhalter 5">
            <a:extLst>
              <a:ext uri="{FF2B5EF4-FFF2-40B4-BE49-F238E27FC236}">
                <a16:creationId xmlns:a16="http://schemas.microsoft.com/office/drawing/2014/main" id="{C90CF11B-48B1-484A-A673-92DADC1A6B2C}"/>
              </a:ext>
            </a:extLst>
          </p:cNvPr>
          <p:cNvSpPr>
            <a:spLocks noGrp="1"/>
          </p:cNvSpPr>
          <p:nvPr>
            <p:ph type="body" sz="quarter" idx="11"/>
          </p:nvPr>
        </p:nvSpPr>
        <p:spPr/>
        <p:txBody>
          <a:bodyPr/>
          <a:lstStyle/>
          <a:p>
            <a:r>
              <a:rPr lang="de-DE" dirty="0"/>
              <a:t>Fokus Umweltenergierecht – </a:t>
            </a:r>
            <a:r>
              <a:rPr lang="de-DE" dirty="0" err="1"/>
              <a:t>agree.d</a:t>
            </a:r>
            <a:r>
              <a:rPr lang="de-DE" dirty="0"/>
              <a:t>-Workshop</a:t>
            </a:r>
          </a:p>
        </p:txBody>
      </p:sp>
    </p:spTree>
    <p:extLst>
      <p:ext uri="{BB962C8B-B14F-4D97-AF65-F5344CB8AC3E}">
        <p14:creationId xmlns:p14="http://schemas.microsoft.com/office/powerpoint/2010/main" val="2490754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A698FE55-A513-4EC9-8617-3B4909803E65}"/>
              </a:ext>
            </a:extLst>
          </p:cNvPr>
          <p:cNvSpPr>
            <a:spLocks noGrp="1"/>
          </p:cNvSpPr>
          <p:nvPr>
            <p:ph type="sldNum" sz="quarter" idx="12"/>
          </p:nvPr>
        </p:nvSpPr>
        <p:spPr/>
        <p:txBody>
          <a:bodyPr/>
          <a:lstStyle/>
          <a:p>
            <a:fld id="{BB5D5A41-9DD1-F24E-9E26-15668BB14167}" type="slidenum">
              <a:rPr lang="de-DE" smtClean="0"/>
              <a:t>2</a:t>
            </a:fld>
            <a:endParaRPr lang="de-DE"/>
          </a:p>
        </p:txBody>
      </p:sp>
      <p:sp>
        <p:nvSpPr>
          <p:cNvPr id="3" name="Datumsplatzhalter 2">
            <a:extLst>
              <a:ext uri="{FF2B5EF4-FFF2-40B4-BE49-F238E27FC236}">
                <a16:creationId xmlns:a16="http://schemas.microsoft.com/office/drawing/2014/main" id="{EBC56774-DCDD-41D2-95BB-26EE509702EE}"/>
              </a:ext>
            </a:extLst>
          </p:cNvPr>
          <p:cNvSpPr>
            <a:spLocks noGrp="1"/>
          </p:cNvSpPr>
          <p:nvPr>
            <p:ph type="dt" sz="half" idx="10"/>
          </p:nvPr>
        </p:nvSpPr>
        <p:spPr/>
        <p:txBody>
          <a:bodyPr/>
          <a:lstStyle/>
          <a:p>
            <a:r>
              <a:rPr lang="de-DE"/>
              <a:t>23.10.2024 </a:t>
            </a:r>
          </a:p>
        </p:txBody>
      </p:sp>
      <p:sp>
        <p:nvSpPr>
          <p:cNvPr id="4" name="Fußzeilenplatzhalter 3">
            <a:extLst>
              <a:ext uri="{FF2B5EF4-FFF2-40B4-BE49-F238E27FC236}">
                <a16:creationId xmlns:a16="http://schemas.microsoft.com/office/drawing/2014/main" id="{27D9D593-DA53-4813-AE3C-20C4F05CEC04}"/>
              </a:ext>
            </a:extLst>
          </p:cNvPr>
          <p:cNvSpPr>
            <a:spLocks noGrp="1"/>
          </p:cNvSpPr>
          <p:nvPr>
            <p:ph type="ftr" sz="quarter" idx="11"/>
          </p:nvPr>
        </p:nvSpPr>
        <p:spPr/>
        <p:txBody>
          <a:bodyPr/>
          <a:lstStyle/>
          <a:p>
            <a:r>
              <a:rPr lang="de-DE"/>
              <a:t>Dekarbonisierung der Wärmeversorgung und neue Effizienzansätze im Gebäudesektor</a:t>
            </a:r>
            <a:endParaRPr lang="de-DE" dirty="0"/>
          </a:p>
        </p:txBody>
      </p:sp>
      <p:sp>
        <p:nvSpPr>
          <p:cNvPr id="5" name="Titel 4">
            <a:extLst>
              <a:ext uri="{FF2B5EF4-FFF2-40B4-BE49-F238E27FC236}">
                <a16:creationId xmlns:a16="http://schemas.microsoft.com/office/drawing/2014/main" id="{B4A297CF-4D95-431D-A886-5AD4FD0BF02F}"/>
              </a:ext>
            </a:extLst>
          </p:cNvPr>
          <p:cNvSpPr>
            <a:spLocks noGrp="1"/>
          </p:cNvSpPr>
          <p:nvPr>
            <p:ph type="title"/>
          </p:nvPr>
        </p:nvSpPr>
        <p:spPr/>
        <p:txBody>
          <a:bodyPr/>
          <a:lstStyle/>
          <a:p>
            <a:r>
              <a:rPr lang="de-DE" sz="3600" dirty="0"/>
              <a:t>Agenda</a:t>
            </a:r>
          </a:p>
        </p:txBody>
      </p:sp>
      <p:sp>
        <p:nvSpPr>
          <p:cNvPr id="6" name="Inhaltsplatzhalter 5">
            <a:extLst>
              <a:ext uri="{FF2B5EF4-FFF2-40B4-BE49-F238E27FC236}">
                <a16:creationId xmlns:a16="http://schemas.microsoft.com/office/drawing/2014/main" id="{5EEA4AD7-A3F9-4907-8A44-34F13B4E6B9F}"/>
              </a:ext>
            </a:extLst>
          </p:cNvPr>
          <p:cNvSpPr>
            <a:spLocks noGrp="1"/>
          </p:cNvSpPr>
          <p:nvPr>
            <p:ph idx="1"/>
          </p:nvPr>
        </p:nvSpPr>
        <p:spPr/>
        <p:txBody>
          <a:bodyPr/>
          <a:lstStyle/>
          <a:p>
            <a:r>
              <a:rPr lang="de-DE" dirty="0"/>
              <a:t>Neue Vorgaben aus Europa für die Gebäudedekarbonisierung</a:t>
            </a:r>
          </a:p>
          <a:p>
            <a:pPr lvl="1"/>
            <a:r>
              <a:rPr lang="de-DE" dirty="0"/>
              <a:t>Von der </a:t>
            </a:r>
            <a:r>
              <a:rPr lang="de-DE" i="1" dirty="0"/>
              <a:t>Renovation Wave </a:t>
            </a:r>
            <a:r>
              <a:rPr lang="de-DE" dirty="0"/>
              <a:t>zu den finalen Rechtsakten des </a:t>
            </a:r>
            <a:r>
              <a:rPr lang="de-DE" i="1" dirty="0"/>
              <a:t>Fit </a:t>
            </a:r>
            <a:r>
              <a:rPr lang="de-DE" i="1" dirty="0" err="1"/>
              <a:t>for</a:t>
            </a:r>
            <a:r>
              <a:rPr lang="de-DE" i="1" dirty="0"/>
              <a:t> 55</a:t>
            </a:r>
            <a:r>
              <a:rPr lang="de-DE" dirty="0"/>
              <a:t>-Pakets</a:t>
            </a:r>
          </a:p>
          <a:p>
            <a:pPr lvl="1"/>
            <a:r>
              <a:rPr lang="de-DE" dirty="0"/>
              <a:t>Zusammenspiel der Vorgaben und Umsetzung in den Mitgliedstaaten</a:t>
            </a:r>
          </a:p>
          <a:p>
            <a:r>
              <a:rPr lang="de-DE" dirty="0"/>
              <a:t>Überblick: Ziele und Inhalte der neuen Gebäudeeffizienzrichtlinie</a:t>
            </a:r>
          </a:p>
          <a:p>
            <a:r>
              <a:rPr lang="de-DE" dirty="0"/>
              <a:t>Ausblick auf die Entwicklungen im deutschen Recht</a:t>
            </a:r>
          </a:p>
        </p:txBody>
      </p:sp>
    </p:spTree>
    <p:extLst>
      <p:ext uri="{BB962C8B-B14F-4D97-AF65-F5344CB8AC3E}">
        <p14:creationId xmlns:p14="http://schemas.microsoft.com/office/powerpoint/2010/main" val="3874118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441D8-2423-4540-8E30-5D1972E21018}"/>
              </a:ext>
            </a:extLst>
          </p:cNvPr>
          <p:cNvSpPr>
            <a:spLocks noGrp="1"/>
          </p:cNvSpPr>
          <p:nvPr>
            <p:ph type="ctrTitle"/>
          </p:nvPr>
        </p:nvSpPr>
        <p:spPr/>
        <p:txBody>
          <a:bodyPr/>
          <a:lstStyle/>
          <a:p>
            <a:r>
              <a:rPr lang="de-DE" dirty="0"/>
              <a:t>Neue Vorgaben </a:t>
            </a:r>
            <a:br>
              <a:rPr lang="de-DE" dirty="0"/>
            </a:br>
            <a:r>
              <a:rPr lang="de-DE" dirty="0"/>
              <a:t>aus Europa für die Gebäudedekarbonisierung</a:t>
            </a:r>
          </a:p>
        </p:txBody>
      </p:sp>
      <p:sp>
        <p:nvSpPr>
          <p:cNvPr id="3" name="Untertitel 2">
            <a:extLst>
              <a:ext uri="{FF2B5EF4-FFF2-40B4-BE49-F238E27FC236}">
                <a16:creationId xmlns:a16="http://schemas.microsoft.com/office/drawing/2014/main" id="{EE84761C-CE89-49EA-92FD-51CBA0644442}"/>
              </a:ext>
            </a:extLst>
          </p:cNvPr>
          <p:cNvSpPr>
            <a:spLocks noGrp="1"/>
          </p:cNvSpPr>
          <p:nvPr>
            <p:ph type="subTitle" idx="1"/>
          </p:nvPr>
        </p:nvSpPr>
        <p:spPr/>
        <p:txBody>
          <a:bodyPr/>
          <a:lstStyle/>
          <a:p>
            <a:endParaRPr lang="de-DE"/>
          </a:p>
        </p:txBody>
      </p:sp>
      <p:sp>
        <p:nvSpPr>
          <p:cNvPr id="4" name="Foliennummernplatzhalter 3">
            <a:extLst>
              <a:ext uri="{FF2B5EF4-FFF2-40B4-BE49-F238E27FC236}">
                <a16:creationId xmlns:a16="http://schemas.microsoft.com/office/drawing/2014/main" id="{6674D390-2D7F-49E7-9E20-A9308CEB737C}"/>
              </a:ext>
            </a:extLst>
          </p:cNvPr>
          <p:cNvSpPr>
            <a:spLocks noGrp="1"/>
          </p:cNvSpPr>
          <p:nvPr>
            <p:ph type="sldNum" sz="quarter" idx="12"/>
          </p:nvPr>
        </p:nvSpPr>
        <p:spPr/>
        <p:txBody>
          <a:bodyPr/>
          <a:lstStyle/>
          <a:p>
            <a:fld id="{BB5D5A41-9DD1-F24E-9E26-15668BB14167}" type="slidenum">
              <a:rPr lang="de-DE" smtClean="0"/>
              <a:t>3</a:t>
            </a:fld>
            <a:endParaRPr lang="de-DE"/>
          </a:p>
        </p:txBody>
      </p:sp>
      <p:sp>
        <p:nvSpPr>
          <p:cNvPr id="5" name="Datumsplatzhalter 4">
            <a:extLst>
              <a:ext uri="{FF2B5EF4-FFF2-40B4-BE49-F238E27FC236}">
                <a16:creationId xmlns:a16="http://schemas.microsoft.com/office/drawing/2014/main" id="{F8FAA761-0D10-4DD9-A798-CA6702881ECC}"/>
              </a:ext>
            </a:extLst>
          </p:cNvPr>
          <p:cNvSpPr>
            <a:spLocks noGrp="1"/>
          </p:cNvSpPr>
          <p:nvPr>
            <p:ph type="dt" sz="half" idx="10"/>
          </p:nvPr>
        </p:nvSpPr>
        <p:spPr/>
        <p:txBody>
          <a:bodyPr/>
          <a:lstStyle/>
          <a:p>
            <a:r>
              <a:rPr lang="de-DE"/>
              <a:t>23.10.2024 </a:t>
            </a:r>
          </a:p>
        </p:txBody>
      </p:sp>
      <p:sp>
        <p:nvSpPr>
          <p:cNvPr id="6" name="Fußzeilenplatzhalter 5">
            <a:extLst>
              <a:ext uri="{FF2B5EF4-FFF2-40B4-BE49-F238E27FC236}">
                <a16:creationId xmlns:a16="http://schemas.microsoft.com/office/drawing/2014/main" id="{C67C32E2-6EB1-48F0-8987-3685BE0FA26C}"/>
              </a:ext>
            </a:extLst>
          </p:cNvPr>
          <p:cNvSpPr>
            <a:spLocks noGrp="1"/>
          </p:cNvSpPr>
          <p:nvPr>
            <p:ph type="ftr" sz="quarter" idx="11"/>
          </p:nvPr>
        </p:nvSpPr>
        <p:spPr/>
        <p:txBody>
          <a:bodyPr/>
          <a:lstStyle/>
          <a:p>
            <a:r>
              <a:rPr lang="de-DE"/>
              <a:t>Dekarbonisierung der Wärmeversorgung und neue Effizienzansätze im Gebäudesektor</a:t>
            </a:r>
          </a:p>
        </p:txBody>
      </p:sp>
      <p:pic>
        <p:nvPicPr>
          <p:cNvPr id="12" name="Bildplatzhalter 11">
            <a:extLst>
              <a:ext uri="{FF2B5EF4-FFF2-40B4-BE49-F238E27FC236}">
                <a16:creationId xmlns:a16="http://schemas.microsoft.com/office/drawing/2014/main" id="{0ED1FACA-E622-4E4B-916D-1A16A6C6D14A}"/>
              </a:ext>
            </a:extLst>
          </p:cNvPr>
          <p:cNvPicPr>
            <a:picLocks noGrp="1" noChangeAspect="1"/>
          </p:cNvPicPr>
          <p:nvPr>
            <p:ph type="pic" sz="quarter" idx="13"/>
          </p:nvPr>
        </p:nvPicPr>
        <p:blipFill rotWithShape="1">
          <a:blip r:embed="rId2"/>
          <a:srcRect l="1100" t="-8935" r="1861"/>
          <a:stretch/>
        </p:blipFill>
        <p:spPr>
          <a:xfrm>
            <a:off x="6154929" y="744980"/>
            <a:ext cx="5200588" cy="3256434"/>
          </a:xfrm>
        </p:spPr>
      </p:pic>
    </p:spTree>
    <p:extLst>
      <p:ext uri="{BB962C8B-B14F-4D97-AF65-F5344CB8AC3E}">
        <p14:creationId xmlns:p14="http://schemas.microsoft.com/office/powerpoint/2010/main" val="3334651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28D4EC-2590-4871-9EA0-348A7CD15042}"/>
              </a:ext>
            </a:extLst>
          </p:cNvPr>
          <p:cNvSpPr>
            <a:spLocks noGrp="1"/>
          </p:cNvSpPr>
          <p:nvPr>
            <p:ph type="ctrTitle"/>
          </p:nvPr>
        </p:nvSpPr>
        <p:spPr/>
        <p:txBody>
          <a:bodyPr/>
          <a:lstStyle/>
          <a:p>
            <a:r>
              <a:rPr lang="de-DE" dirty="0"/>
              <a:t>Von der </a:t>
            </a:r>
            <a:r>
              <a:rPr lang="de-DE" i="1" dirty="0"/>
              <a:t>Renovation Wave </a:t>
            </a:r>
            <a:r>
              <a:rPr lang="de-DE" dirty="0"/>
              <a:t>zu den finalen Rechtsakten des </a:t>
            </a:r>
            <a:r>
              <a:rPr lang="de-DE" i="1" dirty="0"/>
              <a:t>Fit </a:t>
            </a:r>
            <a:r>
              <a:rPr lang="de-DE" i="1" dirty="0" err="1"/>
              <a:t>for</a:t>
            </a:r>
            <a:r>
              <a:rPr lang="de-DE" i="1" dirty="0"/>
              <a:t> 55</a:t>
            </a:r>
            <a:r>
              <a:rPr lang="de-DE" dirty="0"/>
              <a:t>-Pakets</a:t>
            </a:r>
          </a:p>
        </p:txBody>
      </p:sp>
      <p:sp>
        <p:nvSpPr>
          <p:cNvPr id="3" name="Untertitel 2">
            <a:extLst>
              <a:ext uri="{FF2B5EF4-FFF2-40B4-BE49-F238E27FC236}">
                <a16:creationId xmlns:a16="http://schemas.microsoft.com/office/drawing/2014/main" id="{E0C72A8B-811E-4DF0-933D-93EED540ADD1}"/>
              </a:ext>
            </a:extLst>
          </p:cNvPr>
          <p:cNvSpPr>
            <a:spLocks noGrp="1"/>
          </p:cNvSpPr>
          <p:nvPr>
            <p:ph type="subTitle" idx="1"/>
          </p:nvPr>
        </p:nvSpPr>
        <p:spPr/>
        <p:txBody>
          <a:bodyPr/>
          <a:lstStyle/>
          <a:p>
            <a:endParaRPr lang="de-DE" dirty="0"/>
          </a:p>
        </p:txBody>
      </p:sp>
      <p:sp>
        <p:nvSpPr>
          <p:cNvPr id="4" name="Foliennummernplatzhalter 3">
            <a:extLst>
              <a:ext uri="{FF2B5EF4-FFF2-40B4-BE49-F238E27FC236}">
                <a16:creationId xmlns:a16="http://schemas.microsoft.com/office/drawing/2014/main" id="{403191FE-EE41-489A-8D90-5320FE81D82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5D5A41-9DD1-F24E-9E26-15668BB14167}" type="slidenum">
              <a:rPr kumimoji="0" lang="de-DE" sz="800" b="0" i="0" u="none" strike="noStrike" kern="1200" cap="none" spc="0" normalizeH="0" baseline="0" noProof="0" smtClean="0">
                <a:ln>
                  <a:noFill/>
                </a:ln>
                <a:solidFill>
                  <a:srgbClr val="002758"/>
                </a:solidFill>
                <a:effectLst/>
                <a:uLnTx/>
                <a:uFillTx/>
                <a:latin typeface="Montserrat"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de-DE" sz="800" b="0" i="0" u="none" strike="noStrike" kern="1200" cap="none" spc="0" normalizeH="0" baseline="0" noProof="0">
              <a:ln>
                <a:noFill/>
              </a:ln>
              <a:solidFill>
                <a:srgbClr val="002758"/>
              </a:solidFill>
              <a:effectLst/>
              <a:uLnTx/>
              <a:uFillTx/>
              <a:latin typeface="Montserrat" pitchFamily="2" charset="77"/>
              <a:ea typeface="+mn-ea"/>
              <a:cs typeface="+mn-cs"/>
            </a:endParaRPr>
          </a:p>
        </p:txBody>
      </p:sp>
      <p:sp>
        <p:nvSpPr>
          <p:cNvPr id="5" name="Datumsplatzhalter 4">
            <a:extLst>
              <a:ext uri="{FF2B5EF4-FFF2-40B4-BE49-F238E27FC236}">
                <a16:creationId xmlns:a16="http://schemas.microsoft.com/office/drawing/2014/main" id="{8542FCAB-A42F-49F0-8821-6F566127AF8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a:ln>
                  <a:noFill/>
                </a:ln>
                <a:solidFill>
                  <a:srgbClr val="002758"/>
                </a:solidFill>
                <a:effectLst/>
                <a:uLnTx/>
                <a:uFillTx/>
                <a:latin typeface="Montserrat" pitchFamily="2" charset="77"/>
                <a:ea typeface="+mn-ea"/>
                <a:cs typeface="+mn-cs"/>
              </a:rPr>
              <a:t>23.10.2024 </a:t>
            </a:r>
          </a:p>
        </p:txBody>
      </p:sp>
      <p:sp>
        <p:nvSpPr>
          <p:cNvPr id="6" name="Fußzeilenplatzhalter 5">
            <a:extLst>
              <a:ext uri="{FF2B5EF4-FFF2-40B4-BE49-F238E27FC236}">
                <a16:creationId xmlns:a16="http://schemas.microsoft.com/office/drawing/2014/main" id="{584BB4C3-1FDB-4A9B-9FD6-D1737D4E3907}"/>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a:ln>
                  <a:noFill/>
                </a:ln>
                <a:solidFill>
                  <a:srgbClr val="002758"/>
                </a:solidFill>
                <a:effectLst/>
                <a:uLnTx/>
                <a:uFillTx/>
                <a:latin typeface="Montserrat" pitchFamily="2" charset="77"/>
                <a:ea typeface="+mn-ea"/>
                <a:cs typeface="+mn-cs"/>
              </a:rPr>
              <a:t>Dekarbonisierung der Wärmeversorgung und neue Effizienzansätze im Gebäudesektor</a:t>
            </a:r>
            <a:endParaRPr kumimoji="0" lang="de-DE" sz="800" b="0" i="0" u="none" strike="noStrike" kern="1200" cap="none" spc="0" normalizeH="0" baseline="0" noProof="0" dirty="0">
              <a:ln>
                <a:noFill/>
              </a:ln>
              <a:solidFill>
                <a:srgbClr val="002758"/>
              </a:solidFill>
              <a:effectLst/>
              <a:uLnTx/>
              <a:uFillTx/>
              <a:latin typeface="Montserrat" pitchFamily="2" charset="77"/>
              <a:ea typeface="+mn-ea"/>
              <a:cs typeface="+mn-cs"/>
            </a:endParaRPr>
          </a:p>
        </p:txBody>
      </p:sp>
    </p:spTree>
    <p:extLst>
      <p:ext uri="{BB962C8B-B14F-4D97-AF65-F5344CB8AC3E}">
        <p14:creationId xmlns:p14="http://schemas.microsoft.com/office/powerpoint/2010/main" val="3531380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972AC5D-6D02-4DF8-9F2B-353C68E3D98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a:ln>
                  <a:noFill/>
                </a:ln>
                <a:solidFill>
                  <a:srgbClr val="002758"/>
                </a:solidFill>
                <a:effectLst/>
                <a:uLnTx/>
                <a:uFillTx/>
                <a:latin typeface="Montserrat" pitchFamily="2" charset="77"/>
                <a:ea typeface="+mn-ea"/>
                <a:cs typeface="+mn-cs"/>
              </a:rPr>
              <a:t>23.10.2024 </a:t>
            </a:r>
            <a:endParaRPr kumimoji="0" lang="de-DE" sz="800" b="0" i="0" u="none" strike="noStrike" kern="1200" cap="none" spc="0" normalizeH="0" baseline="0" noProof="0" dirty="0">
              <a:ln>
                <a:noFill/>
              </a:ln>
              <a:solidFill>
                <a:srgbClr val="002758"/>
              </a:solidFill>
              <a:effectLst/>
              <a:uLnTx/>
              <a:uFillTx/>
              <a:latin typeface="Montserrat" pitchFamily="2" charset="77"/>
              <a:ea typeface="+mn-ea"/>
              <a:cs typeface="+mn-cs"/>
            </a:endParaRPr>
          </a:p>
        </p:txBody>
      </p:sp>
      <p:sp>
        <p:nvSpPr>
          <p:cNvPr id="3" name="Fußzeilenplatzhalter 2">
            <a:extLst>
              <a:ext uri="{FF2B5EF4-FFF2-40B4-BE49-F238E27FC236}">
                <a16:creationId xmlns:a16="http://schemas.microsoft.com/office/drawing/2014/main" id="{62EA855E-B658-42B0-B258-E74B2A3A5F6D}"/>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a:ln>
                  <a:noFill/>
                </a:ln>
                <a:solidFill>
                  <a:srgbClr val="002758"/>
                </a:solidFill>
                <a:effectLst/>
                <a:uLnTx/>
                <a:uFillTx/>
                <a:latin typeface="Montserrat" pitchFamily="2" charset="77"/>
                <a:ea typeface="+mn-ea"/>
                <a:cs typeface="+mn-cs"/>
              </a:rPr>
              <a:t>Dekarbonisierung der Wärmeversorgung und neue Effizienzansätze im Gebäudesektor</a:t>
            </a:r>
          </a:p>
        </p:txBody>
      </p:sp>
      <p:sp>
        <p:nvSpPr>
          <p:cNvPr id="4" name="Foliennummernplatzhalter 3">
            <a:extLst>
              <a:ext uri="{FF2B5EF4-FFF2-40B4-BE49-F238E27FC236}">
                <a16:creationId xmlns:a16="http://schemas.microsoft.com/office/drawing/2014/main" id="{541FF8DA-063D-47F4-BF9F-C23251C3BAE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5D5A41-9DD1-F24E-9E26-15668BB14167}" type="slidenum">
              <a:rPr kumimoji="0" lang="de-DE" sz="800" b="0" i="0" u="none" strike="noStrike" kern="1200" cap="none" spc="0" normalizeH="0" baseline="0" noProof="0" smtClean="0">
                <a:ln>
                  <a:noFill/>
                </a:ln>
                <a:solidFill>
                  <a:srgbClr val="002758"/>
                </a:solidFill>
                <a:effectLst/>
                <a:uLnTx/>
                <a:uFillTx/>
                <a:latin typeface="Montserrat"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de-DE" sz="800" b="0" i="0" u="none" strike="noStrike" kern="1200" cap="none" spc="0" normalizeH="0" baseline="0" noProof="0" dirty="0">
              <a:ln>
                <a:noFill/>
              </a:ln>
              <a:solidFill>
                <a:srgbClr val="002758"/>
              </a:solidFill>
              <a:effectLst/>
              <a:uLnTx/>
              <a:uFillTx/>
              <a:latin typeface="Montserrat" pitchFamily="2" charset="77"/>
              <a:ea typeface="+mn-ea"/>
              <a:cs typeface="+mn-cs"/>
            </a:endParaRPr>
          </a:p>
        </p:txBody>
      </p:sp>
      <p:sp>
        <p:nvSpPr>
          <p:cNvPr id="6" name="Rechteck 5">
            <a:extLst>
              <a:ext uri="{FF2B5EF4-FFF2-40B4-BE49-F238E27FC236}">
                <a16:creationId xmlns:a16="http://schemas.microsoft.com/office/drawing/2014/main" id="{ED411C8F-B9A4-479B-88B1-BF1D85FE46B9}"/>
              </a:ext>
            </a:extLst>
          </p:cNvPr>
          <p:cNvSpPr/>
          <p:nvPr/>
        </p:nvSpPr>
        <p:spPr>
          <a:xfrm>
            <a:off x="3444799" y="880166"/>
            <a:ext cx="5120640" cy="826927"/>
          </a:xfrm>
          <a:prstGeom prst="rect">
            <a:avLst/>
          </a:prstGeom>
          <a:gradFill flip="none" rotWithShape="1">
            <a:gsLst>
              <a:gs pos="0">
                <a:srgbClr val="89BC24">
                  <a:tint val="66000"/>
                  <a:satMod val="160000"/>
                </a:srgbClr>
              </a:gs>
              <a:gs pos="50000">
                <a:srgbClr val="89BC24">
                  <a:tint val="44500"/>
                  <a:satMod val="160000"/>
                </a:srgbClr>
              </a:gs>
              <a:gs pos="100000">
                <a:srgbClr val="89BC24">
                  <a:tint val="23500"/>
                  <a:satMod val="160000"/>
                </a:srgbClr>
              </a:gs>
            </a:gsLst>
            <a:path path="circle">
              <a:fillToRect l="100000" t="100000"/>
            </a:path>
            <a:tileRect r="-100000" b="-100000"/>
          </a:gra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sng" strike="noStrike" kern="1200" cap="none" spc="0" normalizeH="0" baseline="0" noProof="0" dirty="0">
                <a:ln>
                  <a:noFill/>
                </a:ln>
                <a:solidFill>
                  <a:srgbClr val="000000"/>
                </a:solidFill>
                <a:effectLst/>
                <a:uLnTx/>
                <a:uFillTx/>
                <a:latin typeface="Montserrat" panose="00000500000000000000" pitchFamily="2" charset="0"/>
                <a:ea typeface="+mn-ea"/>
                <a:cs typeface="+mn-cs"/>
              </a:rPr>
              <a:t>Ausgangspunkt</a:t>
            </a:r>
            <a:r>
              <a:rPr lang="de-DE" sz="2000" u="sng" dirty="0">
                <a:solidFill>
                  <a:srgbClr val="000000"/>
                </a:solidFill>
                <a:latin typeface="Montserrat" panose="00000500000000000000" pitchFamily="2" charset="0"/>
              </a:rPr>
              <a:t> – </a:t>
            </a:r>
            <a:r>
              <a:rPr kumimoji="0" lang="de-DE" sz="2000" b="0" i="0" u="sng" strike="noStrike" kern="1200" cap="none" spc="0" normalizeH="0" baseline="0" noProof="0" dirty="0">
                <a:ln>
                  <a:noFill/>
                </a:ln>
                <a:solidFill>
                  <a:srgbClr val="000000"/>
                </a:solidFill>
                <a:effectLst/>
                <a:uLnTx/>
                <a:uFillTx/>
                <a:latin typeface="Montserrat" panose="00000500000000000000" pitchFamily="2" charset="0"/>
                <a:ea typeface="+mn-ea"/>
                <a:cs typeface="+mn-cs"/>
              </a:rPr>
              <a:t>Renovation Wave: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Dekarbonisierung von Gebäuden</a:t>
            </a:r>
          </a:p>
        </p:txBody>
      </p:sp>
      <p:sp>
        <p:nvSpPr>
          <p:cNvPr id="7" name="Rechteck 6">
            <a:extLst>
              <a:ext uri="{FF2B5EF4-FFF2-40B4-BE49-F238E27FC236}">
                <a16:creationId xmlns:a16="http://schemas.microsoft.com/office/drawing/2014/main" id="{F2A2C2D0-A988-4716-964F-354ED25AE929}"/>
              </a:ext>
            </a:extLst>
          </p:cNvPr>
          <p:cNvSpPr/>
          <p:nvPr/>
        </p:nvSpPr>
        <p:spPr>
          <a:xfrm>
            <a:off x="6243570" y="2176398"/>
            <a:ext cx="2645949" cy="4357429"/>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path path="circle">
              <a:fillToRect l="100000" t="100000"/>
            </a:path>
            <a:tileRect r="-100000" b="-100000"/>
          </a:gradFill>
          <a:ln w="127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6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Erneuerbaren-RL:</a:t>
            </a:r>
            <a:br>
              <a:rPr kumimoji="0" lang="de-DE" sz="16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br>
            <a:r>
              <a:rPr kumimoji="0" lang="de-DE" sz="1400" b="1" i="1"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(RED)</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400" b="1" i="0" u="sng" strike="noStrike" kern="1200" cap="none" spc="0" normalizeH="0" baseline="0" noProof="0" dirty="0">
                <a:ln>
                  <a:noFill/>
                </a:ln>
                <a:solidFill>
                  <a:srgbClr val="000000"/>
                </a:solidFill>
                <a:effectLst/>
                <a:uLnTx/>
                <a:uFillTx/>
                <a:latin typeface="Montserrat" panose="00000500000000000000" pitchFamily="2" charset="0"/>
                <a:ea typeface="+mn-ea"/>
                <a:cs typeface="+mn-cs"/>
              </a:rPr>
              <a:t>Erneuerbaren-Nutzung in Gebäuden</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Neues indikatives EU-Ziel mit EE-Anteil von min. 49 % bis 2030</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Nationale Beiträge und Maßnahmen der MS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400" b="1" i="0" u="sng" strike="noStrike" kern="1200" cap="none" spc="0" normalizeH="0" baseline="0" noProof="0" dirty="0">
                <a:ln>
                  <a:noFill/>
                </a:ln>
                <a:solidFill>
                  <a:srgbClr val="000000"/>
                </a:solidFill>
                <a:effectLst/>
                <a:uLnTx/>
                <a:uFillTx/>
                <a:latin typeface="Montserrat" panose="00000500000000000000" pitchFamily="2" charset="0"/>
                <a:ea typeface="+mn-ea"/>
                <a:cs typeface="+mn-cs"/>
              </a:rPr>
              <a:t>Erneuerbaren-Nutzung in der Wärme/Kälte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Neue verbindliche jährliche Steigerung von min. 0,8 bis 1,1 Prozentpunkte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Regelungen zu Fernwärme/-kälte</a:t>
            </a:r>
          </a:p>
        </p:txBody>
      </p:sp>
      <p:sp>
        <p:nvSpPr>
          <p:cNvPr id="8" name="Rechteck 7">
            <a:extLst>
              <a:ext uri="{FF2B5EF4-FFF2-40B4-BE49-F238E27FC236}">
                <a16:creationId xmlns:a16="http://schemas.microsoft.com/office/drawing/2014/main" id="{E4E38F86-4DB4-404F-B007-0C73B54F0471}"/>
              </a:ext>
            </a:extLst>
          </p:cNvPr>
          <p:cNvSpPr/>
          <p:nvPr/>
        </p:nvSpPr>
        <p:spPr>
          <a:xfrm>
            <a:off x="262610" y="2176398"/>
            <a:ext cx="2647227" cy="4357429"/>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path path="circle">
              <a:fillToRect l="100000" t="100000"/>
            </a:path>
            <a:tileRect r="-100000" b="-100000"/>
          </a:gradFill>
          <a:ln w="12700">
            <a:solidFill>
              <a:srgbClr val="00275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lang="de-DE" sz="1600" b="1" dirty="0">
                <a:solidFill>
                  <a:srgbClr val="000000"/>
                </a:solidFill>
                <a:latin typeface="Montserrat" panose="00000500000000000000" pitchFamily="2" charset="0"/>
              </a:rPr>
              <a:t>Gebäudeeffizienz-RL:</a:t>
            </a:r>
            <a:br>
              <a:rPr lang="de-DE" sz="1600" b="1" dirty="0">
                <a:solidFill>
                  <a:srgbClr val="000000"/>
                </a:solidFill>
                <a:latin typeface="Montserrat" panose="00000500000000000000" pitchFamily="2" charset="0"/>
              </a:rPr>
            </a:br>
            <a:r>
              <a:rPr lang="de-DE" sz="1400" b="1" i="1" dirty="0">
                <a:solidFill>
                  <a:srgbClr val="000000"/>
                </a:solidFill>
                <a:latin typeface="Montserrat" panose="00000500000000000000" pitchFamily="2" charset="0"/>
              </a:rPr>
              <a:t>(</a:t>
            </a:r>
            <a:r>
              <a:rPr kumimoji="0" lang="de-DE" sz="1400" b="1" i="1"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EPBD)</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400" b="1" i="0" u="sng" strike="noStrike" kern="1200" cap="none" spc="0" normalizeH="0" baseline="0" noProof="0" dirty="0">
                <a:ln>
                  <a:noFill/>
                </a:ln>
                <a:solidFill>
                  <a:srgbClr val="000000"/>
                </a:solidFill>
                <a:effectLst/>
                <a:uLnTx/>
                <a:uFillTx/>
                <a:latin typeface="Montserrat" panose="00000500000000000000" pitchFamily="2" charset="0"/>
                <a:ea typeface="+mn-ea"/>
                <a:cs typeface="+mn-cs"/>
              </a:rPr>
              <a:t>Verschärfte Vorgaben für Neubau/Renovierung</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Einführung von Mindesteffizienz-vorgaben für Gebäude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Nullemissionsgebäude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Solarenergiepflicht</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Erweiterte Verpflichtungen bei Energieausweisen</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400" b="1" i="0" u="sng" strike="noStrike" kern="1200" cap="none" spc="0" normalizeH="0" baseline="0" noProof="0" dirty="0">
                <a:ln>
                  <a:noFill/>
                </a:ln>
                <a:solidFill>
                  <a:srgbClr val="000000"/>
                </a:solidFill>
                <a:effectLst/>
                <a:uLnTx/>
                <a:uFillTx/>
                <a:latin typeface="Montserrat" panose="00000500000000000000" pitchFamily="2" charset="0"/>
                <a:ea typeface="+mn-ea"/>
                <a:cs typeface="+mn-cs"/>
              </a:rPr>
              <a:t>Neue Definitionen</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Nullemissionsgebäude (ZEB)</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umfassende Renovierung</a:t>
            </a:r>
          </a:p>
        </p:txBody>
      </p:sp>
      <p:sp>
        <p:nvSpPr>
          <p:cNvPr id="9" name="Rechteck 8">
            <a:extLst>
              <a:ext uri="{FF2B5EF4-FFF2-40B4-BE49-F238E27FC236}">
                <a16:creationId xmlns:a16="http://schemas.microsoft.com/office/drawing/2014/main" id="{78477A34-4301-4256-9B50-C0633979B9FD}"/>
              </a:ext>
            </a:extLst>
          </p:cNvPr>
          <p:cNvSpPr/>
          <p:nvPr/>
        </p:nvSpPr>
        <p:spPr>
          <a:xfrm>
            <a:off x="9233411" y="2176398"/>
            <a:ext cx="2647226" cy="4357429"/>
          </a:xfrm>
          <a:prstGeom prst="rect">
            <a:avLst/>
          </a:prstGeom>
          <a:gradFill flip="none" rotWithShape="1">
            <a:gsLst>
              <a:gs pos="0">
                <a:schemeClr val="accent5">
                  <a:lumMod val="75000"/>
                  <a:tint val="66000"/>
                  <a:satMod val="160000"/>
                </a:schemeClr>
              </a:gs>
              <a:gs pos="50000">
                <a:schemeClr val="accent5">
                  <a:lumMod val="75000"/>
                  <a:tint val="44500"/>
                  <a:satMod val="160000"/>
                </a:schemeClr>
              </a:gs>
              <a:gs pos="100000">
                <a:schemeClr val="accent5">
                  <a:lumMod val="75000"/>
                  <a:tint val="23500"/>
                  <a:satMod val="160000"/>
                </a:schemeClr>
              </a:gs>
            </a:gsLst>
            <a:path path="circle">
              <a:fillToRect l="100000" t="100000"/>
            </a:path>
            <a:tileRect r="-100000" b="-100000"/>
          </a:gra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6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EHS II für Gebäude und Straßenverkehr:</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400" b="1" i="0" u="sng" strike="noStrike" kern="1200" cap="none" spc="0" normalizeH="0" baseline="0" noProof="0" dirty="0">
                <a:ln>
                  <a:noFill/>
                </a:ln>
                <a:solidFill>
                  <a:srgbClr val="000000"/>
                </a:solidFill>
                <a:effectLst/>
                <a:uLnTx/>
                <a:uFillTx/>
                <a:latin typeface="Montserrat" panose="00000500000000000000" pitchFamily="2" charset="0"/>
                <a:ea typeface="+mn-ea"/>
                <a:cs typeface="+mn-cs"/>
              </a:rPr>
              <a:t>Schaffung eines separaten, eigenständigen Systems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Europäisches Cap und Trade für Emissionen von Gebäuden und Straßenverkehr</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Ab 2027 bzw. </a:t>
            </a:r>
            <a:r>
              <a:rPr kumimoji="0" lang="de-DE" sz="1400" b="0" i="0" u="none" strike="noStrike" kern="1200" cap="none" spc="0" normalizeH="0" baseline="0" noProof="0">
                <a:ln>
                  <a:noFill/>
                </a:ln>
                <a:solidFill>
                  <a:srgbClr val="000000"/>
                </a:solidFill>
                <a:effectLst/>
                <a:uLnTx/>
                <a:uFillTx/>
                <a:latin typeface="Montserrat" panose="00000500000000000000" pitchFamily="2" charset="0"/>
                <a:ea typeface="+mn-ea"/>
                <a:cs typeface="+mn-cs"/>
              </a:rPr>
              <a:t>2028</a:t>
            </a:r>
            <a:endPar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Verpflichtete: Kraftstoffhändler</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400" b="1" i="0" u="sng" strike="noStrike" kern="1200" cap="none" spc="0" normalizeH="0" baseline="0" noProof="0" dirty="0">
                <a:ln>
                  <a:noFill/>
                </a:ln>
                <a:solidFill>
                  <a:srgbClr val="000000"/>
                </a:solidFill>
                <a:effectLst/>
                <a:uLnTx/>
                <a:uFillTx/>
                <a:latin typeface="Montserrat" panose="00000500000000000000" pitchFamily="2" charset="0"/>
                <a:ea typeface="+mn-ea"/>
                <a:cs typeface="+mn-cs"/>
              </a:rPr>
              <a:t>Verbunden mit Klimasozialfonds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(auch) Unterstützung Gebäudeeffizienz und Einsatz EE in Gebäuden</a:t>
            </a:r>
          </a:p>
        </p:txBody>
      </p:sp>
      <p:cxnSp>
        <p:nvCxnSpPr>
          <p:cNvPr id="10" name="Gerade Verbindung mit Pfeil 9">
            <a:extLst>
              <a:ext uri="{FF2B5EF4-FFF2-40B4-BE49-F238E27FC236}">
                <a16:creationId xmlns:a16="http://schemas.microsoft.com/office/drawing/2014/main" id="{28E070D8-CB3B-42B9-B961-914A31E1C8B8}"/>
              </a:ext>
            </a:extLst>
          </p:cNvPr>
          <p:cNvCxnSpPr>
            <a:cxnSpLocks/>
            <a:stCxn id="6" idx="2"/>
            <a:endCxn id="7" idx="0"/>
          </p:cNvCxnSpPr>
          <p:nvPr/>
        </p:nvCxnSpPr>
        <p:spPr>
          <a:xfrm>
            <a:off x="6005119" y="1707093"/>
            <a:ext cx="1561426" cy="469305"/>
          </a:xfrm>
          <a:prstGeom prst="straightConnector1">
            <a:avLst/>
          </a:prstGeom>
          <a:ln w="12700">
            <a:solidFill>
              <a:srgbClr val="0070A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1F17A5AF-FCF5-4F13-B7D3-BD734C6C1A31}"/>
              </a:ext>
            </a:extLst>
          </p:cNvPr>
          <p:cNvCxnSpPr>
            <a:cxnSpLocks/>
            <a:stCxn id="6" idx="2"/>
            <a:endCxn id="8" idx="0"/>
          </p:cNvCxnSpPr>
          <p:nvPr/>
        </p:nvCxnSpPr>
        <p:spPr>
          <a:xfrm flipH="1">
            <a:off x="1586224" y="1707093"/>
            <a:ext cx="4418895" cy="469305"/>
          </a:xfrm>
          <a:prstGeom prst="straightConnector1">
            <a:avLst/>
          </a:prstGeom>
          <a:ln w="12700">
            <a:solidFill>
              <a:srgbClr val="0070A0"/>
            </a:solidFill>
            <a:tailEnd type="triangle"/>
          </a:ln>
        </p:spPr>
        <p:style>
          <a:lnRef idx="1">
            <a:schemeClr val="accent1"/>
          </a:lnRef>
          <a:fillRef idx="0">
            <a:schemeClr val="accent1"/>
          </a:fillRef>
          <a:effectRef idx="0">
            <a:schemeClr val="accent1"/>
          </a:effectRef>
          <a:fontRef idx="minor">
            <a:schemeClr val="tx1"/>
          </a:fontRef>
        </p:style>
      </p:cxnSp>
      <p:sp>
        <p:nvSpPr>
          <p:cNvPr id="12" name="Rechteck 11">
            <a:extLst>
              <a:ext uri="{FF2B5EF4-FFF2-40B4-BE49-F238E27FC236}">
                <a16:creationId xmlns:a16="http://schemas.microsoft.com/office/drawing/2014/main" id="{18C53E37-8CB4-43CC-9FF3-F5112D053476}"/>
              </a:ext>
            </a:extLst>
          </p:cNvPr>
          <p:cNvSpPr/>
          <p:nvPr/>
        </p:nvSpPr>
        <p:spPr>
          <a:xfrm>
            <a:off x="3253729" y="2176398"/>
            <a:ext cx="2645949" cy="4357429"/>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path path="circle">
              <a:fillToRect l="100000" t="100000"/>
            </a:path>
            <a:tileRect r="-100000" b="-100000"/>
          </a:gradFill>
          <a:ln w="12700">
            <a:solidFill>
              <a:srgbClr val="00275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6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Energieeffizienz-RL:</a:t>
            </a:r>
            <a:br>
              <a:rPr lang="de-DE" sz="1600" b="1" dirty="0">
                <a:solidFill>
                  <a:srgbClr val="000000"/>
                </a:solidFill>
                <a:latin typeface="Montserrat" panose="00000500000000000000" pitchFamily="2" charset="0"/>
              </a:rPr>
            </a:br>
            <a:r>
              <a:rPr lang="de-DE" sz="1400" b="1" i="1" dirty="0">
                <a:solidFill>
                  <a:srgbClr val="000000"/>
                </a:solidFill>
                <a:latin typeface="Montserrat" panose="00000500000000000000" pitchFamily="2" charset="0"/>
              </a:rPr>
              <a:t>(EED)</a:t>
            </a:r>
            <a:endParaRPr kumimoji="0" lang="de-DE" sz="1400" b="1" i="1" u="none" strike="noStrike" kern="1200" cap="none" spc="0" normalizeH="0" baseline="0" noProof="0" dirty="0">
              <a:ln>
                <a:noFill/>
              </a:ln>
              <a:solidFill>
                <a:srgbClr val="000000"/>
              </a:solidFill>
              <a:effectLst/>
              <a:uLnTx/>
              <a:uFillTx/>
              <a:latin typeface="Montserrat" panose="00000500000000000000" pitchFamily="2" charset="0"/>
              <a:ea typeface="+mn-ea"/>
              <a:cs typeface="+mn-cs"/>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400" b="1" i="0" u="sng" strike="noStrike" kern="1200" cap="none" spc="0" normalizeH="0" baseline="0" noProof="0" dirty="0">
                <a:ln>
                  <a:noFill/>
                </a:ln>
                <a:solidFill>
                  <a:srgbClr val="000000"/>
                </a:solidFill>
                <a:effectLst/>
                <a:uLnTx/>
                <a:uFillTx/>
                <a:latin typeface="Montserrat" panose="00000500000000000000" pitchFamily="2" charset="0"/>
                <a:ea typeface="+mn-ea"/>
                <a:cs typeface="+mn-cs"/>
              </a:rPr>
              <a:t>Energy Efficiency First</a:t>
            </a:r>
            <a:endPar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Erstmals gesetzliche Ausgestaltung und Regelung</a:t>
            </a:r>
            <a:endParaRPr kumimoji="0" lang="de-DE" sz="1400" b="1" i="0" u="sng" strike="noStrike" kern="1200" cap="none" spc="0" normalizeH="0" baseline="0" noProof="0" dirty="0">
              <a:ln>
                <a:noFill/>
              </a:ln>
              <a:solidFill>
                <a:srgbClr val="000000"/>
              </a:solidFill>
              <a:effectLst/>
              <a:uLnTx/>
              <a:uFillTx/>
              <a:latin typeface="Montserrat" panose="00000500000000000000" pitchFamily="2" charset="0"/>
              <a:ea typeface="+mn-ea"/>
              <a:cs typeface="+mn-cs"/>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400" b="1" i="0" u="sng" strike="noStrike" kern="1200" cap="none" spc="0" normalizeH="0" baseline="0" noProof="0" dirty="0">
                <a:ln>
                  <a:noFill/>
                </a:ln>
                <a:solidFill>
                  <a:srgbClr val="000000"/>
                </a:solidFill>
                <a:effectLst/>
                <a:uLnTx/>
                <a:uFillTx/>
                <a:latin typeface="Montserrat" panose="00000500000000000000" pitchFamily="2" charset="0"/>
                <a:ea typeface="+mn-ea"/>
                <a:cs typeface="+mn-cs"/>
              </a:rPr>
              <a:t>Umfassende </a:t>
            </a:r>
            <a:r>
              <a:rPr kumimoji="0" lang="de-DE" sz="1400" b="1" i="0" u="sng" strike="noStrike" kern="1200" cap="none" spc="0" normalizeH="0" baseline="0" noProof="0" dirty="0" err="1">
                <a:ln>
                  <a:noFill/>
                </a:ln>
                <a:solidFill>
                  <a:srgbClr val="000000"/>
                </a:solidFill>
                <a:effectLst/>
                <a:uLnTx/>
                <a:uFillTx/>
                <a:latin typeface="Montserrat" panose="00000500000000000000" pitchFamily="2" charset="0"/>
                <a:ea typeface="+mn-ea"/>
                <a:cs typeface="+mn-cs"/>
              </a:rPr>
              <a:t>Beplanung</a:t>
            </a:r>
            <a:r>
              <a:rPr kumimoji="0" lang="de-DE" sz="1400" b="1" i="0" u="sng" strike="noStrike" kern="1200" cap="none" spc="0" normalizeH="0" baseline="0" noProof="0" dirty="0">
                <a:ln>
                  <a:noFill/>
                </a:ln>
                <a:solidFill>
                  <a:srgbClr val="000000"/>
                </a:solidFill>
                <a:effectLst/>
                <a:uLnTx/>
                <a:uFillTx/>
                <a:latin typeface="Montserrat" panose="00000500000000000000" pitchFamily="2" charset="0"/>
                <a:ea typeface="+mn-ea"/>
                <a:cs typeface="+mn-cs"/>
              </a:rPr>
              <a:t> von Wärme und Kälte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Regionale/lokale Wärme- und Kältepläne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Höhere Anforderungen an effiziente Fern-wärme-/-kältenetze</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400" b="1" i="0" u="sng" strike="noStrike" kern="1200" cap="none" spc="0" normalizeH="0" baseline="0" noProof="0" dirty="0">
                <a:ln>
                  <a:noFill/>
                </a:ln>
                <a:solidFill>
                  <a:srgbClr val="000000"/>
                </a:solidFill>
                <a:effectLst/>
                <a:uLnTx/>
                <a:uFillTx/>
                <a:latin typeface="Montserrat" panose="00000500000000000000" pitchFamily="2" charset="0"/>
                <a:ea typeface="+mn-ea"/>
                <a:cs typeface="+mn-cs"/>
              </a:rPr>
              <a:t>Vorbildwirkung des öffentlichen Sektors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4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Energieeinsparung und Renovierung</a:t>
            </a:r>
          </a:p>
        </p:txBody>
      </p:sp>
      <p:cxnSp>
        <p:nvCxnSpPr>
          <p:cNvPr id="13" name="Gerade Verbindung mit Pfeil 12">
            <a:extLst>
              <a:ext uri="{FF2B5EF4-FFF2-40B4-BE49-F238E27FC236}">
                <a16:creationId xmlns:a16="http://schemas.microsoft.com/office/drawing/2014/main" id="{8BC8F884-5C97-4264-872B-E17EFEEC9DAD}"/>
              </a:ext>
            </a:extLst>
          </p:cNvPr>
          <p:cNvCxnSpPr>
            <a:cxnSpLocks/>
            <a:stCxn id="6" idx="2"/>
            <a:endCxn id="12" idx="0"/>
          </p:cNvCxnSpPr>
          <p:nvPr/>
        </p:nvCxnSpPr>
        <p:spPr>
          <a:xfrm flipH="1">
            <a:off x="4576704" y="1707093"/>
            <a:ext cx="1428415" cy="469305"/>
          </a:xfrm>
          <a:prstGeom prst="straightConnector1">
            <a:avLst/>
          </a:prstGeom>
          <a:ln w="12700">
            <a:solidFill>
              <a:srgbClr val="0070A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Gerade Verbindung mit Pfeil 13">
            <a:extLst>
              <a:ext uri="{FF2B5EF4-FFF2-40B4-BE49-F238E27FC236}">
                <a16:creationId xmlns:a16="http://schemas.microsoft.com/office/drawing/2014/main" id="{8E904502-8F7C-4F1A-8D49-EA399CF38B3D}"/>
              </a:ext>
            </a:extLst>
          </p:cNvPr>
          <p:cNvCxnSpPr>
            <a:cxnSpLocks/>
            <a:stCxn id="6" idx="2"/>
            <a:endCxn id="9" idx="0"/>
          </p:cNvCxnSpPr>
          <p:nvPr/>
        </p:nvCxnSpPr>
        <p:spPr>
          <a:xfrm>
            <a:off x="6005119" y="1707093"/>
            <a:ext cx="4551905" cy="469305"/>
          </a:xfrm>
          <a:prstGeom prst="straightConnector1">
            <a:avLst/>
          </a:prstGeom>
          <a:ln w="1270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2283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76FF7-EC9D-32E9-C90E-D663CAC2225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7D0CD1F-1482-1077-1E49-BF529CA1A87A}"/>
              </a:ext>
            </a:extLst>
          </p:cNvPr>
          <p:cNvSpPr>
            <a:spLocks noGrp="1"/>
          </p:cNvSpPr>
          <p:nvPr>
            <p:ph type="ctrTitle"/>
          </p:nvPr>
        </p:nvSpPr>
        <p:spPr/>
        <p:txBody>
          <a:bodyPr/>
          <a:lstStyle/>
          <a:p>
            <a:r>
              <a:rPr lang="de-DE" dirty="0"/>
              <a:t>Zusammenspiel der Vorgaben und Umsetzung in den Mitgliedstaaten</a:t>
            </a:r>
          </a:p>
        </p:txBody>
      </p:sp>
      <p:sp>
        <p:nvSpPr>
          <p:cNvPr id="3" name="Untertitel 2">
            <a:extLst>
              <a:ext uri="{FF2B5EF4-FFF2-40B4-BE49-F238E27FC236}">
                <a16:creationId xmlns:a16="http://schemas.microsoft.com/office/drawing/2014/main" id="{35577B8B-B0BD-2613-DE0E-21A4CD98266A}"/>
              </a:ext>
            </a:extLst>
          </p:cNvPr>
          <p:cNvSpPr>
            <a:spLocks noGrp="1"/>
          </p:cNvSpPr>
          <p:nvPr>
            <p:ph type="subTitle" idx="1"/>
          </p:nvPr>
        </p:nvSpPr>
        <p:spPr/>
        <p:txBody>
          <a:bodyPr/>
          <a:lstStyle/>
          <a:p>
            <a:endParaRPr lang="de-DE" dirty="0"/>
          </a:p>
        </p:txBody>
      </p:sp>
      <p:sp>
        <p:nvSpPr>
          <p:cNvPr id="4" name="Foliennummernplatzhalter 3">
            <a:extLst>
              <a:ext uri="{FF2B5EF4-FFF2-40B4-BE49-F238E27FC236}">
                <a16:creationId xmlns:a16="http://schemas.microsoft.com/office/drawing/2014/main" id="{740033F4-2179-773D-388D-19580F7CF63D}"/>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5D5A41-9DD1-F24E-9E26-15668BB14167}" type="slidenum">
              <a:rPr kumimoji="0" lang="de-DE" sz="800" b="0" i="0" u="none" strike="noStrike" kern="1200" cap="none" spc="0" normalizeH="0" baseline="0" noProof="0" smtClean="0">
                <a:ln>
                  <a:noFill/>
                </a:ln>
                <a:solidFill>
                  <a:srgbClr val="002758"/>
                </a:solidFill>
                <a:effectLst/>
                <a:uLnTx/>
                <a:uFillTx/>
                <a:latin typeface="Montserrat"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de-DE" sz="800" b="0" i="0" u="none" strike="noStrike" kern="1200" cap="none" spc="0" normalizeH="0" baseline="0" noProof="0">
              <a:ln>
                <a:noFill/>
              </a:ln>
              <a:solidFill>
                <a:srgbClr val="002758"/>
              </a:solidFill>
              <a:effectLst/>
              <a:uLnTx/>
              <a:uFillTx/>
              <a:latin typeface="Montserrat" pitchFamily="2" charset="77"/>
              <a:ea typeface="+mn-ea"/>
              <a:cs typeface="+mn-cs"/>
            </a:endParaRPr>
          </a:p>
        </p:txBody>
      </p:sp>
      <p:sp>
        <p:nvSpPr>
          <p:cNvPr id="5" name="Datumsplatzhalter 4">
            <a:extLst>
              <a:ext uri="{FF2B5EF4-FFF2-40B4-BE49-F238E27FC236}">
                <a16:creationId xmlns:a16="http://schemas.microsoft.com/office/drawing/2014/main" id="{A08E35C1-530B-5443-6364-4EA8CA359BE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a:ln>
                  <a:noFill/>
                </a:ln>
                <a:solidFill>
                  <a:srgbClr val="002758"/>
                </a:solidFill>
                <a:effectLst/>
                <a:uLnTx/>
                <a:uFillTx/>
                <a:latin typeface="Montserrat" pitchFamily="2" charset="77"/>
                <a:ea typeface="+mn-ea"/>
                <a:cs typeface="+mn-cs"/>
              </a:rPr>
              <a:t>23.10.2024 </a:t>
            </a:r>
          </a:p>
        </p:txBody>
      </p:sp>
      <p:sp>
        <p:nvSpPr>
          <p:cNvPr id="6" name="Fußzeilenplatzhalter 5">
            <a:extLst>
              <a:ext uri="{FF2B5EF4-FFF2-40B4-BE49-F238E27FC236}">
                <a16:creationId xmlns:a16="http://schemas.microsoft.com/office/drawing/2014/main" id="{DD4FE401-3486-023A-940F-46B3FC8B0CD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a:ln>
                  <a:noFill/>
                </a:ln>
                <a:solidFill>
                  <a:srgbClr val="002758"/>
                </a:solidFill>
                <a:effectLst/>
                <a:uLnTx/>
                <a:uFillTx/>
                <a:latin typeface="Montserrat" pitchFamily="2" charset="77"/>
                <a:ea typeface="+mn-ea"/>
                <a:cs typeface="+mn-cs"/>
              </a:rPr>
              <a:t>Dekarbonisierung der Wärmeversorgung und neue Effizienzansätze im Gebäudesektor</a:t>
            </a:r>
            <a:endParaRPr kumimoji="0" lang="de-DE" sz="800" b="0" i="0" u="none" strike="noStrike" kern="1200" cap="none" spc="0" normalizeH="0" baseline="0" noProof="0" dirty="0">
              <a:ln>
                <a:noFill/>
              </a:ln>
              <a:solidFill>
                <a:srgbClr val="002758"/>
              </a:solidFill>
              <a:effectLst/>
              <a:uLnTx/>
              <a:uFillTx/>
              <a:latin typeface="Montserrat" pitchFamily="2" charset="77"/>
              <a:ea typeface="+mn-ea"/>
              <a:cs typeface="+mn-cs"/>
            </a:endParaRPr>
          </a:p>
        </p:txBody>
      </p:sp>
    </p:spTree>
    <p:extLst>
      <p:ext uri="{BB962C8B-B14F-4D97-AF65-F5344CB8AC3E}">
        <p14:creationId xmlns:p14="http://schemas.microsoft.com/office/powerpoint/2010/main" val="2507459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8B878931-402E-4870-71F5-425F5DA48092}"/>
              </a:ext>
            </a:extLst>
          </p:cNvPr>
          <p:cNvSpPr>
            <a:spLocks noGrp="1"/>
          </p:cNvSpPr>
          <p:nvPr>
            <p:ph type="dt" sz="half" idx="10"/>
          </p:nvPr>
        </p:nvSpPr>
        <p:spPr/>
        <p:txBody>
          <a:bodyPr/>
          <a:lstStyle/>
          <a:p>
            <a:r>
              <a:rPr lang="de-DE"/>
              <a:t>23.10.2024 </a:t>
            </a:r>
          </a:p>
        </p:txBody>
      </p:sp>
      <p:sp>
        <p:nvSpPr>
          <p:cNvPr id="3" name="Fußzeilenplatzhalter 2">
            <a:extLst>
              <a:ext uri="{FF2B5EF4-FFF2-40B4-BE49-F238E27FC236}">
                <a16:creationId xmlns:a16="http://schemas.microsoft.com/office/drawing/2014/main" id="{D813F3E5-4182-C02C-A77A-52AB16A4EEE3}"/>
              </a:ext>
            </a:extLst>
          </p:cNvPr>
          <p:cNvSpPr>
            <a:spLocks noGrp="1"/>
          </p:cNvSpPr>
          <p:nvPr>
            <p:ph type="ftr" sz="quarter" idx="11"/>
          </p:nvPr>
        </p:nvSpPr>
        <p:spPr/>
        <p:txBody>
          <a:bodyPr/>
          <a:lstStyle/>
          <a:p>
            <a:r>
              <a:rPr lang="de-DE"/>
              <a:t>Dekarbonisierung der Wärmeversorgung und neue Effizienzansätze im Gebäudesektor</a:t>
            </a:r>
            <a:endParaRPr lang="de-DE" dirty="0"/>
          </a:p>
        </p:txBody>
      </p:sp>
      <p:sp>
        <p:nvSpPr>
          <p:cNvPr id="4" name="Foliennummernplatzhalter 3">
            <a:extLst>
              <a:ext uri="{FF2B5EF4-FFF2-40B4-BE49-F238E27FC236}">
                <a16:creationId xmlns:a16="http://schemas.microsoft.com/office/drawing/2014/main" id="{F2EF2795-A49E-A70F-6076-6B3D9DAAEFEE}"/>
              </a:ext>
            </a:extLst>
          </p:cNvPr>
          <p:cNvSpPr>
            <a:spLocks noGrp="1"/>
          </p:cNvSpPr>
          <p:nvPr>
            <p:ph type="sldNum" sz="quarter" idx="12"/>
          </p:nvPr>
        </p:nvSpPr>
        <p:spPr/>
        <p:txBody>
          <a:bodyPr/>
          <a:lstStyle/>
          <a:p>
            <a:fld id="{BB5D5A41-9DD1-F24E-9E26-15668BB14167}" type="slidenum">
              <a:rPr lang="de-DE" smtClean="0"/>
              <a:pPr/>
              <a:t>7</a:t>
            </a:fld>
            <a:endParaRPr lang="de-DE"/>
          </a:p>
        </p:txBody>
      </p:sp>
      <p:sp>
        <p:nvSpPr>
          <p:cNvPr id="6" name="Rechteck 5">
            <a:extLst>
              <a:ext uri="{FF2B5EF4-FFF2-40B4-BE49-F238E27FC236}">
                <a16:creationId xmlns:a16="http://schemas.microsoft.com/office/drawing/2014/main" id="{9267E471-F689-B89C-C399-D62D1ACC1D63}"/>
              </a:ext>
            </a:extLst>
          </p:cNvPr>
          <p:cNvSpPr/>
          <p:nvPr/>
        </p:nvSpPr>
        <p:spPr>
          <a:xfrm>
            <a:off x="5264228" y="2640558"/>
            <a:ext cx="3983289" cy="25314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1600"/>
              <a:t>Energieeffizienz-Ziel</a:t>
            </a:r>
            <a:r>
              <a:rPr lang="de-DE" sz="1600" dirty="0"/>
              <a:t>, </a:t>
            </a:r>
            <a:r>
              <a:rPr lang="de-DE" sz="1400" i="1" dirty="0"/>
              <a:t>Art. 4 EED</a:t>
            </a:r>
            <a:endParaRPr lang="de-DE" sz="1600" i="1" dirty="0"/>
          </a:p>
          <a:p>
            <a:pPr marL="285750" indent="-285750">
              <a:buFont typeface="Arial" panose="020B0604020202020204" pitchFamily="34" charset="0"/>
              <a:buChar char="•"/>
            </a:pPr>
            <a:r>
              <a:rPr lang="de-DE" sz="1600" dirty="0"/>
              <a:t>Renovierungspläne, </a:t>
            </a:r>
            <a:r>
              <a:rPr lang="de-DE" sz="1400" i="1" dirty="0"/>
              <a:t>Art. 3 EPBD</a:t>
            </a:r>
          </a:p>
          <a:p>
            <a:pPr marL="285750" indent="-285750">
              <a:buFont typeface="Arial" panose="020B0604020202020204" pitchFamily="34" charset="0"/>
              <a:buChar char="•"/>
            </a:pPr>
            <a:r>
              <a:rPr lang="de-DE" sz="1600" dirty="0"/>
              <a:t>Energieausweise, </a:t>
            </a:r>
            <a:r>
              <a:rPr lang="de-DE" sz="1400" i="1" dirty="0"/>
              <a:t>Art. 19 ff. EPBD</a:t>
            </a:r>
          </a:p>
          <a:p>
            <a:pPr marL="285750" indent="-285750">
              <a:buFont typeface="Arial" panose="020B0604020202020204" pitchFamily="34" charset="0"/>
              <a:buChar char="•"/>
            </a:pPr>
            <a:r>
              <a:rPr lang="de-DE" sz="1600" dirty="0"/>
              <a:t>„MEPS“, </a:t>
            </a:r>
            <a:r>
              <a:rPr lang="de-DE" sz="1400" i="1" dirty="0"/>
              <a:t>Art. 9 EPBD</a:t>
            </a:r>
          </a:p>
          <a:p>
            <a:pPr marL="285750" indent="-285750">
              <a:buFont typeface="Arial" panose="020B0604020202020204" pitchFamily="34" charset="0"/>
              <a:buChar char="•"/>
            </a:pPr>
            <a:r>
              <a:rPr lang="de-DE" sz="1600" dirty="0"/>
              <a:t>ZEB, </a:t>
            </a:r>
            <a:r>
              <a:rPr lang="de-DE" sz="1400" i="1" dirty="0"/>
              <a:t>Art. 11 EPBD</a:t>
            </a:r>
          </a:p>
          <a:p>
            <a:pPr marL="285750" indent="-285750">
              <a:buFont typeface="Arial" panose="020B0604020202020204" pitchFamily="34" charset="0"/>
              <a:buChar char="•"/>
            </a:pPr>
            <a:r>
              <a:rPr lang="de-DE" sz="1600" dirty="0"/>
              <a:t>Vorreiterrolle (3%), </a:t>
            </a:r>
            <a:r>
              <a:rPr lang="de-DE" sz="1400" i="1" dirty="0"/>
              <a:t>Art. 6 EED</a:t>
            </a:r>
            <a:endParaRPr lang="de-DE" sz="1600" i="1" dirty="0"/>
          </a:p>
        </p:txBody>
      </p:sp>
      <p:sp>
        <p:nvSpPr>
          <p:cNvPr id="7" name="Gleichschenkliges Dreieck 6">
            <a:extLst>
              <a:ext uri="{FF2B5EF4-FFF2-40B4-BE49-F238E27FC236}">
                <a16:creationId xmlns:a16="http://schemas.microsoft.com/office/drawing/2014/main" id="{7E17501D-1148-0DED-9EFF-A61445FAC205}"/>
              </a:ext>
            </a:extLst>
          </p:cNvPr>
          <p:cNvSpPr/>
          <p:nvPr/>
        </p:nvSpPr>
        <p:spPr>
          <a:xfrm>
            <a:off x="4680471" y="1015813"/>
            <a:ext cx="5150801" cy="1513913"/>
          </a:xfrm>
          <a:prstGeom prst="triangle">
            <a:avLst/>
          </a:prstGeom>
          <a:solidFill>
            <a:srgbClr val="EA685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1600" dirty="0"/>
              <a:t>Solarenergiepflicht, </a:t>
            </a:r>
            <a:r>
              <a:rPr lang="de-DE" sz="1400" i="1" dirty="0"/>
              <a:t>Art. 10 EPBD</a:t>
            </a:r>
          </a:p>
          <a:p>
            <a:pPr algn="ctr"/>
            <a:endParaRPr lang="de-DE" dirty="0"/>
          </a:p>
        </p:txBody>
      </p:sp>
      <p:sp>
        <p:nvSpPr>
          <p:cNvPr id="8" name="Pfeil: nach rechts 7">
            <a:extLst>
              <a:ext uri="{FF2B5EF4-FFF2-40B4-BE49-F238E27FC236}">
                <a16:creationId xmlns:a16="http://schemas.microsoft.com/office/drawing/2014/main" id="{0C9FFDD3-676A-182A-5C06-C2F4AA4D8159}"/>
              </a:ext>
            </a:extLst>
          </p:cNvPr>
          <p:cNvSpPr/>
          <p:nvPr/>
        </p:nvSpPr>
        <p:spPr>
          <a:xfrm>
            <a:off x="8501255" y="1244927"/>
            <a:ext cx="2949677" cy="1238719"/>
          </a:xfrm>
          <a:prstGeom prst="right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t>EE ins Netz</a:t>
            </a:r>
          </a:p>
        </p:txBody>
      </p:sp>
      <p:sp>
        <p:nvSpPr>
          <p:cNvPr id="10" name="Rechteck 9">
            <a:extLst>
              <a:ext uri="{FF2B5EF4-FFF2-40B4-BE49-F238E27FC236}">
                <a16:creationId xmlns:a16="http://schemas.microsoft.com/office/drawing/2014/main" id="{71CE57AB-6AC1-A2CC-0494-FCB475CD6D21}"/>
              </a:ext>
            </a:extLst>
          </p:cNvPr>
          <p:cNvSpPr/>
          <p:nvPr/>
        </p:nvSpPr>
        <p:spPr>
          <a:xfrm>
            <a:off x="9473158" y="3198699"/>
            <a:ext cx="1525522" cy="1814253"/>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t>Infrastruktur, </a:t>
            </a:r>
            <a:r>
              <a:rPr lang="de-DE" sz="1400" i="1" dirty="0"/>
              <a:t>Art. 14 EPBD</a:t>
            </a:r>
            <a:endParaRPr lang="de-DE" sz="1600" i="1" dirty="0"/>
          </a:p>
        </p:txBody>
      </p:sp>
      <p:sp>
        <p:nvSpPr>
          <p:cNvPr id="11" name="Textfeld 10">
            <a:extLst>
              <a:ext uri="{FF2B5EF4-FFF2-40B4-BE49-F238E27FC236}">
                <a16:creationId xmlns:a16="http://schemas.microsoft.com/office/drawing/2014/main" id="{9BCF90E2-DED5-EBB3-490F-B6328C237A20}"/>
              </a:ext>
            </a:extLst>
          </p:cNvPr>
          <p:cNvSpPr txBox="1"/>
          <p:nvPr/>
        </p:nvSpPr>
        <p:spPr>
          <a:xfrm>
            <a:off x="4164153" y="1201321"/>
            <a:ext cx="3863694" cy="461665"/>
          </a:xfrm>
          <a:prstGeom prst="rect">
            <a:avLst/>
          </a:prstGeom>
          <a:noFill/>
        </p:spPr>
        <p:txBody>
          <a:bodyPr wrap="square" rtlCol="0">
            <a:spAutoFit/>
          </a:bodyPr>
          <a:lstStyle/>
          <a:p>
            <a:pPr algn="ctr"/>
            <a:r>
              <a:rPr lang="de-DE" sz="2400" b="1" dirty="0"/>
              <a:t>GEBÄUDESUBSTANZ</a:t>
            </a:r>
          </a:p>
        </p:txBody>
      </p:sp>
      <p:sp>
        <p:nvSpPr>
          <p:cNvPr id="9" name="Pfeil: nach rechts 8">
            <a:extLst>
              <a:ext uri="{FF2B5EF4-FFF2-40B4-BE49-F238E27FC236}">
                <a16:creationId xmlns:a16="http://schemas.microsoft.com/office/drawing/2014/main" id="{18203935-AFEF-FFED-82DA-7E375ACF1DA5}"/>
              </a:ext>
            </a:extLst>
          </p:cNvPr>
          <p:cNvSpPr/>
          <p:nvPr/>
        </p:nvSpPr>
        <p:spPr>
          <a:xfrm>
            <a:off x="148026" y="1139206"/>
            <a:ext cx="4955569" cy="4496295"/>
          </a:xfrm>
          <a:prstGeom prst="rightArrow">
            <a:avLst>
              <a:gd name="adj1" fmla="val 50000"/>
              <a:gd name="adj2" fmla="val 49689"/>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1600" dirty="0"/>
              <a:t>Energieeffizienz-Ziel, </a:t>
            </a:r>
            <a:r>
              <a:rPr lang="de-DE" sz="1400" i="1" dirty="0"/>
              <a:t>Art. 4 EED</a:t>
            </a:r>
          </a:p>
          <a:p>
            <a:pPr marL="285750" indent="-285750">
              <a:buFont typeface="Arial" panose="020B0604020202020204" pitchFamily="34" charset="0"/>
              <a:buChar char="•"/>
            </a:pPr>
            <a:r>
              <a:rPr lang="de-DE" sz="1600" dirty="0"/>
              <a:t>EE-Ziel, </a:t>
            </a:r>
            <a:r>
              <a:rPr lang="de-DE" sz="1400" i="1" dirty="0"/>
              <a:t>Art. 3 RED</a:t>
            </a:r>
          </a:p>
          <a:p>
            <a:pPr marL="285750" indent="-285750">
              <a:buFont typeface="Arial" panose="020B0604020202020204" pitchFamily="34" charset="0"/>
              <a:buChar char="•"/>
            </a:pPr>
            <a:r>
              <a:rPr lang="de-DE" sz="1600" dirty="0"/>
              <a:t>EE in Gebäuden, </a:t>
            </a:r>
            <a:r>
              <a:rPr lang="de-DE" sz="1400" i="1" dirty="0"/>
              <a:t>Art. 15a RED</a:t>
            </a:r>
          </a:p>
          <a:p>
            <a:pPr marL="285750" indent="-285750">
              <a:buFont typeface="Arial" panose="020B0604020202020204" pitchFamily="34" charset="0"/>
              <a:buChar char="•"/>
            </a:pPr>
            <a:r>
              <a:rPr lang="de-DE" sz="1600" dirty="0"/>
              <a:t>Wärme/Kälte (EE und </a:t>
            </a:r>
            <a:r>
              <a:rPr lang="de-DE" sz="1600" dirty="0" err="1"/>
              <a:t>Eff</a:t>
            </a:r>
            <a:r>
              <a:rPr lang="de-DE" sz="1600" dirty="0"/>
              <a:t>),</a:t>
            </a:r>
            <a:br>
              <a:rPr lang="de-DE" sz="1600" dirty="0"/>
            </a:br>
            <a:r>
              <a:rPr lang="de-DE" sz="1400" i="1" dirty="0"/>
              <a:t>Art. 25 f. EED, Art. 23 RED</a:t>
            </a:r>
          </a:p>
          <a:p>
            <a:pPr marL="285750" indent="-285750">
              <a:buFont typeface="Arial" panose="020B0604020202020204" pitchFamily="34" charset="0"/>
              <a:buChar char="•"/>
            </a:pPr>
            <a:r>
              <a:rPr lang="de-DE" sz="1600" dirty="0"/>
              <a:t>Renovierungspläne, </a:t>
            </a:r>
            <a:r>
              <a:rPr lang="de-DE" sz="1400" i="1" dirty="0"/>
              <a:t>Art. 3 EPBD</a:t>
            </a:r>
          </a:p>
          <a:p>
            <a:pPr marL="285750" indent="-285750">
              <a:buFont typeface="Arial" panose="020B0604020202020204" pitchFamily="34" charset="0"/>
              <a:buChar char="•"/>
            </a:pPr>
            <a:r>
              <a:rPr lang="de-DE" sz="1600" dirty="0"/>
              <a:t>Energieausweise, </a:t>
            </a:r>
            <a:r>
              <a:rPr lang="de-DE" sz="1400" i="1" dirty="0"/>
              <a:t>Art. 19 ff. EPBD</a:t>
            </a:r>
            <a:endParaRPr lang="de-DE" sz="1600" i="1" dirty="0"/>
          </a:p>
          <a:p>
            <a:pPr marL="285750" indent="-285750">
              <a:buFont typeface="Arial" panose="020B0604020202020204" pitchFamily="34" charset="0"/>
              <a:buChar char="•"/>
            </a:pPr>
            <a:r>
              <a:rPr lang="de-DE" sz="1600" dirty="0"/>
              <a:t>ZEB, </a:t>
            </a:r>
            <a:r>
              <a:rPr lang="de-DE" sz="1400" i="1" dirty="0"/>
              <a:t>Art. 11 EPBD</a:t>
            </a:r>
          </a:p>
          <a:p>
            <a:pPr marL="285750" indent="-285750">
              <a:buFont typeface="Arial" panose="020B0604020202020204" pitchFamily="34" charset="0"/>
              <a:buChar char="•"/>
            </a:pPr>
            <a:r>
              <a:rPr lang="de-DE" sz="1600" dirty="0"/>
              <a:t>Vorreiterrolle (3%), </a:t>
            </a:r>
            <a:r>
              <a:rPr lang="de-DE" sz="1400" i="1" dirty="0"/>
              <a:t>Art. 6 EED</a:t>
            </a:r>
            <a:endParaRPr lang="de-DE" sz="1600" i="1" dirty="0"/>
          </a:p>
        </p:txBody>
      </p:sp>
      <p:sp>
        <p:nvSpPr>
          <p:cNvPr id="5" name="Textfeld 4">
            <a:extLst>
              <a:ext uri="{FF2B5EF4-FFF2-40B4-BE49-F238E27FC236}">
                <a16:creationId xmlns:a16="http://schemas.microsoft.com/office/drawing/2014/main" id="{ABF6B60D-80BF-3D62-8F4D-1018497563E8}"/>
              </a:ext>
            </a:extLst>
          </p:cNvPr>
          <p:cNvSpPr txBox="1"/>
          <p:nvPr/>
        </p:nvSpPr>
        <p:spPr>
          <a:xfrm>
            <a:off x="-57529" y="1201322"/>
            <a:ext cx="3863694" cy="461665"/>
          </a:xfrm>
          <a:prstGeom prst="rect">
            <a:avLst/>
          </a:prstGeom>
          <a:noFill/>
        </p:spPr>
        <p:txBody>
          <a:bodyPr wrap="square" rtlCol="0">
            <a:spAutoFit/>
          </a:bodyPr>
          <a:lstStyle/>
          <a:p>
            <a:pPr algn="ctr"/>
            <a:r>
              <a:rPr lang="de-DE" sz="2400" b="1" dirty="0"/>
              <a:t>VERSORGUNG</a:t>
            </a:r>
          </a:p>
        </p:txBody>
      </p:sp>
      <p:sp>
        <p:nvSpPr>
          <p:cNvPr id="17" name="Welle 16">
            <a:extLst>
              <a:ext uri="{FF2B5EF4-FFF2-40B4-BE49-F238E27FC236}">
                <a16:creationId xmlns:a16="http://schemas.microsoft.com/office/drawing/2014/main" id="{9EA49212-8443-FE0C-3C05-EDE9CE3DF434}"/>
              </a:ext>
            </a:extLst>
          </p:cNvPr>
          <p:cNvSpPr/>
          <p:nvPr/>
        </p:nvSpPr>
        <p:spPr>
          <a:xfrm>
            <a:off x="237532" y="4555482"/>
            <a:ext cx="6404808" cy="888177"/>
          </a:xfrm>
          <a:prstGeom prst="wave">
            <a:avLst/>
          </a:prstGeom>
          <a:solidFill>
            <a:srgbClr val="00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dirty="0">
                <a:solidFill>
                  <a:schemeClr val="tx1"/>
                </a:solidFill>
              </a:rPr>
              <a:t>Neben Effizienz- und EE-Maßnahmen: </a:t>
            </a:r>
            <a:r>
              <a:rPr lang="de-DE" sz="1600" dirty="0">
                <a:solidFill>
                  <a:schemeClr val="tx1"/>
                </a:solidFill>
              </a:rPr>
              <a:t>THG-Senkung über EHS II mittels Preissignal</a:t>
            </a:r>
          </a:p>
        </p:txBody>
      </p:sp>
      <p:sp>
        <p:nvSpPr>
          <p:cNvPr id="12" name="Rechteck 11">
            <a:extLst>
              <a:ext uri="{FF2B5EF4-FFF2-40B4-BE49-F238E27FC236}">
                <a16:creationId xmlns:a16="http://schemas.microsoft.com/office/drawing/2014/main" id="{AFE2FA84-28C3-086A-AFBA-92D8534CEC69}"/>
              </a:ext>
            </a:extLst>
          </p:cNvPr>
          <p:cNvSpPr/>
          <p:nvPr/>
        </p:nvSpPr>
        <p:spPr>
          <a:xfrm>
            <a:off x="237532" y="5586862"/>
            <a:ext cx="11716936" cy="406006"/>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t>Bekämpfung der Energiearmut als allgemeines Konzept, </a:t>
            </a:r>
            <a:r>
              <a:rPr lang="de-DE" sz="1400" i="1" dirty="0"/>
              <a:t>Art. 24 EED</a:t>
            </a:r>
            <a:endParaRPr lang="de-DE" sz="1600" i="1" dirty="0"/>
          </a:p>
        </p:txBody>
      </p:sp>
      <p:sp>
        <p:nvSpPr>
          <p:cNvPr id="18" name="Rechteck 17">
            <a:extLst>
              <a:ext uri="{FF2B5EF4-FFF2-40B4-BE49-F238E27FC236}">
                <a16:creationId xmlns:a16="http://schemas.microsoft.com/office/drawing/2014/main" id="{F3D48342-11B1-C30A-F239-508144DA8318}"/>
              </a:ext>
            </a:extLst>
          </p:cNvPr>
          <p:cNvSpPr/>
          <p:nvPr/>
        </p:nvSpPr>
        <p:spPr>
          <a:xfrm>
            <a:off x="237532" y="647695"/>
            <a:ext cx="11716936" cy="348308"/>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t>Neue Effizienz- und EE-Maßnahmen für die Gebäudedekarbonisierung</a:t>
            </a:r>
          </a:p>
        </p:txBody>
      </p:sp>
      <p:sp>
        <p:nvSpPr>
          <p:cNvPr id="19" name="Rechteck 18">
            <a:extLst>
              <a:ext uri="{FF2B5EF4-FFF2-40B4-BE49-F238E27FC236}">
                <a16:creationId xmlns:a16="http://schemas.microsoft.com/office/drawing/2014/main" id="{B5317674-023B-6491-52B2-FD07113F377D}"/>
              </a:ext>
            </a:extLst>
          </p:cNvPr>
          <p:cNvSpPr/>
          <p:nvPr/>
        </p:nvSpPr>
        <p:spPr>
          <a:xfrm>
            <a:off x="2493269" y="6136071"/>
            <a:ext cx="7205461" cy="406006"/>
          </a:xfrm>
          <a:prstGeom prst="rect">
            <a:avLst/>
          </a:prstGeom>
          <a:solidFill>
            <a:schemeClr val="bg2">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dirty="0">
                <a:solidFill>
                  <a:schemeClr val="tx1"/>
                </a:solidFill>
              </a:rPr>
              <a:t>Zudem: </a:t>
            </a:r>
            <a:r>
              <a:rPr lang="de-DE" sz="1600" dirty="0">
                <a:solidFill>
                  <a:schemeClr val="tx1"/>
                </a:solidFill>
              </a:rPr>
              <a:t>Finanzierungsinstrumente und -</a:t>
            </a:r>
            <a:r>
              <a:rPr lang="de-DE" sz="1600" dirty="0" err="1">
                <a:solidFill>
                  <a:schemeClr val="tx1"/>
                </a:solidFill>
              </a:rPr>
              <a:t>maßnahmen</a:t>
            </a:r>
            <a:r>
              <a:rPr lang="de-DE" sz="1600" dirty="0">
                <a:solidFill>
                  <a:schemeClr val="tx1"/>
                </a:solidFill>
              </a:rPr>
              <a:t>, </a:t>
            </a:r>
            <a:r>
              <a:rPr lang="de-DE" sz="1400" i="1" dirty="0">
                <a:solidFill>
                  <a:schemeClr val="tx1"/>
                </a:solidFill>
              </a:rPr>
              <a:t>Art. 17 EPBD</a:t>
            </a:r>
            <a:endParaRPr lang="de-DE" sz="1600" i="1" dirty="0">
              <a:solidFill>
                <a:schemeClr val="tx1"/>
              </a:solidFill>
            </a:endParaRPr>
          </a:p>
        </p:txBody>
      </p:sp>
    </p:spTree>
    <p:extLst>
      <p:ext uri="{BB962C8B-B14F-4D97-AF65-F5344CB8AC3E}">
        <p14:creationId xmlns:p14="http://schemas.microsoft.com/office/powerpoint/2010/main" val="3158449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E5F2E50-9BF2-C2AF-E265-CA596D7B9409}"/>
              </a:ext>
            </a:extLst>
          </p:cNvPr>
          <p:cNvSpPr>
            <a:spLocks noGrp="1"/>
          </p:cNvSpPr>
          <p:nvPr>
            <p:ph type="dt" sz="half" idx="10"/>
          </p:nvPr>
        </p:nvSpPr>
        <p:spPr/>
        <p:txBody>
          <a:bodyPr/>
          <a:lstStyle/>
          <a:p>
            <a:r>
              <a:rPr lang="de-DE"/>
              <a:t>23.10.2024 </a:t>
            </a:r>
          </a:p>
        </p:txBody>
      </p:sp>
      <p:sp>
        <p:nvSpPr>
          <p:cNvPr id="3" name="Fußzeilenplatzhalter 2">
            <a:extLst>
              <a:ext uri="{FF2B5EF4-FFF2-40B4-BE49-F238E27FC236}">
                <a16:creationId xmlns:a16="http://schemas.microsoft.com/office/drawing/2014/main" id="{0710193F-4E6A-4AC3-60F5-A3F6DA204A4B}"/>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4" name="Foliennummernplatzhalter 3">
            <a:extLst>
              <a:ext uri="{FF2B5EF4-FFF2-40B4-BE49-F238E27FC236}">
                <a16:creationId xmlns:a16="http://schemas.microsoft.com/office/drawing/2014/main" id="{0DCB1789-A746-E984-B1E4-D5B9E4B9A658}"/>
              </a:ext>
            </a:extLst>
          </p:cNvPr>
          <p:cNvSpPr>
            <a:spLocks noGrp="1"/>
          </p:cNvSpPr>
          <p:nvPr>
            <p:ph type="sldNum" sz="quarter" idx="12"/>
          </p:nvPr>
        </p:nvSpPr>
        <p:spPr/>
        <p:txBody>
          <a:bodyPr/>
          <a:lstStyle/>
          <a:p>
            <a:fld id="{BB5D5A41-9DD1-F24E-9E26-15668BB14167}" type="slidenum">
              <a:rPr lang="de-DE" smtClean="0"/>
              <a:pPr/>
              <a:t>8</a:t>
            </a:fld>
            <a:endParaRPr lang="de-DE"/>
          </a:p>
        </p:txBody>
      </p:sp>
      <p:graphicFrame>
        <p:nvGraphicFramePr>
          <p:cNvPr id="6" name="Tabelle 5">
            <a:extLst>
              <a:ext uri="{FF2B5EF4-FFF2-40B4-BE49-F238E27FC236}">
                <a16:creationId xmlns:a16="http://schemas.microsoft.com/office/drawing/2014/main" id="{7CFC5045-B761-0CFE-D766-CB5EAB355E20}"/>
              </a:ext>
            </a:extLst>
          </p:cNvPr>
          <p:cNvGraphicFramePr>
            <a:graphicFrameLocks noGrp="1"/>
          </p:cNvGraphicFramePr>
          <p:nvPr>
            <p:extLst>
              <p:ext uri="{D42A27DB-BD31-4B8C-83A1-F6EECF244321}">
                <p14:modId xmlns:p14="http://schemas.microsoft.com/office/powerpoint/2010/main" val="1065372441"/>
              </p:ext>
            </p:extLst>
          </p:nvPr>
        </p:nvGraphicFramePr>
        <p:xfrm>
          <a:off x="206477" y="792362"/>
          <a:ext cx="11770748" cy="5414996"/>
        </p:xfrm>
        <a:graphic>
          <a:graphicData uri="http://schemas.openxmlformats.org/drawingml/2006/table">
            <a:tbl>
              <a:tblPr firstRow="1" bandRow="1">
                <a:tableStyleId>{5C22544A-7EE6-4342-B048-85BDC9FD1C3A}</a:tableStyleId>
              </a:tblPr>
              <a:tblGrid>
                <a:gridCol w="388103">
                  <a:extLst>
                    <a:ext uri="{9D8B030D-6E8A-4147-A177-3AD203B41FA5}">
                      <a16:colId xmlns:a16="http://schemas.microsoft.com/office/drawing/2014/main" val="653888569"/>
                    </a:ext>
                  </a:extLst>
                </a:gridCol>
                <a:gridCol w="2124859">
                  <a:extLst>
                    <a:ext uri="{9D8B030D-6E8A-4147-A177-3AD203B41FA5}">
                      <a16:colId xmlns:a16="http://schemas.microsoft.com/office/drawing/2014/main" val="2697739008"/>
                    </a:ext>
                  </a:extLst>
                </a:gridCol>
                <a:gridCol w="2108200">
                  <a:extLst>
                    <a:ext uri="{9D8B030D-6E8A-4147-A177-3AD203B41FA5}">
                      <a16:colId xmlns:a16="http://schemas.microsoft.com/office/drawing/2014/main" val="3324857070"/>
                    </a:ext>
                  </a:extLst>
                </a:gridCol>
                <a:gridCol w="2661633">
                  <a:extLst>
                    <a:ext uri="{9D8B030D-6E8A-4147-A177-3AD203B41FA5}">
                      <a16:colId xmlns:a16="http://schemas.microsoft.com/office/drawing/2014/main" val="4156484109"/>
                    </a:ext>
                  </a:extLst>
                </a:gridCol>
                <a:gridCol w="2450332">
                  <a:extLst>
                    <a:ext uri="{9D8B030D-6E8A-4147-A177-3AD203B41FA5}">
                      <a16:colId xmlns:a16="http://schemas.microsoft.com/office/drawing/2014/main" val="883932959"/>
                    </a:ext>
                  </a:extLst>
                </a:gridCol>
                <a:gridCol w="2037621">
                  <a:extLst>
                    <a:ext uri="{9D8B030D-6E8A-4147-A177-3AD203B41FA5}">
                      <a16:colId xmlns:a16="http://schemas.microsoft.com/office/drawing/2014/main" val="2204010850"/>
                    </a:ext>
                  </a:extLst>
                </a:gridCol>
              </a:tblGrid>
              <a:tr h="311224">
                <a:tc gridSpan="2">
                  <a:txBody>
                    <a:bodyPr/>
                    <a:lstStyle/>
                    <a:p>
                      <a:r>
                        <a:rPr lang="de-DE" dirty="0"/>
                        <a:t>EU-Ebene </a:t>
                      </a:r>
                      <a:r>
                        <a:rPr lang="de-DE" dirty="0">
                          <a:sym typeface="Wingdings" panose="05000000000000000000" pitchFamily="2" charset="2"/>
                        </a:rPr>
                        <a:t></a:t>
                      </a:r>
                      <a:endParaRPr lang="de-DE" dirty="0"/>
                    </a:p>
                  </a:txBody>
                  <a:tcPr>
                    <a:lnR w="12700" cmpd="sng">
                      <a:noFill/>
                    </a:lnR>
                  </a:tcPr>
                </a:tc>
                <a:tc hMerge="1">
                  <a:txBody>
                    <a:bodyPr/>
                    <a:lstStyle/>
                    <a:p>
                      <a:endParaRPr lang="de-DE"/>
                    </a:p>
                  </a:txBody>
                  <a:tcPr/>
                </a:tc>
                <a:tc gridSpan="2">
                  <a:txBody>
                    <a:bodyPr/>
                    <a:lstStyle/>
                    <a:p>
                      <a:pPr algn="ctr"/>
                      <a:r>
                        <a:rPr lang="de-DE" dirty="0"/>
                        <a:t>Effizienz</a:t>
                      </a:r>
                    </a:p>
                  </a:txBody>
                  <a:tcPr>
                    <a:lnL w="12700" cmpd="sng">
                      <a:noFill/>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hMerge="1">
                  <a:txBody>
                    <a:bodyPr/>
                    <a:lstStyle/>
                    <a:p>
                      <a:endParaRPr lang="de-DE"/>
                    </a:p>
                  </a:txBody>
                  <a:tcPr/>
                </a:tc>
                <a:tc gridSpan="2">
                  <a:txBody>
                    <a:bodyPr/>
                    <a:lstStyle/>
                    <a:p>
                      <a:r>
                        <a:rPr lang="de-DE"/>
                        <a:t>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h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876759426"/>
                  </a:ext>
                </a:extLst>
              </a:tr>
              <a:tr h="544641">
                <a:tc rowSpan="6">
                  <a:txBody>
                    <a:bodyPr/>
                    <a:lstStyle/>
                    <a:p>
                      <a:pPr algn="ctr"/>
                      <a:r>
                        <a:rPr lang="de-DE" b="1" dirty="0">
                          <a:solidFill>
                            <a:schemeClr val="bg1"/>
                          </a:solidFill>
                        </a:rPr>
                        <a:t>MS-Umsetzungsebene</a:t>
                      </a:r>
                    </a:p>
                  </a:txBody>
                  <a:tcPr vert="vert270">
                    <a:solidFill>
                      <a:schemeClr val="accent1"/>
                    </a:solidFill>
                  </a:tcPr>
                </a:tc>
                <a:tc>
                  <a:txBody>
                    <a:bodyPr/>
                    <a:lstStyle/>
                    <a:p>
                      <a:endParaRPr lang="de-DE" dirty="0">
                        <a:solidFill>
                          <a:schemeClr val="bg1"/>
                        </a:solidFill>
                      </a:endParaRPr>
                    </a:p>
                  </a:txBody>
                  <a:tcPr>
                    <a:lnR w="12700" cap="flat" cmpd="sng" algn="ctr">
                      <a:solidFill>
                        <a:schemeClr val="tx1"/>
                      </a:solidFill>
                      <a:prstDash val="solid"/>
                      <a:round/>
                      <a:headEnd type="none" w="med" len="med"/>
                      <a:tailEnd type="none" w="med" len="med"/>
                    </a:lnR>
                    <a:solidFill>
                      <a:schemeClr val="accent1"/>
                    </a:solidFill>
                  </a:tcPr>
                </a:tc>
                <a:tc>
                  <a:txBody>
                    <a:bodyPr/>
                    <a:lstStyle/>
                    <a:p>
                      <a:pPr algn="ctr"/>
                      <a:r>
                        <a:rPr lang="de-DE" b="1" dirty="0"/>
                        <a:t>Versorgung</a:t>
                      </a:r>
                    </a:p>
                  </a:txBody>
                  <a:tcPr>
                    <a:lnL w="12700" cap="flat" cmpd="sng" algn="ctr">
                      <a:solidFill>
                        <a:schemeClr val="tx1"/>
                      </a:solidFill>
                      <a:prstDash val="solid"/>
                      <a:round/>
                      <a:headEnd type="none" w="med" len="med"/>
                      <a:tailEnd type="none" w="med" len="med"/>
                    </a:lnL>
                    <a:lnR w="12700" cmpd="sng">
                      <a:noFill/>
                    </a:lnR>
                    <a:lnT w="38100" cmpd="sng">
                      <a:noFill/>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r>
                        <a:rPr lang="de-DE" b="1" dirty="0"/>
                        <a:t>Gebäudesubstanz</a:t>
                      </a:r>
                    </a:p>
                  </a:txBody>
                  <a:tcPr>
                    <a:lnL w="12700" cmpd="sng">
                      <a:noFill/>
                    </a:lnL>
                    <a:lnR w="12700" cap="flat" cmpd="sng" algn="ctr">
                      <a:solidFill>
                        <a:schemeClr val="tx1"/>
                      </a:solidFill>
                      <a:prstDash val="solid"/>
                      <a:round/>
                      <a:headEnd type="none" w="med" len="med"/>
                      <a:tailEnd type="none" w="med" len="med"/>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de-DE" b="1"/>
                        <a:t>Versorgung</a:t>
                      </a:r>
                      <a:endParaRPr lang="de-DE" b="1" dirty="0"/>
                    </a:p>
                  </a:txBody>
                  <a:tcPr>
                    <a:lnL w="12700" cap="flat" cmpd="sng" algn="ctr">
                      <a:solidFill>
                        <a:schemeClr val="tx1"/>
                      </a:solidFill>
                      <a:prstDash val="solid"/>
                      <a:round/>
                      <a:headEnd type="none" w="med" len="med"/>
                      <a:tailEnd type="none" w="med" len="med"/>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de-DE" b="1" dirty="0"/>
                        <a:t>Gebäude-substanz</a:t>
                      </a:r>
                    </a:p>
                  </a:txBody>
                  <a:tcPr>
                    <a:lnL w="12700" cmpd="sng">
                      <a:noFill/>
                    </a:lnL>
                    <a:lnR w="12700" cap="flat" cmpd="sng" algn="ctr">
                      <a:solidFill>
                        <a:schemeClr val="tx1"/>
                      </a:solidFill>
                      <a:prstDash val="solid"/>
                      <a:round/>
                      <a:headEnd type="none" w="med" len="med"/>
                      <a:tailEnd type="none" w="med" len="med"/>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461099511"/>
                  </a:ext>
                </a:extLst>
              </a:tr>
              <a:tr h="959606">
                <a:tc vMerge="1">
                  <a:txBody>
                    <a:bodyPr/>
                    <a:lstStyle/>
                    <a:p>
                      <a:endParaRPr lang="de-DE" dirty="0"/>
                    </a:p>
                  </a:txBody>
                  <a:tcPr>
                    <a:solidFill>
                      <a:schemeClr val="accent1"/>
                    </a:solidFill>
                  </a:tcPr>
                </a:tc>
                <a:tc>
                  <a:txBody>
                    <a:bodyPr/>
                    <a:lstStyle/>
                    <a:p>
                      <a:r>
                        <a:rPr lang="de-DE" b="1" dirty="0">
                          <a:solidFill>
                            <a:schemeClr val="bg1"/>
                          </a:solidFill>
                        </a:rPr>
                        <a:t>EU-Ziele mit</a:t>
                      </a:r>
                    </a:p>
                    <a:p>
                      <a:r>
                        <a:rPr lang="de-DE" b="1" dirty="0">
                          <a:solidFill>
                            <a:schemeClr val="bg1"/>
                          </a:solidFill>
                        </a:rPr>
                        <a:t>nat. Beiträgen</a:t>
                      </a:r>
                    </a:p>
                  </a:txBody>
                  <a:tcPr>
                    <a:lnR w="12700" cap="flat" cmpd="sng" algn="ctr">
                      <a:solidFill>
                        <a:schemeClr val="tx1"/>
                      </a:solidFill>
                      <a:prstDash val="solid"/>
                      <a:round/>
                      <a:headEnd type="none" w="med" len="med"/>
                      <a:tailEnd type="none" w="med" len="med"/>
                    </a:lnR>
                    <a:solidFill>
                      <a:schemeClr val="accent1"/>
                    </a:solidFill>
                  </a:tcPr>
                </a:tc>
                <a:tc gridSpan="2">
                  <a:txBody>
                    <a:bodyPr/>
                    <a:lstStyle/>
                    <a:p>
                      <a:pPr marL="285750" indent="-285750" algn="ctr">
                        <a:buFont typeface="Arial" panose="020B0604020202020204" pitchFamily="34" charset="0"/>
                        <a:buChar char="•"/>
                      </a:pPr>
                      <a:r>
                        <a:rPr lang="de-DE" dirty="0"/>
                        <a:t>Effizienzziel</a:t>
                      </a:r>
                      <a:br>
                        <a:rPr lang="de-DE" dirty="0"/>
                      </a:br>
                      <a:r>
                        <a:rPr lang="de-DE" sz="1200" i="1" dirty="0"/>
                        <a:t>Art. 4 EED</a:t>
                      </a:r>
                      <a:endParaRPr lang="de-DE"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de-DE"/>
                    </a:p>
                  </a:txBody>
                  <a:tcPr/>
                </a:tc>
                <a:tc>
                  <a:txBody>
                    <a:bodyPr/>
                    <a:lstStyle/>
                    <a:p>
                      <a:pPr marL="285750" indent="-285750">
                        <a:buFont typeface="Arial" panose="020B0604020202020204" pitchFamily="34" charset="0"/>
                        <a:buChar char="•"/>
                      </a:pPr>
                      <a:r>
                        <a:rPr lang="de-DE" dirty="0"/>
                        <a:t>EE-Ziel</a:t>
                      </a:r>
                      <a:br>
                        <a:rPr lang="de-DE" dirty="0"/>
                      </a:br>
                      <a:r>
                        <a:rPr lang="de-DE" sz="1200" i="1" dirty="0"/>
                        <a:t>Art. 3 RED</a:t>
                      </a:r>
                      <a:endParaRPr lang="de-DE" sz="1600" i="1" dirty="0"/>
                    </a:p>
                    <a:p>
                      <a:pPr marL="285750" indent="-285750">
                        <a:buFont typeface="Arial" panose="020B0604020202020204" pitchFamily="34" charset="0"/>
                        <a:buChar char="•"/>
                      </a:pPr>
                      <a:r>
                        <a:rPr lang="de-DE" dirty="0"/>
                        <a:t>EE in Gebäuden</a:t>
                      </a:r>
                      <a:br>
                        <a:rPr lang="de-DE" dirty="0"/>
                      </a:br>
                      <a:r>
                        <a:rPr lang="de-DE" sz="1200" i="1" dirty="0"/>
                        <a:t>Art. 15a RED</a:t>
                      </a:r>
                      <a:endParaRPr lang="de-DE" i="1" dirty="0"/>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endParaRPr lang="de-DE"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07369427"/>
                  </a:ext>
                </a:extLst>
              </a:tr>
              <a:tr h="1193024">
                <a:tc vMerge="1">
                  <a:txBody>
                    <a:bodyPr/>
                    <a:lstStyle/>
                    <a:p>
                      <a:endParaRPr lang="de-DE" dirty="0"/>
                    </a:p>
                  </a:txBody>
                  <a:tcPr>
                    <a:solidFill>
                      <a:schemeClr val="accent1"/>
                    </a:solidFill>
                  </a:tcPr>
                </a:tc>
                <a:tc rowSpan="2">
                  <a:txBody>
                    <a:bodyPr/>
                    <a:lstStyle/>
                    <a:p>
                      <a:r>
                        <a:rPr lang="de-DE" b="1" dirty="0">
                          <a:solidFill>
                            <a:schemeClr val="bg1"/>
                          </a:solidFill>
                        </a:rPr>
                        <a:t>Planungs-aufgaben und allg. Vorgaben</a:t>
                      </a:r>
                    </a:p>
                    <a:p>
                      <a:r>
                        <a:rPr lang="de-DE" b="1" dirty="0">
                          <a:solidFill>
                            <a:schemeClr val="bg1"/>
                          </a:solidFill>
                        </a:rPr>
                        <a:t>an die MS</a:t>
                      </a:r>
                    </a:p>
                  </a:txBody>
                  <a:tcPr>
                    <a:lnR w="12700" cap="flat" cmpd="sng" algn="ctr">
                      <a:solidFill>
                        <a:schemeClr val="tx1"/>
                      </a:solidFill>
                      <a:prstDash val="solid"/>
                      <a:round/>
                      <a:headEnd type="none" w="med" len="med"/>
                      <a:tailEnd type="none" w="med" len="med"/>
                    </a:lnR>
                    <a:solidFill>
                      <a:schemeClr val="accent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err="1"/>
                        <a:t>Beplanung</a:t>
                      </a:r>
                      <a:r>
                        <a:rPr lang="de-DE" dirty="0"/>
                        <a:t> von Wärme/Kälte</a:t>
                      </a:r>
                      <a:br>
                        <a:rPr lang="de-DE" dirty="0"/>
                      </a:br>
                      <a:r>
                        <a:rPr lang="de-DE" sz="1200" i="1" dirty="0"/>
                        <a:t>Art. 25 f. EED</a:t>
                      </a:r>
                      <a:endParaRPr lang="de-DE"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solidFill>
                      <a:srgbClr val="CBDDF0"/>
                    </a:solidFill>
                  </a:tcPr>
                </a:tc>
                <a:tc>
                  <a:txBody>
                    <a:bodyPr/>
                    <a:lstStyle/>
                    <a:p>
                      <a:pPr marL="285750" indent="-285750">
                        <a:buFont typeface="Arial" panose="020B0604020202020204" pitchFamily="34" charset="0"/>
                        <a:buChar char="•"/>
                      </a:pPr>
                      <a:r>
                        <a:rPr lang="de-DE" dirty="0"/>
                        <a:t>Renovierungs-pläne</a:t>
                      </a:r>
                      <a:br>
                        <a:rPr lang="de-DE" dirty="0"/>
                      </a:br>
                      <a:r>
                        <a:rPr lang="de-DE" sz="1200" i="1" dirty="0"/>
                        <a:t>Art. 3 EPBD</a:t>
                      </a:r>
                      <a:endParaRPr lang="de-DE" sz="1600" i="1" dirty="0"/>
                    </a:p>
                    <a:p>
                      <a:pPr marL="285750" indent="-285750">
                        <a:buFont typeface="Arial" panose="020B0604020202020204" pitchFamily="34" charset="0"/>
                        <a:buChar char="•"/>
                      </a:pPr>
                      <a:r>
                        <a:rPr lang="de-DE" dirty="0"/>
                        <a:t>Energieausweise</a:t>
                      </a:r>
                      <a:br>
                        <a:rPr lang="de-DE" dirty="0"/>
                      </a:br>
                      <a:r>
                        <a:rPr lang="de-DE" sz="1200" i="1" dirty="0"/>
                        <a:t>Art. 19 ff. EPBD</a:t>
                      </a:r>
                      <a:endParaRPr lang="de-DE" i="1"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DDF0"/>
                    </a:solidFill>
                  </a:tcPr>
                </a:tc>
                <a:tc>
                  <a:txBody>
                    <a:bodyPr/>
                    <a:lstStyle/>
                    <a:p>
                      <a:pPr marL="285750" indent="-285750" algn="l">
                        <a:buFont typeface="Arial" panose="020B0604020202020204" pitchFamily="34" charset="0"/>
                        <a:buChar char="•"/>
                      </a:pPr>
                      <a:r>
                        <a:rPr lang="de-DE" dirty="0"/>
                        <a:t>Renovierungs-pläne</a:t>
                      </a:r>
                      <a:br>
                        <a:rPr lang="de-DE" dirty="0"/>
                      </a:br>
                      <a:r>
                        <a:rPr lang="de-DE" sz="1200" i="1" dirty="0"/>
                        <a:t>Art. 3 EPBD</a:t>
                      </a:r>
                      <a:endParaRPr lang="de-DE" sz="1600" i="1" dirty="0"/>
                    </a:p>
                    <a:p>
                      <a:pPr marL="285750" indent="-285750" algn="l">
                        <a:buFont typeface="Arial" panose="020B0604020202020204" pitchFamily="34" charset="0"/>
                        <a:buChar char="•"/>
                      </a:pPr>
                      <a:r>
                        <a:rPr lang="de-DE" dirty="0"/>
                        <a:t>Energieausweise</a:t>
                      </a:r>
                      <a:br>
                        <a:rPr lang="de-DE" dirty="0"/>
                      </a:br>
                      <a:r>
                        <a:rPr lang="de-DE" sz="1200" i="1" dirty="0"/>
                        <a:t>Art. 19 ff. EPBD</a:t>
                      </a:r>
                      <a:endParaRPr lang="de-DE" i="1"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BDDF0"/>
                    </a:solidFill>
                  </a:tcPr>
                </a:tc>
                <a:tc>
                  <a:txBody>
                    <a:bodyPr/>
                    <a:lstStyle/>
                    <a:p>
                      <a:pPr marL="285750" indent="-285750" algn="l">
                        <a:buFont typeface="Arial" panose="020B0604020202020204" pitchFamily="34" charset="0"/>
                        <a:buChar char="•"/>
                      </a:pPr>
                      <a:endParaRPr lang="de-DE"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DDF0"/>
                    </a:solidFill>
                  </a:tcPr>
                </a:tc>
                <a:extLst>
                  <a:ext uri="{0D108BD9-81ED-4DB2-BD59-A6C34878D82A}">
                    <a16:rowId xmlns:a16="http://schemas.microsoft.com/office/drawing/2014/main" val="1852066476"/>
                  </a:ext>
                </a:extLst>
              </a:tr>
              <a:tr h="544641">
                <a:tc vMerge="1">
                  <a:txBody>
                    <a:bodyPr/>
                    <a:lstStyle/>
                    <a:p>
                      <a:endParaRPr lang="de-DE"/>
                    </a:p>
                  </a:txBody>
                  <a:tcPr/>
                </a:tc>
                <a:tc vMerge="1">
                  <a:txBody>
                    <a:bodyPr/>
                    <a:lstStyle/>
                    <a:p>
                      <a:endParaRPr lang="de-DE" dirty="0"/>
                    </a:p>
                  </a:txBody>
                  <a:tcPr/>
                </a:tc>
                <a:tc gridSpan="4">
                  <a:txBody>
                    <a:bodyP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t>Bekämpfung der Energiearmut, </a:t>
                      </a:r>
                      <a:r>
                        <a:rPr lang="de-DE" sz="1200" i="1" dirty="0"/>
                        <a:t>Art. 24 EED</a:t>
                      </a:r>
                      <a:endParaRPr lang="de-DE" sz="1600" i="1" dirty="0"/>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t>Finanzierungsinstrumente und -</a:t>
                      </a:r>
                      <a:r>
                        <a:rPr lang="de-DE" dirty="0" err="1"/>
                        <a:t>maßnahmen</a:t>
                      </a:r>
                      <a:r>
                        <a:rPr lang="de-DE" dirty="0"/>
                        <a:t>, </a:t>
                      </a:r>
                      <a:r>
                        <a:rPr lang="de-DE" sz="1200" i="1" dirty="0"/>
                        <a:t>Art. 17 EPBD</a:t>
                      </a:r>
                      <a:endParaRPr lang="de-DE"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DDF0"/>
                    </a:solidFill>
                  </a:tcPr>
                </a:tc>
                <a:tc hMerge="1">
                  <a:txBody>
                    <a:bodyPr/>
                    <a:lstStyle/>
                    <a:p>
                      <a:endParaRPr lang="de-DE"/>
                    </a:p>
                  </a:txBody>
                  <a:tcPr/>
                </a:tc>
                <a:tc hMerge="1">
                  <a:txBody>
                    <a:bodyPr/>
                    <a:lstStyle/>
                    <a:p>
                      <a:endParaRPr lang="de-DE"/>
                    </a:p>
                  </a:txBody>
                  <a:tcPr>
                    <a:lnL w="12700" cap="flat" cmpd="sng" algn="ctr">
                      <a:solidFill>
                        <a:schemeClr val="tx1"/>
                      </a:solidFill>
                      <a:prstDash val="solid"/>
                      <a:round/>
                      <a:headEnd type="none" w="med" len="med"/>
                      <a:tailEnd type="none" w="med" len="med"/>
                    </a:lnL>
                    <a:lnT w="12700" cmpd="sng">
                      <a:noFill/>
                    </a:lnT>
                  </a:tcPr>
                </a:tc>
                <a:tc hMerge="1">
                  <a:txBody>
                    <a:bodyP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DDF0"/>
                    </a:solidFill>
                  </a:tcPr>
                </a:tc>
                <a:extLst>
                  <a:ext uri="{0D108BD9-81ED-4DB2-BD59-A6C34878D82A}">
                    <a16:rowId xmlns:a16="http://schemas.microsoft.com/office/drawing/2014/main" val="2790846822"/>
                  </a:ext>
                </a:extLst>
              </a:tr>
              <a:tr h="778059">
                <a:tc vMerge="1">
                  <a:txBody>
                    <a:bodyPr/>
                    <a:lstStyle/>
                    <a:p>
                      <a:endParaRPr lang="de-DE" dirty="0"/>
                    </a:p>
                  </a:txBody>
                  <a:tcPr>
                    <a:solidFill>
                      <a:schemeClr val="accent1"/>
                    </a:solidFill>
                  </a:tcPr>
                </a:tc>
                <a:tc rowSpan="2">
                  <a:txBody>
                    <a:bodyPr/>
                    <a:lstStyle/>
                    <a:p>
                      <a:r>
                        <a:rPr lang="de-DE" b="1" dirty="0">
                          <a:solidFill>
                            <a:schemeClr val="bg1"/>
                          </a:solidFill>
                        </a:rPr>
                        <a:t>Zielvorgaben und Maßnahme-verpflichtungen</a:t>
                      </a:r>
                    </a:p>
                    <a:p>
                      <a:r>
                        <a:rPr lang="de-DE" b="1" dirty="0">
                          <a:solidFill>
                            <a:schemeClr val="bg1"/>
                          </a:solidFill>
                        </a:rPr>
                        <a:t>an die MS</a:t>
                      </a:r>
                    </a:p>
                  </a:txBody>
                  <a:tcPr>
                    <a:lnR w="12700" cap="flat" cmpd="sng" algn="ctr">
                      <a:solidFill>
                        <a:schemeClr val="tx1"/>
                      </a:solidFill>
                      <a:prstDash val="solid"/>
                      <a:round/>
                      <a:headEnd type="none" w="med" len="med"/>
                      <a:tailEnd type="none" w="med" len="med"/>
                    </a:lnR>
                    <a:solidFill>
                      <a:schemeClr val="accent1"/>
                    </a:solidFill>
                  </a:tcPr>
                </a:tc>
                <a:tc>
                  <a:txBody>
                    <a:bodyPr/>
                    <a:lstStyle/>
                    <a:p>
                      <a:pPr marL="285750" indent="-285750">
                        <a:buFont typeface="Arial" panose="020B0604020202020204" pitchFamily="34" charset="0"/>
                        <a:buChar char="•"/>
                      </a:pPr>
                      <a:endParaRPr lang="de-DE" dirty="0"/>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solidFill>
                      <a:srgbClr val="E7EFF8"/>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t>„MEPS“</a:t>
                      </a:r>
                      <a:br>
                        <a:rPr lang="de-DE" dirty="0"/>
                      </a:br>
                      <a:r>
                        <a:rPr lang="de-DE" sz="1200" i="1" dirty="0"/>
                        <a:t>Art. 9 EPBD</a:t>
                      </a:r>
                      <a:endParaRPr lang="de-DE" sz="1600" i="1"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FF8"/>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t>EE in Wärme/Kälte</a:t>
                      </a:r>
                      <a:br>
                        <a:rPr lang="de-DE" dirty="0"/>
                      </a:br>
                      <a:r>
                        <a:rPr lang="de-DE" sz="1200" i="1" dirty="0"/>
                        <a:t>Art. 23 RED</a:t>
                      </a:r>
                      <a:endParaRPr lang="de-DE" i="1" dirty="0"/>
                    </a:p>
                  </a:txBody>
                  <a:tcPr>
                    <a:lnL w="12700" cap="flat" cmpd="sng" algn="ctr">
                      <a:solidFill>
                        <a:schemeClr val="tx1"/>
                      </a:solidFill>
                      <a:prstDash val="solid"/>
                      <a:round/>
                      <a:headEnd type="none" w="med" len="med"/>
                      <a:tailEnd type="none" w="med" len="med"/>
                    </a:lnL>
                    <a:lnR w="12700" cmpd="sng">
                      <a:noFill/>
                    </a:lnR>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FF8"/>
                    </a:solidFill>
                  </a:tcPr>
                </a:tc>
                <a:tc>
                  <a:txBody>
                    <a:bodyPr/>
                    <a:lstStyle/>
                    <a:p>
                      <a:pPr marL="285750" indent="-285750">
                        <a:buFont typeface="Arial" panose="020B0604020202020204" pitchFamily="34" charset="0"/>
                        <a:buChar char="•"/>
                      </a:pPr>
                      <a:r>
                        <a:rPr lang="de-DE" dirty="0"/>
                        <a:t>Solarenergie-pflicht</a:t>
                      </a:r>
                      <a:br>
                        <a:rPr lang="de-DE" dirty="0"/>
                      </a:br>
                      <a:r>
                        <a:rPr lang="de-DE" sz="1200" i="1" dirty="0"/>
                        <a:t>Art. 10 EPBD</a:t>
                      </a:r>
                      <a:endParaRPr lang="de-DE" i="1"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solidFill>
                      <a:srgbClr val="E7EFF8"/>
                    </a:solidFill>
                  </a:tcPr>
                </a:tc>
                <a:extLst>
                  <a:ext uri="{0D108BD9-81ED-4DB2-BD59-A6C34878D82A}">
                    <a16:rowId xmlns:a16="http://schemas.microsoft.com/office/drawing/2014/main" val="449967207"/>
                  </a:ext>
                </a:extLst>
              </a:tr>
              <a:tr h="660116">
                <a:tc vMerge="1">
                  <a:txBody>
                    <a:bodyPr/>
                    <a:lstStyle/>
                    <a:p>
                      <a:endParaRPr lang="de-DE"/>
                    </a:p>
                  </a:txBody>
                  <a:tcPr/>
                </a:tc>
                <a:tc vMerge="1">
                  <a:txBody>
                    <a:bodyPr/>
                    <a:lstStyle/>
                    <a:p>
                      <a:endParaRPr lang="de-DE"/>
                    </a:p>
                  </a:txBody>
                  <a:tcPr/>
                </a:tc>
                <a:tc gridSpan="4">
                  <a:txBody>
                    <a:bodyP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i="0" dirty="0"/>
                        <a:t>ZEB, </a:t>
                      </a:r>
                      <a:r>
                        <a:rPr lang="de-DE" sz="1200" i="1" dirty="0"/>
                        <a:t>Art. 11 EPBD</a:t>
                      </a:r>
                      <a:endParaRPr lang="de-DE" sz="1400" i="1" dirty="0"/>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i="0" dirty="0"/>
                        <a:t>Vorreiterrolle (3%), </a:t>
                      </a:r>
                      <a:r>
                        <a:rPr lang="de-DE" sz="1200" i="1" dirty="0"/>
                        <a:t>Art. 6 EED</a:t>
                      </a:r>
                      <a:endParaRPr lang="de-DE" sz="18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FF8"/>
                    </a:solidFill>
                  </a:tcPr>
                </a:tc>
                <a:tc hMerge="1">
                  <a:txBody>
                    <a:bodyPr/>
                    <a:lstStyle/>
                    <a:p>
                      <a:endParaRPr lang="de-DE"/>
                    </a:p>
                  </a:txBody>
                  <a:tcPr/>
                </a:tc>
                <a:tc hMerge="1">
                  <a:txBody>
                    <a:bodyPr/>
                    <a:lstStyle/>
                    <a:p>
                      <a:endParaRPr lang="de-DE"/>
                    </a:p>
                  </a:txBody>
                  <a:tcPr>
                    <a:lnL w="12700" cap="flat" cmpd="sng" algn="ctr">
                      <a:solidFill>
                        <a:schemeClr val="tx1"/>
                      </a:solidFill>
                      <a:prstDash val="solid"/>
                      <a:round/>
                      <a:headEnd type="none" w="med" len="med"/>
                      <a:tailEnd type="none" w="med" len="med"/>
                    </a:lnL>
                    <a:lnT w="12700" cmpd="sng">
                      <a:noFill/>
                    </a:lnT>
                  </a:tcPr>
                </a:tc>
                <a:tc hMerge="1">
                  <a:txBody>
                    <a:bodyP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e-DE" sz="18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FF8"/>
                    </a:solidFill>
                  </a:tcPr>
                </a:tc>
                <a:extLst>
                  <a:ext uri="{0D108BD9-81ED-4DB2-BD59-A6C34878D82A}">
                    <a16:rowId xmlns:a16="http://schemas.microsoft.com/office/drawing/2014/main" val="239106473"/>
                  </a:ext>
                </a:extLst>
              </a:tr>
            </a:tbl>
          </a:graphicData>
        </a:graphic>
      </p:graphicFrame>
    </p:spTree>
    <p:extLst>
      <p:ext uri="{BB962C8B-B14F-4D97-AF65-F5344CB8AC3E}">
        <p14:creationId xmlns:p14="http://schemas.microsoft.com/office/powerpoint/2010/main" val="3677353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FF9E8-BCF6-1281-2541-037F7E7F2576}"/>
            </a:ext>
          </a:extLst>
        </p:cNvPr>
        <p:cNvGrpSpPr/>
        <p:nvPr/>
      </p:nvGrpSpPr>
      <p:grpSpPr>
        <a:xfrm>
          <a:off x="0" y="0"/>
          <a:ext cx="0" cy="0"/>
          <a:chOff x="0" y="0"/>
          <a:chExt cx="0" cy="0"/>
        </a:xfrm>
      </p:grpSpPr>
      <p:sp>
        <p:nvSpPr>
          <p:cNvPr id="2" name="Datumsplatzhalter 1">
            <a:extLst>
              <a:ext uri="{FF2B5EF4-FFF2-40B4-BE49-F238E27FC236}">
                <a16:creationId xmlns:a16="http://schemas.microsoft.com/office/drawing/2014/main" id="{C49BD748-CB91-7233-0933-0BB9D18BA100}"/>
              </a:ext>
            </a:extLst>
          </p:cNvPr>
          <p:cNvSpPr>
            <a:spLocks noGrp="1"/>
          </p:cNvSpPr>
          <p:nvPr>
            <p:ph type="dt" sz="half" idx="10"/>
          </p:nvPr>
        </p:nvSpPr>
        <p:spPr/>
        <p:txBody>
          <a:bodyPr/>
          <a:lstStyle/>
          <a:p>
            <a:r>
              <a:rPr lang="de-DE"/>
              <a:t>23.10.2024 </a:t>
            </a:r>
          </a:p>
        </p:txBody>
      </p:sp>
      <p:sp>
        <p:nvSpPr>
          <p:cNvPr id="3" name="Fußzeilenplatzhalter 2">
            <a:extLst>
              <a:ext uri="{FF2B5EF4-FFF2-40B4-BE49-F238E27FC236}">
                <a16:creationId xmlns:a16="http://schemas.microsoft.com/office/drawing/2014/main" id="{45945F9C-3D12-6A2F-56B5-23607F62621C}"/>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4" name="Foliennummernplatzhalter 3">
            <a:extLst>
              <a:ext uri="{FF2B5EF4-FFF2-40B4-BE49-F238E27FC236}">
                <a16:creationId xmlns:a16="http://schemas.microsoft.com/office/drawing/2014/main" id="{48233A06-1742-361A-B49A-3459D8C999CE}"/>
              </a:ext>
            </a:extLst>
          </p:cNvPr>
          <p:cNvSpPr>
            <a:spLocks noGrp="1"/>
          </p:cNvSpPr>
          <p:nvPr>
            <p:ph type="sldNum" sz="quarter" idx="12"/>
          </p:nvPr>
        </p:nvSpPr>
        <p:spPr/>
        <p:txBody>
          <a:bodyPr/>
          <a:lstStyle/>
          <a:p>
            <a:fld id="{BB5D5A41-9DD1-F24E-9E26-15668BB14167}" type="slidenum">
              <a:rPr lang="de-DE" smtClean="0"/>
              <a:pPr/>
              <a:t>9</a:t>
            </a:fld>
            <a:endParaRPr lang="de-DE"/>
          </a:p>
        </p:txBody>
      </p:sp>
      <p:graphicFrame>
        <p:nvGraphicFramePr>
          <p:cNvPr id="6" name="Tabelle 5">
            <a:extLst>
              <a:ext uri="{FF2B5EF4-FFF2-40B4-BE49-F238E27FC236}">
                <a16:creationId xmlns:a16="http://schemas.microsoft.com/office/drawing/2014/main" id="{7C647222-3D3D-0D1E-5826-7ACD058562DE}"/>
              </a:ext>
            </a:extLst>
          </p:cNvPr>
          <p:cNvGraphicFramePr>
            <a:graphicFrameLocks noGrp="1"/>
          </p:cNvGraphicFramePr>
          <p:nvPr>
            <p:extLst>
              <p:ext uri="{D42A27DB-BD31-4B8C-83A1-F6EECF244321}">
                <p14:modId xmlns:p14="http://schemas.microsoft.com/office/powerpoint/2010/main" val="3160576654"/>
              </p:ext>
            </p:extLst>
          </p:nvPr>
        </p:nvGraphicFramePr>
        <p:xfrm>
          <a:off x="206477" y="792362"/>
          <a:ext cx="11770748" cy="5414996"/>
        </p:xfrm>
        <a:graphic>
          <a:graphicData uri="http://schemas.openxmlformats.org/drawingml/2006/table">
            <a:tbl>
              <a:tblPr firstRow="1" bandRow="1">
                <a:tableStyleId>{5C22544A-7EE6-4342-B048-85BDC9FD1C3A}</a:tableStyleId>
              </a:tblPr>
              <a:tblGrid>
                <a:gridCol w="388103">
                  <a:extLst>
                    <a:ext uri="{9D8B030D-6E8A-4147-A177-3AD203B41FA5}">
                      <a16:colId xmlns:a16="http://schemas.microsoft.com/office/drawing/2014/main" val="653888569"/>
                    </a:ext>
                  </a:extLst>
                </a:gridCol>
                <a:gridCol w="2124859">
                  <a:extLst>
                    <a:ext uri="{9D8B030D-6E8A-4147-A177-3AD203B41FA5}">
                      <a16:colId xmlns:a16="http://schemas.microsoft.com/office/drawing/2014/main" val="2697739008"/>
                    </a:ext>
                  </a:extLst>
                </a:gridCol>
                <a:gridCol w="2108200">
                  <a:extLst>
                    <a:ext uri="{9D8B030D-6E8A-4147-A177-3AD203B41FA5}">
                      <a16:colId xmlns:a16="http://schemas.microsoft.com/office/drawing/2014/main" val="3324857070"/>
                    </a:ext>
                  </a:extLst>
                </a:gridCol>
                <a:gridCol w="2661633">
                  <a:extLst>
                    <a:ext uri="{9D8B030D-6E8A-4147-A177-3AD203B41FA5}">
                      <a16:colId xmlns:a16="http://schemas.microsoft.com/office/drawing/2014/main" val="4156484109"/>
                    </a:ext>
                  </a:extLst>
                </a:gridCol>
                <a:gridCol w="2450332">
                  <a:extLst>
                    <a:ext uri="{9D8B030D-6E8A-4147-A177-3AD203B41FA5}">
                      <a16:colId xmlns:a16="http://schemas.microsoft.com/office/drawing/2014/main" val="883932959"/>
                    </a:ext>
                  </a:extLst>
                </a:gridCol>
                <a:gridCol w="2037621">
                  <a:extLst>
                    <a:ext uri="{9D8B030D-6E8A-4147-A177-3AD203B41FA5}">
                      <a16:colId xmlns:a16="http://schemas.microsoft.com/office/drawing/2014/main" val="2204010850"/>
                    </a:ext>
                  </a:extLst>
                </a:gridCol>
              </a:tblGrid>
              <a:tr h="311224">
                <a:tc gridSpan="2">
                  <a:txBody>
                    <a:bodyPr/>
                    <a:lstStyle/>
                    <a:p>
                      <a:r>
                        <a:rPr lang="de-DE" dirty="0"/>
                        <a:t>EU-Ebene </a:t>
                      </a:r>
                      <a:r>
                        <a:rPr lang="de-DE" dirty="0">
                          <a:sym typeface="Wingdings" panose="05000000000000000000" pitchFamily="2" charset="2"/>
                        </a:rPr>
                        <a:t></a:t>
                      </a:r>
                      <a:endParaRPr lang="de-DE" dirty="0"/>
                    </a:p>
                  </a:txBody>
                  <a:tcPr>
                    <a:lnR w="12700" cmpd="sng">
                      <a:noFill/>
                    </a:lnR>
                  </a:tcPr>
                </a:tc>
                <a:tc hMerge="1">
                  <a:txBody>
                    <a:bodyPr/>
                    <a:lstStyle/>
                    <a:p>
                      <a:endParaRPr lang="de-DE"/>
                    </a:p>
                  </a:txBody>
                  <a:tcPr/>
                </a:tc>
                <a:tc gridSpan="2">
                  <a:txBody>
                    <a:bodyPr/>
                    <a:lstStyle/>
                    <a:p>
                      <a:pPr algn="ctr"/>
                      <a:r>
                        <a:rPr lang="de-DE" dirty="0"/>
                        <a:t>Effizienz</a:t>
                      </a:r>
                    </a:p>
                  </a:txBody>
                  <a:tcPr>
                    <a:lnL w="12700" cmpd="sng">
                      <a:noFill/>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hMerge="1">
                  <a:txBody>
                    <a:bodyPr/>
                    <a:lstStyle/>
                    <a:p>
                      <a:endParaRPr lang="de-DE"/>
                    </a:p>
                  </a:txBody>
                  <a:tcPr/>
                </a:tc>
                <a:tc gridSpan="2">
                  <a:txBody>
                    <a:bodyPr/>
                    <a:lstStyle/>
                    <a:p>
                      <a:r>
                        <a:rPr lang="de-DE"/>
                        <a:t>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h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876759426"/>
                  </a:ext>
                </a:extLst>
              </a:tr>
              <a:tr h="544641">
                <a:tc rowSpan="6">
                  <a:txBody>
                    <a:bodyPr/>
                    <a:lstStyle/>
                    <a:p>
                      <a:pPr algn="ctr"/>
                      <a:r>
                        <a:rPr lang="de-DE" b="1" dirty="0">
                          <a:solidFill>
                            <a:schemeClr val="bg1"/>
                          </a:solidFill>
                        </a:rPr>
                        <a:t>MS-Umsetzungsebene</a:t>
                      </a:r>
                    </a:p>
                  </a:txBody>
                  <a:tcPr vert="vert270">
                    <a:solidFill>
                      <a:schemeClr val="accent1"/>
                    </a:solidFill>
                  </a:tcPr>
                </a:tc>
                <a:tc>
                  <a:txBody>
                    <a:bodyPr/>
                    <a:lstStyle/>
                    <a:p>
                      <a:endParaRPr lang="de-DE" dirty="0">
                        <a:solidFill>
                          <a:schemeClr val="bg1"/>
                        </a:solidFill>
                      </a:endParaRPr>
                    </a:p>
                  </a:txBody>
                  <a:tcPr>
                    <a:lnR w="12700" cap="flat" cmpd="sng" algn="ctr">
                      <a:solidFill>
                        <a:schemeClr val="tx1"/>
                      </a:solidFill>
                      <a:prstDash val="solid"/>
                      <a:round/>
                      <a:headEnd type="none" w="med" len="med"/>
                      <a:tailEnd type="none" w="med" len="med"/>
                    </a:lnR>
                    <a:solidFill>
                      <a:schemeClr val="accent1"/>
                    </a:solidFill>
                  </a:tcPr>
                </a:tc>
                <a:tc>
                  <a:txBody>
                    <a:bodyPr/>
                    <a:lstStyle/>
                    <a:p>
                      <a:pPr algn="ctr"/>
                      <a:r>
                        <a:rPr lang="de-DE" b="1" dirty="0"/>
                        <a:t>Versorgung</a:t>
                      </a:r>
                    </a:p>
                  </a:txBody>
                  <a:tcPr>
                    <a:lnL w="12700" cap="flat" cmpd="sng" algn="ctr">
                      <a:solidFill>
                        <a:schemeClr val="tx1"/>
                      </a:solidFill>
                      <a:prstDash val="solid"/>
                      <a:round/>
                      <a:headEnd type="none" w="med" len="med"/>
                      <a:tailEnd type="none" w="med" len="med"/>
                    </a:lnL>
                    <a:lnR w="12700" cmpd="sng">
                      <a:noFill/>
                    </a:lnR>
                    <a:lnT w="38100" cmpd="sng">
                      <a:noFill/>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r>
                        <a:rPr lang="de-DE" b="1" dirty="0"/>
                        <a:t>Gebäudesubstanz</a:t>
                      </a:r>
                    </a:p>
                  </a:txBody>
                  <a:tcPr>
                    <a:lnL w="12700" cmpd="sng">
                      <a:noFill/>
                    </a:lnL>
                    <a:lnR w="12700" cap="flat" cmpd="sng" algn="ctr">
                      <a:solidFill>
                        <a:schemeClr val="tx1"/>
                      </a:solidFill>
                      <a:prstDash val="solid"/>
                      <a:round/>
                      <a:headEnd type="none" w="med" len="med"/>
                      <a:tailEnd type="none" w="med" len="med"/>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de-DE" b="1"/>
                        <a:t>Versorgung</a:t>
                      </a:r>
                      <a:endParaRPr lang="de-DE" b="1" dirty="0"/>
                    </a:p>
                  </a:txBody>
                  <a:tcPr>
                    <a:lnL w="12700" cap="flat" cmpd="sng" algn="ctr">
                      <a:solidFill>
                        <a:schemeClr val="tx1"/>
                      </a:solidFill>
                      <a:prstDash val="solid"/>
                      <a:round/>
                      <a:headEnd type="none" w="med" len="med"/>
                      <a:tailEnd type="none" w="med" len="med"/>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de-DE" b="1" dirty="0"/>
                        <a:t>Gebäude-substanz</a:t>
                      </a:r>
                    </a:p>
                  </a:txBody>
                  <a:tcPr>
                    <a:lnL w="12700" cmpd="sng">
                      <a:noFill/>
                    </a:lnL>
                    <a:lnR w="12700" cap="flat" cmpd="sng" algn="ctr">
                      <a:noFill/>
                      <a:prstDash val="solid"/>
                      <a:round/>
                      <a:headEnd type="none" w="med" len="med"/>
                      <a:tailEnd type="none" w="med" len="med"/>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461099511"/>
                  </a:ext>
                </a:extLst>
              </a:tr>
              <a:tr h="959606">
                <a:tc vMerge="1">
                  <a:txBody>
                    <a:bodyPr/>
                    <a:lstStyle/>
                    <a:p>
                      <a:endParaRPr lang="de-DE" dirty="0"/>
                    </a:p>
                  </a:txBody>
                  <a:tcPr>
                    <a:solidFill>
                      <a:schemeClr val="accent1"/>
                    </a:solidFill>
                  </a:tcPr>
                </a:tc>
                <a:tc>
                  <a:txBody>
                    <a:bodyPr/>
                    <a:lstStyle/>
                    <a:p>
                      <a:r>
                        <a:rPr lang="de-DE" b="1" dirty="0">
                          <a:solidFill>
                            <a:schemeClr val="bg1"/>
                          </a:solidFill>
                        </a:rPr>
                        <a:t>EU-Ziele mit</a:t>
                      </a:r>
                    </a:p>
                    <a:p>
                      <a:r>
                        <a:rPr lang="de-DE" b="1" dirty="0">
                          <a:solidFill>
                            <a:schemeClr val="bg1"/>
                          </a:solidFill>
                        </a:rPr>
                        <a:t>nat. Beiträgen</a:t>
                      </a:r>
                    </a:p>
                  </a:txBody>
                  <a:tcPr>
                    <a:lnR w="12700" cap="flat" cmpd="sng" algn="ctr">
                      <a:solidFill>
                        <a:schemeClr val="tx1"/>
                      </a:solidFill>
                      <a:prstDash val="solid"/>
                      <a:round/>
                      <a:headEnd type="none" w="med" len="med"/>
                      <a:tailEnd type="none" w="med" len="med"/>
                    </a:lnR>
                    <a:solidFill>
                      <a:schemeClr val="accent1"/>
                    </a:solidFill>
                  </a:tcPr>
                </a:tc>
                <a:tc gridSpan="2">
                  <a:txBody>
                    <a:bodyPr/>
                    <a:lstStyle/>
                    <a:p>
                      <a:pPr marL="285750" indent="-285750" algn="ctr">
                        <a:buFont typeface="Arial" panose="020B0604020202020204" pitchFamily="34" charset="0"/>
                        <a:buChar char="•"/>
                      </a:pPr>
                      <a:r>
                        <a:rPr lang="de-DE" dirty="0"/>
                        <a:t>Effizienzziel</a:t>
                      </a:r>
                      <a:br>
                        <a:rPr lang="de-DE" dirty="0"/>
                      </a:br>
                      <a:r>
                        <a:rPr lang="de-DE" sz="1200" i="1" dirty="0"/>
                        <a:t>Art. 4 EED</a:t>
                      </a:r>
                      <a:endParaRPr lang="de-DE"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de-DE"/>
                    </a:p>
                  </a:txBody>
                  <a:tcPr/>
                </a:tc>
                <a:tc>
                  <a:txBody>
                    <a:bodyPr/>
                    <a:lstStyle/>
                    <a:p>
                      <a:pPr marL="285750" indent="-285750">
                        <a:buFont typeface="Arial" panose="020B0604020202020204" pitchFamily="34" charset="0"/>
                        <a:buChar char="•"/>
                      </a:pPr>
                      <a:r>
                        <a:rPr lang="de-DE" dirty="0"/>
                        <a:t>EE-Ziel</a:t>
                      </a:r>
                      <a:br>
                        <a:rPr lang="de-DE" dirty="0"/>
                      </a:br>
                      <a:r>
                        <a:rPr lang="de-DE" sz="1200" i="1" dirty="0"/>
                        <a:t>Art. 3 RED</a:t>
                      </a:r>
                      <a:endParaRPr lang="de-DE" sz="1600" i="1" dirty="0"/>
                    </a:p>
                    <a:p>
                      <a:pPr marL="285750" indent="-285750">
                        <a:buFont typeface="Arial" panose="020B0604020202020204" pitchFamily="34" charset="0"/>
                        <a:buChar char="•"/>
                      </a:pPr>
                      <a:r>
                        <a:rPr lang="de-DE" dirty="0"/>
                        <a:t>EE in Gebäuden</a:t>
                      </a:r>
                      <a:br>
                        <a:rPr lang="de-DE" dirty="0"/>
                      </a:br>
                      <a:r>
                        <a:rPr lang="de-DE" sz="1200" i="1" dirty="0"/>
                        <a:t>Art. 15a RED</a:t>
                      </a:r>
                      <a:endParaRPr lang="de-DE" i="1" dirty="0"/>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endParaRPr lang="de-DE" dirty="0"/>
                    </a:p>
                  </a:txBody>
                  <a:tcP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07369427"/>
                  </a:ext>
                </a:extLst>
              </a:tr>
              <a:tr h="1193024">
                <a:tc vMerge="1">
                  <a:txBody>
                    <a:bodyPr/>
                    <a:lstStyle/>
                    <a:p>
                      <a:endParaRPr lang="de-DE" dirty="0"/>
                    </a:p>
                  </a:txBody>
                  <a:tcPr>
                    <a:solidFill>
                      <a:schemeClr val="accent1"/>
                    </a:solidFill>
                  </a:tcPr>
                </a:tc>
                <a:tc rowSpan="2">
                  <a:txBody>
                    <a:bodyPr/>
                    <a:lstStyle/>
                    <a:p>
                      <a:r>
                        <a:rPr lang="de-DE" b="1" dirty="0">
                          <a:solidFill>
                            <a:schemeClr val="bg1"/>
                          </a:solidFill>
                        </a:rPr>
                        <a:t>Planungs-aufgaben und allg. Vorgaben</a:t>
                      </a:r>
                    </a:p>
                    <a:p>
                      <a:r>
                        <a:rPr lang="de-DE" b="1" dirty="0">
                          <a:solidFill>
                            <a:schemeClr val="bg1"/>
                          </a:solidFill>
                        </a:rPr>
                        <a:t>an die MS</a:t>
                      </a:r>
                    </a:p>
                  </a:txBody>
                  <a:tcPr>
                    <a:lnR w="12700" cap="flat" cmpd="sng" algn="ctr">
                      <a:solidFill>
                        <a:schemeClr val="tx1"/>
                      </a:solidFill>
                      <a:prstDash val="solid"/>
                      <a:round/>
                      <a:headEnd type="none" w="med" len="med"/>
                      <a:tailEnd type="none" w="med" len="med"/>
                    </a:lnR>
                    <a:solidFill>
                      <a:schemeClr val="accent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err="1"/>
                        <a:t>Beplanung</a:t>
                      </a:r>
                      <a:r>
                        <a:rPr lang="de-DE" dirty="0"/>
                        <a:t> von Wärme/Kälte</a:t>
                      </a:r>
                      <a:br>
                        <a:rPr lang="de-DE" dirty="0"/>
                      </a:br>
                      <a:r>
                        <a:rPr lang="de-DE" sz="1200" i="1" dirty="0"/>
                        <a:t>Art. 25 f. EED</a:t>
                      </a:r>
                      <a:endParaRPr lang="de-DE" sz="1200"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solidFill>
                      <a:srgbClr val="CBDDF0"/>
                    </a:solidFill>
                  </a:tcPr>
                </a:tc>
                <a:tc>
                  <a:txBody>
                    <a:bodyPr/>
                    <a:lstStyle/>
                    <a:p>
                      <a:pPr marL="285750" indent="-285750">
                        <a:buFont typeface="Arial" panose="020B0604020202020204" pitchFamily="34" charset="0"/>
                        <a:buChar char="•"/>
                      </a:pPr>
                      <a:r>
                        <a:rPr lang="de-DE" b="0" dirty="0">
                          <a:solidFill>
                            <a:srgbClr val="FF0000"/>
                          </a:solidFill>
                        </a:rPr>
                        <a:t>Renovierungs-pläne</a:t>
                      </a:r>
                      <a:br>
                        <a:rPr lang="de-DE" b="0" dirty="0">
                          <a:solidFill>
                            <a:srgbClr val="FF0000"/>
                          </a:solidFill>
                        </a:rPr>
                      </a:br>
                      <a:r>
                        <a:rPr lang="de-DE" sz="1200" b="0" i="1" dirty="0">
                          <a:solidFill>
                            <a:srgbClr val="FF0000"/>
                          </a:solidFill>
                        </a:rPr>
                        <a:t>Art. 3 EPBD</a:t>
                      </a:r>
                    </a:p>
                    <a:p>
                      <a:pPr marL="285750" indent="-285750">
                        <a:buFont typeface="Arial" panose="020B0604020202020204" pitchFamily="34" charset="0"/>
                        <a:buChar char="•"/>
                      </a:pPr>
                      <a:r>
                        <a:rPr lang="de-DE" b="0" dirty="0">
                          <a:solidFill>
                            <a:srgbClr val="FF0000"/>
                          </a:solidFill>
                        </a:rPr>
                        <a:t>Energieausweise</a:t>
                      </a:r>
                      <a:br>
                        <a:rPr lang="de-DE" b="0" dirty="0">
                          <a:solidFill>
                            <a:srgbClr val="FF0000"/>
                          </a:solidFill>
                        </a:rPr>
                      </a:br>
                      <a:r>
                        <a:rPr lang="de-DE" sz="1200" b="0" i="1" dirty="0">
                          <a:solidFill>
                            <a:srgbClr val="FF0000"/>
                          </a:solidFill>
                        </a:rPr>
                        <a:t>Art. 19 ff. EPBD</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DDF0"/>
                    </a:solidFill>
                  </a:tcPr>
                </a:tc>
                <a:tc>
                  <a:txBody>
                    <a:bodyPr/>
                    <a:lstStyle/>
                    <a:p>
                      <a:pPr marL="285750" indent="-285750" algn="l">
                        <a:buFont typeface="Arial" panose="020B0604020202020204" pitchFamily="34" charset="0"/>
                        <a:buChar char="•"/>
                      </a:pPr>
                      <a:r>
                        <a:rPr lang="de-DE" dirty="0">
                          <a:solidFill>
                            <a:srgbClr val="FF0000"/>
                          </a:solidFill>
                        </a:rPr>
                        <a:t>Renovierungs-pläne</a:t>
                      </a:r>
                      <a:br>
                        <a:rPr lang="de-DE" dirty="0">
                          <a:solidFill>
                            <a:srgbClr val="FF0000"/>
                          </a:solidFill>
                        </a:rPr>
                      </a:br>
                      <a:r>
                        <a:rPr lang="de-DE" sz="1200" i="1" dirty="0">
                          <a:solidFill>
                            <a:srgbClr val="FF0000"/>
                          </a:solidFill>
                        </a:rPr>
                        <a:t>Art. 3 EPBD</a:t>
                      </a:r>
                      <a:endParaRPr lang="de-DE" sz="1600" i="1" dirty="0">
                        <a:solidFill>
                          <a:srgbClr val="FF0000"/>
                        </a:solidFill>
                      </a:endParaRPr>
                    </a:p>
                    <a:p>
                      <a:pPr marL="285750" indent="-285750" algn="l">
                        <a:buFont typeface="Arial" panose="020B0604020202020204" pitchFamily="34" charset="0"/>
                        <a:buChar char="•"/>
                      </a:pPr>
                      <a:r>
                        <a:rPr lang="de-DE" dirty="0">
                          <a:solidFill>
                            <a:srgbClr val="FF0000"/>
                          </a:solidFill>
                        </a:rPr>
                        <a:t>Energieausweise</a:t>
                      </a:r>
                      <a:br>
                        <a:rPr lang="de-DE" dirty="0">
                          <a:solidFill>
                            <a:srgbClr val="FF0000"/>
                          </a:solidFill>
                        </a:rPr>
                      </a:br>
                      <a:r>
                        <a:rPr lang="de-DE" sz="1200" i="1" dirty="0">
                          <a:solidFill>
                            <a:srgbClr val="FF0000"/>
                          </a:solidFill>
                        </a:rPr>
                        <a:t>Art. 19 ff. EPBD</a:t>
                      </a:r>
                      <a:endParaRPr lang="de-DE" i="1" dirty="0">
                        <a:solidFill>
                          <a:srgbClr val="FF0000"/>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BDDF0"/>
                    </a:solidFill>
                  </a:tcPr>
                </a:tc>
                <a:tc>
                  <a:txBody>
                    <a:bodyPr/>
                    <a:lstStyle/>
                    <a:p>
                      <a:pPr marL="285750" indent="-285750" algn="l">
                        <a:buFont typeface="Arial" panose="020B0604020202020204" pitchFamily="34" charset="0"/>
                        <a:buChar char="•"/>
                      </a:pPr>
                      <a:endParaRPr lang="de-DE" dirty="0"/>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DDF0"/>
                    </a:solidFill>
                  </a:tcPr>
                </a:tc>
                <a:extLst>
                  <a:ext uri="{0D108BD9-81ED-4DB2-BD59-A6C34878D82A}">
                    <a16:rowId xmlns:a16="http://schemas.microsoft.com/office/drawing/2014/main" val="1852066476"/>
                  </a:ext>
                </a:extLst>
              </a:tr>
              <a:tr h="544641">
                <a:tc vMerge="1">
                  <a:txBody>
                    <a:bodyPr/>
                    <a:lstStyle/>
                    <a:p>
                      <a:endParaRPr lang="de-DE"/>
                    </a:p>
                  </a:txBody>
                  <a:tcPr/>
                </a:tc>
                <a:tc vMerge="1">
                  <a:txBody>
                    <a:bodyPr/>
                    <a:lstStyle/>
                    <a:p>
                      <a:endParaRPr lang="de-DE" dirty="0"/>
                    </a:p>
                  </a:txBody>
                  <a:tcPr/>
                </a:tc>
                <a:tc gridSpan="4">
                  <a:txBody>
                    <a:bodyP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t>Bekämpfung der Energiearmut, </a:t>
                      </a:r>
                      <a:r>
                        <a:rPr lang="de-DE" sz="1200" i="1" dirty="0"/>
                        <a:t>Art. 24 EED</a:t>
                      </a:r>
                      <a:endParaRPr lang="de-DE" sz="1600" i="1" dirty="0"/>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b="0" dirty="0">
                          <a:solidFill>
                            <a:srgbClr val="FF0000"/>
                          </a:solidFill>
                        </a:rPr>
                        <a:t>Finanzierungsinstrumente und -</a:t>
                      </a:r>
                      <a:r>
                        <a:rPr lang="de-DE" b="0" dirty="0" err="1">
                          <a:solidFill>
                            <a:srgbClr val="FF0000"/>
                          </a:solidFill>
                        </a:rPr>
                        <a:t>maßnahmen</a:t>
                      </a:r>
                      <a:r>
                        <a:rPr lang="de-DE" b="0" dirty="0">
                          <a:solidFill>
                            <a:srgbClr val="FF0000"/>
                          </a:solidFill>
                        </a:rPr>
                        <a:t>, </a:t>
                      </a:r>
                      <a:r>
                        <a:rPr lang="de-DE" sz="1200" b="0" i="1" dirty="0">
                          <a:solidFill>
                            <a:srgbClr val="FF0000"/>
                          </a:solidFill>
                        </a:rPr>
                        <a:t>Art. 17 EPBD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DDF0"/>
                    </a:solidFill>
                  </a:tcPr>
                </a:tc>
                <a:tc hMerge="1">
                  <a:txBody>
                    <a:bodyPr/>
                    <a:lstStyle/>
                    <a:p>
                      <a:endParaRPr lang="de-DE"/>
                    </a:p>
                  </a:txBody>
                  <a:tcPr/>
                </a:tc>
                <a:tc hMerge="1">
                  <a:txBody>
                    <a:bodyPr/>
                    <a:lstStyle/>
                    <a:p>
                      <a:endParaRPr lang="de-DE"/>
                    </a:p>
                  </a:txBody>
                  <a:tcPr>
                    <a:lnL w="12700" cap="flat" cmpd="sng" algn="ctr">
                      <a:solidFill>
                        <a:schemeClr val="tx1"/>
                      </a:solidFill>
                      <a:prstDash val="solid"/>
                      <a:round/>
                      <a:headEnd type="none" w="med" len="med"/>
                      <a:tailEnd type="none" w="med" len="med"/>
                    </a:lnL>
                    <a:lnT w="12700" cmpd="sng">
                      <a:noFill/>
                    </a:lnT>
                  </a:tcPr>
                </a:tc>
                <a:tc hMerge="1">
                  <a:txBody>
                    <a:bodyP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DDF0"/>
                    </a:solidFill>
                  </a:tcPr>
                </a:tc>
                <a:extLst>
                  <a:ext uri="{0D108BD9-81ED-4DB2-BD59-A6C34878D82A}">
                    <a16:rowId xmlns:a16="http://schemas.microsoft.com/office/drawing/2014/main" val="2790846822"/>
                  </a:ext>
                </a:extLst>
              </a:tr>
              <a:tr h="778059">
                <a:tc vMerge="1">
                  <a:txBody>
                    <a:bodyPr/>
                    <a:lstStyle/>
                    <a:p>
                      <a:endParaRPr lang="de-DE" dirty="0"/>
                    </a:p>
                  </a:txBody>
                  <a:tcPr>
                    <a:solidFill>
                      <a:schemeClr val="accent1"/>
                    </a:solidFill>
                  </a:tcPr>
                </a:tc>
                <a:tc rowSpan="2">
                  <a:txBody>
                    <a:bodyPr/>
                    <a:lstStyle/>
                    <a:p>
                      <a:r>
                        <a:rPr lang="de-DE" b="1" dirty="0">
                          <a:solidFill>
                            <a:schemeClr val="bg1"/>
                          </a:solidFill>
                        </a:rPr>
                        <a:t>Zielvorgaben und Maßnahme-verpflichtungen</a:t>
                      </a:r>
                    </a:p>
                    <a:p>
                      <a:r>
                        <a:rPr lang="de-DE" b="1" dirty="0">
                          <a:solidFill>
                            <a:schemeClr val="bg1"/>
                          </a:solidFill>
                        </a:rPr>
                        <a:t>an die MS</a:t>
                      </a:r>
                    </a:p>
                  </a:txBody>
                  <a:tcPr>
                    <a:lnR w="12700" cap="flat" cmpd="sng" algn="ctr">
                      <a:solidFill>
                        <a:schemeClr val="tx1"/>
                      </a:solidFill>
                      <a:prstDash val="solid"/>
                      <a:round/>
                      <a:headEnd type="none" w="med" len="med"/>
                      <a:tailEnd type="none" w="med" len="med"/>
                    </a:lnR>
                    <a:solidFill>
                      <a:schemeClr val="accent1"/>
                    </a:solidFill>
                  </a:tcPr>
                </a:tc>
                <a:tc>
                  <a:txBody>
                    <a:bodyPr/>
                    <a:lstStyle/>
                    <a:p>
                      <a:pPr marL="285750" indent="-285750">
                        <a:buFont typeface="Arial" panose="020B0604020202020204" pitchFamily="34" charset="0"/>
                        <a:buChar char="•"/>
                      </a:pPr>
                      <a:endParaRPr lang="de-DE" dirty="0"/>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solidFill>
                      <a:srgbClr val="E7EFF8"/>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solidFill>
                            <a:srgbClr val="FF0000"/>
                          </a:solidFill>
                        </a:rPr>
                        <a:t>„MEPS“</a:t>
                      </a:r>
                      <a:br>
                        <a:rPr lang="de-DE" dirty="0">
                          <a:solidFill>
                            <a:srgbClr val="FF0000"/>
                          </a:solidFill>
                        </a:rPr>
                      </a:br>
                      <a:r>
                        <a:rPr lang="de-DE" sz="1200" i="1" dirty="0">
                          <a:solidFill>
                            <a:srgbClr val="FF0000"/>
                          </a:solidFill>
                        </a:rPr>
                        <a:t>Art. 9 EPBD</a:t>
                      </a: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FF8"/>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t>EE in Wärme/Kälte</a:t>
                      </a:r>
                      <a:br>
                        <a:rPr lang="de-DE" dirty="0"/>
                      </a:br>
                      <a:r>
                        <a:rPr lang="de-DE" sz="1200" i="1" dirty="0"/>
                        <a:t>Art. 23 RED</a:t>
                      </a:r>
                    </a:p>
                  </a:txBody>
                  <a:tcPr>
                    <a:lnL w="12700" cap="flat" cmpd="sng" algn="ctr">
                      <a:solidFill>
                        <a:schemeClr val="tx1"/>
                      </a:solidFill>
                      <a:prstDash val="solid"/>
                      <a:round/>
                      <a:headEnd type="none" w="med" len="med"/>
                      <a:tailEnd type="none" w="med" len="med"/>
                    </a:lnL>
                    <a:lnR w="12700" cmpd="sng">
                      <a:noFill/>
                    </a:lnR>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FF8"/>
                    </a:solidFill>
                  </a:tcPr>
                </a:tc>
                <a:tc>
                  <a:txBody>
                    <a:bodyPr/>
                    <a:lstStyle/>
                    <a:p>
                      <a:pPr marL="285750" indent="-285750">
                        <a:buFont typeface="Arial" panose="020B0604020202020204" pitchFamily="34" charset="0"/>
                        <a:buChar char="•"/>
                      </a:pPr>
                      <a:r>
                        <a:rPr lang="de-DE" dirty="0">
                          <a:solidFill>
                            <a:srgbClr val="FF0000"/>
                          </a:solidFill>
                        </a:rPr>
                        <a:t>Solarenergie-pflicht</a:t>
                      </a:r>
                      <a:br>
                        <a:rPr lang="de-DE" dirty="0">
                          <a:solidFill>
                            <a:srgbClr val="FF0000"/>
                          </a:solidFill>
                        </a:rPr>
                      </a:br>
                      <a:r>
                        <a:rPr lang="de-DE" sz="1200" i="1" dirty="0">
                          <a:solidFill>
                            <a:srgbClr val="FF0000"/>
                          </a:solidFill>
                        </a:rPr>
                        <a:t>Art. 10 EPBD</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solidFill>
                      <a:srgbClr val="E7EFF8"/>
                    </a:solidFill>
                  </a:tcPr>
                </a:tc>
                <a:extLst>
                  <a:ext uri="{0D108BD9-81ED-4DB2-BD59-A6C34878D82A}">
                    <a16:rowId xmlns:a16="http://schemas.microsoft.com/office/drawing/2014/main" val="449967207"/>
                  </a:ext>
                </a:extLst>
              </a:tr>
              <a:tr h="660116">
                <a:tc vMerge="1">
                  <a:txBody>
                    <a:bodyPr/>
                    <a:lstStyle/>
                    <a:p>
                      <a:endParaRPr lang="de-DE"/>
                    </a:p>
                  </a:txBody>
                  <a:tcPr/>
                </a:tc>
                <a:tc vMerge="1">
                  <a:txBody>
                    <a:bodyPr/>
                    <a:lstStyle/>
                    <a:p>
                      <a:endParaRPr lang="de-DE"/>
                    </a:p>
                  </a:txBody>
                  <a:tcPr/>
                </a:tc>
                <a:tc gridSpan="4">
                  <a:txBody>
                    <a:bodyP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i="0" dirty="0">
                          <a:solidFill>
                            <a:srgbClr val="FF0000"/>
                          </a:solidFill>
                        </a:rPr>
                        <a:t>ZEB, </a:t>
                      </a:r>
                      <a:r>
                        <a:rPr lang="de-DE" sz="1200" i="1" dirty="0">
                          <a:solidFill>
                            <a:srgbClr val="FF0000"/>
                          </a:solidFill>
                        </a:rPr>
                        <a:t>Art. 11 EPBD</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i="0" dirty="0"/>
                        <a:t>Vorreiterrolle (3%),</a:t>
                      </a:r>
                      <a:r>
                        <a:rPr lang="de-DE" sz="1600" i="0" dirty="0"/>
                        <a:t> </a:t>
                      </a:r>
                      <a:r>
                        <a:rPr lang="de-DE" sz="1200" i="1" dirty="0"/>
                        <a:t>Art. 6 EED</a:t>
                      </a:r>
                      <a:endParaRPr lang="de-DE" sz="18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FF8"/>
                    </a:solidFill>
                  </a:tcPr>
                </a:tc>
                <a:tc hMerge="1">
                  <a:txBody>
                    <a:bodyPr/>
                    <a:lstStyle/>
                    <a:p>
                      <a:endParaRPr lang="de-DE"/>
                    </a:p>
                  </a:txBody>
                  <a:tcPr/>
                </a:tc>
                <a:tc hMerge="1">
                  <a:txBody>
                    <a:bodyPr/>
                    <a:lstStyle/>
                    <a:p>
                      <a:endParaRPr lang="de-DE"/>
                    </a:p>
                  </a:txBody>
                  <a:tcPr>
                    <a:lnL w="12700" cap="flat" cmpd="sng" algn="ctr">
                      <a:solidFill>
                        <a:schemeClr val="tx1"/>
                      </a:solidFill>
                      <a:prstDash val="solid"/>
                      <a:round/>
                      <a:headEnd type="none" w="med" len="med"/>
                      <a:tailEnd type="none" w="med" len="med"/>
                    </a:lnL>
                    <a:lnT w="12700" cmpd="sng">
                      <a:noFill/>
                    </a:lnT>
                  </a:tcPr>
                </a:tc>
                <a:tc hMerge="1">
                  <a:txBody>
                    <a:bodyP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e-DE" sz="18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FF8"/>
                    </a:solidFill>
                  </a:tcPr>
                </a:tc>
                <a:extLst>
                  <a:ext uri="{0D108BD9-81ED-4DB2-BD59-A6C34878D82A}">
                    <a16:rowId xmlns:a16="http://schemas.microsoft.com/office/drawing/2014/main" val="239106473"/>
                  </a:ext>
                </a:extLst>
              </a:tr>
            </a:tbl>
          </a:graphicData>
        </a:graphic>
      </p:graphicFrame>
    </p:spTree>
    <p:extLst>
      <p:ext uri="{BB962C8B-B14F-4D97-AF65-F5344CB8AC3E}">
        <p14:creationId xmlns:p14="http://schemas.microsoft.com/office/powerpoint/2010/main" val="1596065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441D8-2423-4540-8E30-5D1972E21018}"/>
              </a:ext>
            </a:extLst>
          </p:cNvPr>
          <p:cNvSpPr>
            <a:spLocks noGrp="1"/>
          </p:cNvSpPr>
          <p:nvPr>
            <p:ph type="ctrTitle"/>
          </p:nvPr>
        </p:nvSpPr>
        <p:spPr/>
        <p:txBody>
          <a:bodyPr/>
          <a:lstStyle/>
          <a:p>
            <a:r>
              <a:rPr lang="de-DE" dirty="0"/>
              <a:t>Ziele und Inhalte der neuen Gebäudeeffizienzrichtlinie</a:t>
            </a:r>
          </a:p>
        </p:txBody>
      </p:sp>
      <p:sp>
        <p:nvSpPr>
          <p:cNvPr id="3" name="Untertitel 2">
            <a:extLst>
              <a:ext uri="{FF2B5EF4-FFF2-40B4-BE49-F238E27FC236}">
                <a16:creationId xmlns:a16="http://schemas.microsoft.com/office/drawing/2014/main" id="{EE84761C-CE89-49EA-92FD-51CBA0644442}"/>
              </a:ext>
            </a:extLst>
          </p:cNvPr>
          <p:cNvSpPr>
            <a:spLocks noGrp="1"/>
          </p:cNvSpPr>
          <p:nvPr>
            <p:ph type="subTitle" idx="1"/>
          </p:nvPr>
        </p:nvSpPr>
        <p:spPr/>
        <p:txBody>
          <a:bodyPr/>
          <a:lstStyle/>
          <a:p>
            <a:endParaRPr lang="de-DE"/>
          </a:p>
        </p:txBody>
      </p:sp>
      <p:sp>
        <p:nvSpPr>
          <p:cNvPr id="4" name="Foliennummernplatzhalter 3">
            <a:extLst>
              <a:ext uri="{FF2B5EF4-FFF2-40B4-BE49-F238E27FC236}">
                <a16:creationId xmlns:a16="http://schemas.microsoft.com/office/drawing/2014/main" id="{6674D390-2D7F-49E7-9E20-A9308CEB737C}"/>
              </a:ext>
            </a:extLst>
          </p:cNvPr>
          <p:cNvSpPr>
            <a:spLocks noGrp="1"/>
          </p:cNvSpPr>
          <p:nvPr>
            <p:ph type="sldNum" sz="quarter" idx="12"/>
          </p:nvPr>
        </p:nvSpPr>
        <p:spPr/>
        <p:txBody>
          <a:bodyPr/>
          <a:lstStyle/>
          <a:p>
            <a:fld id="{BB5D5A41-9DD1-F24E-9E26-15668BB14167}" type="slidenum">
              <a:rPr lang="de-DE" smtClean="0"/>
              <a:t>10</a:t>
            </a:fld>
            <a:endParaRPr lang="de-DE"/>
          </a:p>
        </p:txBody>
      </p:sp>
      <p:sp>
        <p:nvSpPr>
          <p:cNvPr id="5" name="Datumsplatzhalter 4">
            <a:extLst>
              <a:ext uri="{FF2B5EF4-FFF2-40B4-BE49-F238E27FC236}">
                <a16:creationId xmlns:a16="http://schemas.microsoft.com/office/drawing/2014/main" id="{F8FAA761-0D10-4DD9-A798-CA6702881ECC}"/>
              </a:ext>
            </a:extLst>
          </p:cNvPr>
          <p:cNvSpPr>
            <a:spLocks noGrp="1"/>
          </p:cNvSpPr>
          <p:nvPr>
            <p:ph type="dt" sz="half" idx="10"/>
          </p:nvPr>
        </p:nvSpPr>
        <p:spPr/>
        <p:txBody>
          <a:bodyPr/>
          <a:lstStyle/>
          <a:p>
            <a:r>
              <a:rPr lang="de-DE"/>
              <a:t>23.10.2024 </a:t>
            </a:r>
          </a:p>
        </p:txBody>
      </p:sp>
      <p:sp>
        <p:nvSpPr>
          <p:cNvPr id="6" name="Fußzeilenplatzhalter 5">
            <a:extLst>
              <a:ext uri="{FF2B5EF4-FFF2-40B4-BE49-F238E27FC236}">
                <a16:creationId xmlns:a16="http://schemas.microsoft.com/office/drawing/2014/main" id="{C67C32E2-6EB1-48F0-8987-3685BE0FA26C}"/>
              </a:ext>
            </a:extLst>
          </p:cNvPr>
          <p:cNvSpPr>
            <a:spLocks noGrp="1"/>
          </p:cNvSpPr>
          <p:nvPr>
            <p:ph type="ftr" sz="quarter" idx="11"/>
          </p:nvPr>
        </p:nvSpPr>
        <p:spPr/>
        <p:txBody>
          <a:bodyPr/>
          <a:lstStyle/>
          <a:p>
            <a:r>
              <a:rPr lang="de-DE"/>
              <a:t>Dekarbonisierung der Wärmeversorgung und neue Effizienzansätze im Gebäudesektor</a:t>
            </a:r>
          </a:p>
        </p:txBody>
      </p:sp>
      <p:pic>
        <p:nvPicPr>
          <p:cNvPr id="12" name="Bildplatzhalter 11">
            <a:extLst>
              <a:ext uri="{FF2B5EF4-FFF2-40B4-BE49-F238E27FC236}">
                <a16:creationId xmlns:a16="http://schemas.microsoft.com/office/drawing/2014/main" id="{0ED1FACA-E622-4E4B-916D-1A16A6C6D14A}"/>
              </a:ext>
            </a:extLst>
          </p:cNvPr>
          <p:cNvPicPr>
            <a:picLocks noGrp="1" noChangeAspect="1"/>
          </p:cNvPicPr>
          <p:nvPr>
            <p:ph type="pic" sz="quarter" idx="13"/>
          </p:nvPr>
        </p:nvPicPr>
        <p:blipFill rotWithShape="1">
          <a:blip r:embed="rId2"/>
          <a:srcRect l="1100" t="-8935" r="1861"/>
          <a:stretch/>
        </p:blipFill>
        <p:spPr>
          <a:xfrm>
            <a:off x="6154929" y="744980"/>
            <a:ext cx="5200588" cy="3256434"/>
          </a:xfrm>
        </p:spPr>
      </p:pic>
    </p:spTree>
    <p:extLst>
      <p:ext uri="{BB962C8B-B14F-4D97-AF65-F5344CB8AC3E}">
        <p14:creationId xmlns:p14="http://schemas.microsoft.com/office/powerpoint/2010/main" val="3243251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C5D33E8F-15C7-4D3B-4612-3C4CA527E5B3}"/>
              </a:ext>
            </a:extLst>
          </p:cNvPr>
          <p:cNvSpPr/>
          <p:nvPr/>
        </p:nvSpPr>
        <p:spPr>
          <a:xfrm>
            <a:off x="3336749" y="2401009"/>
            <a:ext cx="2617918" cy="4331410"/>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path path="circle">
              <a:fillToRect l="100000" t="100000"/>
            </a:path>
            <a:tileRect r="-100000" b="-100000"/>
          </a:gradFill>
          <a:ln w="12700">
            <a:solidFill>
              <a:srgbClr val="00275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800" b="1" i="0" u="sng" strike="noStrike" kern="1200" cap="none" spc="0" normalizeH="0" baseline="0" noProof="0" dirty="0">
                <a:ln>
                  <a:noFill/>
                </a:ln>
                <a:solidFill>
                  <a:srgbClr val="000000"/>
                </a:solidFill>
                <a:effectLst/>
                <a:uLnTx/>
                <a:uFillTx/>
                <a:latin typeface="Montserrat" panose="00000500000000000000" pitchFamily="2" charset="0"/>
                <a:ea typeface="+mn-ea"/>
                <a:cs typeface="+mn-cs"/>
              </a:rPr>
              <a:t>Vorgaben: Neubau</a:t>
            </a:r>
          </a:p>
          <a:p>
            <a:pPr marL="285750" indent="-285750">
              <a:spcAft>
                <a:spcPts val="600"/>
              </a:spcAft>
              <a:buFont typeface="Arial" panose="020B0604020202020204" pitchFamily="34" charset="0"/>
              <a:buChar char="•"/>
              <a:defRPr/>
            </a:pPr>
            <a:r>
              <a:rPr kumimoji="0" lang="en-US" sz="16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Neue Definition: </a:t>
            </a:r>
            <a:r>
              <a:rPr kumimoji="0" lang="en-US"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Neben “nearly zero-energy buildings” (</a:t>
            </a:r>
            <a:r>
              <a:rPr kumimoji="0" lang="en-US" sz="16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NZEB</a:t>
            </a:r>
            <a:r>
              <a:rPr kumimoji="0" lang="en-US"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 nun </a:t>
            </a:r>
            <a:r>
              <a:rPr kumimoji="0" lang="en-US" sz="1600" b="0" i="0" u="none" strike="noStrike" kern="1200" cap="none" spc="0" normalizeH="0" baseline="0" noProof="0" dirty="0" err="1">
                <a:ln>
                  <a:noFill/>
                </a:ln>
                <a:solidFill>
                  <a:srgbClr val="000000"/>
                </a:solidFill>
                <a:effectLst/>
                <a:uLnTx/>
                <a:uFillTx/>
                <a:latin typeface="Montserrat" panose="00000500000000000000" pitchFamily="2" charset="0"/>
                <a:ea typeface="+mn-ea"/>
                <a:cs typeface="+mn-cs"/>
              </a:rPr>
              <a:t>auch</a:t>
            </a:r>
            <a:r>
              <a:rPr kumimoji="0" lang="en-US"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 </a:t>
            </a:r>
            <a:r>
              <a:rPr kumimoji="0" lang="en-US" sz="16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Null-Emissions-</a:t>
            </a:r>
            <a:r>
              <a:rPr kumimoji="0" lang="en-US" sz="1600" b="1" i="0" u="none" strike="noStrike" kern="1200" cap="none" spc="0" normalizeH="0" baseline="0" noProof="0" dirty="0" err="1">
                <a:ln>
                  <a:noFill/>
                </a:ln>
                <a:solidFill>
                  <a:srgbClr val="000000"/>
                </a:solidFill>
                <a:effectLst/>
                <a:uLnTx/>
                <a:uFillTx/>
                <a:latin typeface="Montserrat" panose="00000500000000000000" pitchFamily="2" charset="0"/>
                <a:ea typeface="+mn-ea"/>
                <a:cs typeface="+mn-cs"/>
              </a:rPr>
              <a:t>Gebäude</a:t>
            </a:r>
            <a:r>
              <a:rPr kumimoji="0" lang="en-US" sz="16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 (ZEB </a:t>
            </a:r>
            <a:r>
              <a:rPr kumimoji="0" lang="en-US"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 “zero emission building”) </a:t>
            </a:r>
            <a:r>
              <a:rPr lang="de-DE" sz="1600" dirty="0">
                <a:solidFill>
                  <a:srgbClr val="000000"/>
                </a:solidFill>
                <a:latin typeface="Montserrat" panose="00000500000000000000" pitchFamily="2" charset="0"/>
              </a:rPr>
              <a:t>ab 2028/2030,</a:t>
            </a:r>
            <a:br>
              <a:rPr lang="de-DE" sz="1600" dirty="0">
                <a:solidFill>
                  <a:srgbClr val="000000"/>
                </a:solidFill>
                <a:latin typeface="Montserrat" panose="00000500000000000000" pitchFamily="2" charset="0"/>
              </a:rPr>
            </a:br>
            <a:r>
              <a:rPr lang="en-US" sz="1600" dirty="0">
                <a:solidFill>
                  <a:srgbClr val="000000"/>
                </a:solidFill>
                <a:latin typeface="Montserrat" panose="00000500000000000000" pitchFamily="2" charset="0"/>
              </a:rPr>
              <a:t>Art. 2 Nr. 2., </a:t>
            </a:r>
            <a:r>
              <a:rPr lang="de-DE" sz="1600" dirty="0">
                <a:solidFill>
                  <a:srgbClr val="000000"/>
                </a:solidFill>
                <a:latin typeface="Montserrat" panose="00000500000000000000" pitchFamily="2" charset="0"/>
              </a:rPr>
              <a:t>Art. 7, </a:t>
            </a:r>
            <a:r>
              <a:rPr kumimoji="0" lang="en-US"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Art. </a:t>
            </a:r>
            <a:r>
              <a:rPr kumimoji="0" lang="de-DE"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11 EPBD</a:t>
            </a:r>
            <a:endParaRPr kumimoji="0" lang="de-DE" sz="16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endParaRPr>
          </a:p>
        </p:txBody>
      </p:sp>
      <p:sp>
        <p:nvSpPr>
          <p:cNvPr id="2" name="Datumsplatzhalter 1">
            <a:extLst>
              <a:ext uri="{FF2B5EF4-FFF2-40B4-BE49-F238E27FC236}">
                <a16:creationId xmlns:a16="http://schemas.microsoft.com/office/drawing/2014/main" id="{5972AC5D-6D02-4DF8-9F2B-353C68E3D98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a:ln>
                  <a:noFill/>
                </a:ln>
                <a:solidFill>
                  <a:srgbClr val="002758"/>
                </a:solidFill>
                <a:effectLst/>
                <a:uLnTx/>
                <a:uFillTx/>
                <a:latin typeface="Montserrat" pitchFamily="2" charset="77"/>
                <a:ea typeface="+mn-ea"/>
                <a:cs typeface="+mn-cs"/>
              </a:rPr>
              <a:t>23.10.2024 </a:t>
            </a:r>
          </a:p>
        </p:txBody>
      </p:sp>
      <p:sp>
        <p:nvSpPr>
          <p:cNvPr id="3" name="Fußzeilenplatzhalter 2">
            <a:extLst>
              <a:ext uri="{FF2B5EF4-FFF2-40B4-BE49-F238E27FC236}">
                <a16:creationId xmlns:a16="http://schemas.microsoft.com/office/drawing/2014/main" id="{62EA855E-B658-42B0-B258-E74B2A3A5F6D}"/>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a:ln>
                  <a:noFill/>
                </a:ln>
                <a:solidFill>
                  <a:srgbClr val="002758"/>
                </a:solidFill>
                <a:effectLst/>
                <a:uLnTx/>
                <a:uFillTx/>
                <a:latin typeface="Montserrat" pitchFamily="2" charset="77"/>
                <a:ea typeface="+mn-ea"/>
                <a:cs typeface="+mn-cs"/>
              </a:rPr>
              <a:t>Dekarbonisierung der Wärmeversorgung und neue Effizienzansätze im Gebäudesektor</a:t>
            </a:r>
          </a:p>
        </p:txBody>
      </p:sp>
      <p:sp>
        <p:nvSpPr>
          <p:cNvPr id="4" name="Foliennummernplatzhalter 3">
            <a:extLst>
              <a:ext uri="{FF2B5EF4-FFF2-40B4-BE49-F238E27FC236}">
                <a16:creationId xmlns:a16="http://schemas.microsoft.com/office/drawing/2014/main" id="{541FF8DA-063D-47F4-BF9F-C23251C3BAE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5D5A41-9DD1-F24E-9E26-15668BB14167}" type="slidenum">
              <a:rPr kumimoji="0" lang="de-DE" sz="800" b="0" i="0" u="none" strike="noStrike" kern="1200" cap="none" spc="0" normalizeH="0" baseline="0" noProof="0" smtClean="0">
                <a:ln>
                  <a:noFill/>
                </a:ln>
                <a:solidFill>
                  <a:srgbClr val="002758"/>
                </a:solidFill>
                <a:effectLst/>
                <a:uLnTx/>
                <a:uFillTx/>
                <a:latin typeface="Montserrat"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de-DE" sz="800" b="0" i="0" u="none" strike="noStrike" kern="1200" cap="none" spc="0" normalizeH="0" baseline="0" noProof="0">
              <a:ln>
                <a:noFill/>
              </a:ln>
              <a:solidFill>
                <a:srgbClr val="002758"/>
              </a:solidFill>
              <a:effectLst/>
              <a:uLnTx/>
              <a:uFillTx/>
              <a:latin typeface="Montserrat" pitchFamily="2" charset="77"/>
              <a:ea typeface="+mn-ea"/>
              <a:cs typeface="+mn-cs"/>
            </a:endParaRPr>
          </a:p>
        </p:txBody>
      </p:sp>
      <p:sp>
        <p:nvSpPr>
          <p:cNvPr id="6" name="Rechteck 5">
            <a:extLst>
              <a:ext uri="{FF2B5EF4-FFF2-40B4-BE49-F238E27FC236}">
                <a16:creationId xmlns:a16="http://schemas.microsoft.com/office/drawing/2014/main" id="{ED411C8F-B9A4-479B-88B1-BF1D85FE46B9}"/>
              </a:ext>
            </a:extLst>
          </p:cNvPr>
          <p:cNvSpPr/>
          <p:nvPr/>
        </p:nvSpPr>
        <p:spPr>
          <a:xfrm>
            <a:off x="1677188" y="690113"/>
            <a:ext cx="8837623" cy="1112807"/>
          </a:xfrm>
          <a:prstGeom prst="rect">
            <a:avLst/>
          </a:prstGeom>
          <a:gradFill flip="none" rotWithShape="1">
            <a:gsLst>
              <a:gs pos="0">
                <a:srgbClr val="89BC24">
                  <a:tint val="66000"/>
                  <a:satMod val="160000"/>
                </a:srgbClr>
              </a:gs>
              <a:gs pos="50000">
                <a:srgbClr val="89BC24">
                  <a:tint val="44500"/>
                  <a:satMod val="160000"/>
                </a:srgbClr>
              </a:gs>
              <a:gs pos="100000">
                <a:srgbClr val="89BC24">
                  <a:tint val="23500"/>
                  <a:satMod val="160000"/>
                </a:srgbClr>
              </a:gs>
            </a:gsLst>
            <a:path path="circle">
              <a:fillToRect l="100000" t="100000"/>
            </a:path>
            <a:tileRect r="-100000" b="-100000"/>
          </a:gra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Ziele und Inhalte der neuen Gebäudeeffizienz-Richtlinie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Ziel: Gebäudedekarbonisierung durch Erhöhung der Renovierungsrate und effiziente Neubauten</a:t>
            </a:r>
          </a:p>
        </p:txBody>
      </p:sp>
      <p:sp>
        <p:nvSpPr>
          <p:cNvPr id="12" name="Rechteck 11">
            <a:extLst>
              <a:ext uri="{FF2B5EF4-FFF2-40B4-BE49-F238E27FC236}">
                <a16:creationId xmlns:a16="http://schemas.microsoft.com/office/drawing/2014/main" id="{18C53E37-8CB4-43CC-9FF3-F5112D053476}"/>
              </a:ext>
            </a:extLst>
          </p:cNvPr>
          <p:cNvSpPr/>
          <p:nvPr/>
        </p:nvSpPr>
        <p:spPr>
          <a:xfrm>
            <a:off x="415007" y="2403875"/>
            <a:ext cx="2617918" cy="4328544"/>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path path="circle">
              <a:fillToRect l="100000" t="100000"/>
            </a:path>
            <a:tileRect r="-100000" b="-100000"/>
          </a:gradFill>
          <a:ln w="12700">
            <a:solidFill>
              <a:srgbClr val="00275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800" b="1" i="0" u="sng" strike="noStrike" kern="1200" cap="none" spc="0" normalizeH="0" baseline="0" noProof="0" dirty="0">
                <a:ln>
                  <a:noFill/>
                </a:ln>
                <a:solidFill>
                  <a:srgbClr val="000000"/>
                </a:solidFill>
                <a:effectLst/>
                <a:uLnTx/>
                <a:uFillTx/>
                <a:latin typeface="Montserrat" panose="00000500000000000000" pitchFamily="2" charset="0"/>
                <a:ea typeface="+mn-ea"/>
                <a:cs typeface="+mn-cs"/>
              </a:rPr>
              <a:t>Vorgaben: Bestand</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Einführung von „</a:t>
            </a:r>
            <a:r>
              <a:rPr kumimoji="0" lang="de-DE" sz="16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Mindesteffizienz-vorgaben“ bzw. anderen Effizienz-verpflichtungen</a:t>
            </a:r>
            <a:r>
              <a:rPr kumimoji="0" lang="de-DE"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 Art. 9 EPBD</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Erweiterte Verpflichtungen für </a:t>
            </a:r>
            <a:r>
              <a:rPr kumimoji="0" lang="de-DE" sz="16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Energieausweise</a:t>
            </a:r>
            <a:r>
              <a:rPr kumimoji="0" lang="de-DE"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 nach EU-Template,</a:t>
            </a:r>
            <a:br>
              <a:rPr kumimoji="0" lang="de-DE"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br>
            <a:r>
              <a:rPr kumimoji="0" lang="de-DE"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Art. 19 ff. EPBD</a:t>
            </a:r>
          </a:p>
        </p:txBody>
      </p:sp>
      <p:cxnSp>
        <p:nvCxnSpPr>
          <p:cNvPr id="13" name="Gerade Verbindung mit Pfeil 12">
            <a:extLst>
              <a:ext uri="{FF2B5EF4-FFF2-40B4-BE49-F238E27FC236}">
                <a16:creationId xmlns:a16="http://schemas.microsoft.com/office/drawing/2014/main" id="{8BC8F884-5C97-4264-872B-E17EFEEC9DAD}"/>
              </a:ext>
            </a:extLst>
          </p:cNvPr>
          <p:cNvCxnSpPr>
            <a:cxnSpLocks/>
            <a:stCxn id="6" idx="2"/>
            <a:endCxn id="12" idx="0"/>
          </p:cNvCxnSpPr>
          <p:nvPr/>
        </p:nvCxnSpPr>
        <p:spPr>
          <a:xfrm flipH="1">
            <a:off x="1723966" y="1802920"/>
            <a:ext cx="4372034" cy="600955"/>
          </a:xfrm>
          <a:prstGeom prst="straightConnector1">
            <a:avLst/>
          </a:prstGeom>
          <a:ln w="12700">
            <a:solidFill>
              <a:srgbClr val="0070A0"/>
            </a:solidFill>
            <a:tailEnd type="triangle"/>
          </a:ln>
        </p:spPr>
        <p:style>
          <a:lnRef idx="1">
            <a:schemeClr val="accent1"/>
          </a:lnRef>
          <a:fillRef idx="0">
            <a:schemeClr val="accent1"/>
          </a:fillRef>
          <a:effectRef idx="0">
            <a:schemeClr val="accent1"/>
          </a:effectRef>
          <a:fontRef idx="minor">
            <a:schemeClr val="tx1"/>
          </a:fontRef>
        </p:style>
      </p:cxnSp>
      <p:sp>
        <p:nvSpPr>
          <p:cNvPr id="9" name="Rechteck 8">
            <a:extLst>
              <a:ext uri="{FF2B5EF4-FFF2-40B4-BE49-F238E27FC236}">
                <a16:creationId xmlns:a16="http://schemas.microsoft.com/office/drawing/2014/main" id="{27F97FAF-79CD-C5B1-51F7-AF67452CE7A0}"/>
              </a:ext>
            </a:extLst>
          </p:cNvPr>
          <p:cNvSpPr/>
          <p:nvPr/>
        </p:nvSpPr>
        <p:spPr>
          <a:xfrm>
            <a:off x="6258491" y="2406741"/>
            <a:ext cx="2617918" cy="4331410"/>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path path="circle">
              <a:fillToRect l="100000" t="100000"/>
            </a:path>
            <a:tileRect r="-100000" b="-100000"/>
          </a:gradFill>
          <a:ln w="12700">
            <a:solidFill>
              <a:srgbClr val="00275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800" b="1" i="0" u="sng" strike="noStrike" kern="1200" cap="none" spc="0" normalizeH="0" baseline="0" noProof="0" dirty="0">
                <a:ln>
                  <a:noFill/>
                </a:ln>
                <a:solidFill>
                  <a:srgbClr val="000000"/>
                </a:solidFill>
                <a:effectLst/>
                <a:uLnTx/>
                <a:uFillTx/>
                <a:latin typeface="Montserrat" panose="00000500000000000000" pitchFamily="2" charset="0"/>
                <a:ea typeface="+mn-ea"/>
                <a:cs typeface="+mn-cs"/>
              </a:rPr>
              <a:t>Planung</a:t>
            </a:r>
          </a:p>
          <a:p>
            <a:pPr marL="285750" lvl="0" indent="-285750">
              <a:spcAft>
                <a:spcPts val="600"/>
              </a:spcAft>
              <a:buFont typeface="Arial" panose="020B0604020202020204" pitchFamily="34" charset="0"/>
              <a:buChar char="•"/>
              <a:defRPr/>
            </a:pPr>
            <a:r>
              <a:rPr lang="de-DE" sz="1600" b="1" dirty="0">
                <a:solidFill>
                  <a:srgbClr val="000000"/>
                </a:solidFill>
                <a:latin typeface="Montserrat" panose="00000500000000000000" pitchFamily="2" charset="0"/>
              </a:rPr>
              <a:t>Nationale</a:t>
            </a:r>
            <a:br>
              <a:rPr lang="de-DE" sz="1600" b="1" dirty="0">
                <a:solidFill>
                  <a:srgbClr val="000000"/>
                </a:solidFill>
                <a:latin typeface="Montserrat" panose="00000500000000000000" pitchFamily="2" charset="0"/>
              </a:rPr>
            </a:br>
            <a:r>
              <a:rPr lang="de-DE" sz="1600" dirty="0">
                <a:solidFill>
                  <a:srgbClr val="000000"/>
                </a:solidFill>
                <a:latin typeface="Montserrat" panose="00000500000000000000" pitchFamily="2" charset="0"/>
              </a:rPr>
              <a:t>Gebäude-</a:t>
            </a:r>
            <a:r>
              <a:rPr lang="de-DE" sz="1600" dirty="0" err="1">
                <a:solidFill>
                  <a:srgbClr val="000000"/>
                </a:solidFill>
                <a:latin typeface="Montserrat" panose="00000500000000000000" pitchFamily="2" charset="0"/>
              </a:rPr>
              <a:t>renovierungspläne</a:t>
            </a:r>
            <a:r>
              <a:rPr lang="de-DE" sz="1600" dirty="0">
                <a:solidFill>
                  <a:srgbClr val="000000"/>
                </a:solidFill>
                <a:latin typeface="Montserrat" panose="00000500000000000000" pitchFamily="2" charset="0"/>
              </a:rPr>
              <a:t>,</a:t>
            </a:r>
            <a:br>
              <a:rPr lang="de-DE" sz="1600" dirty="0">
                <a:solidFill>
                  <a:srgbClr val="000000"/>
                </a:solidFill>
                <a:latin typeface="Montserrat" panose="00000500000000000000" pitchFamily="2" charset="0"/>
              </a:rPr>
            </a:br>
            <a:r>
              <a:rPr lang="de-DE" sz="1600" dirty="0">
                <a:solidFill>
                  <a:srgbClr val="000000"/>
                </a:solidFill>
                <a:latin typeface="Montserrat" panose="00000500000000000000" pitchFamily="2" charset="0"/>
              </a:rPr>
              <a:t>Art. 3 EPBD</a:t>
            </a:r>
          </a:p>
          <a:p>
            <a:pPr marL="285750" lvl="0" indent="-285750">
              <a:spcAft>
                <a:spcPts val="600"/>
              </a:spcAft>
              <a:buFont typeface="Arial" panose="020B0604020202020204" pitchFamily="34" charset="0"/>
              <a:buChar char="•"/>
              <a:defRPr/>
            </a:pPr>
            <a:r>
              <a:rPr lang="de-DE" sz="1600" dirty="0">
                <a:solidFill>
                  <a:srgbClr val="000000"/>
                </a:solidFill>
                <a:latin typeface="Montserrat" panose="00000500000000000000" pitchFamily="2" charset="0"/>
              </a:rPr>
              <a:t>hier auch </a:t>
            </a:r>
            <a:r>
              <a:rPr lang="de-DE" sz="1600" b="1" dirty="0">
                <a:solidFill>
                  <a:srgbClr val="000000"/>
                </a:solidFill>
                <a:latin typeface="Montserrat" panose="00000500000000000000" pitchFamily="2" charset="0"/>
              </a:rPr>
              <a:t>Fahrplan</a:t>
            </a:r>
            <a:r>
              <a:rPr lang="de-DE" sz="1600" dirty="0">
                <a:solidFill>
                  <a:srgbClr val="000000"/>
                </a:solidFill>
                <a:latin typeface="Montserrat" panose="00000500000000000000" pitchFamily="2" charset="0"/>
              </a:rPr>
              <a:t> für </a:t>
            </a:r>
            <a:r>
              <a:rPr lang="de-DE" sz="1600" b="1" dirty="0">
                <a:solidFill>
                  <a:srgbClr val="000000"/>
                </a:solidFill>
                <a:latin typeface="Montserrat" panose="00000500000000000000" pitchFamily="2" charset="0"/>
              </a:rPr>
              <a:t>Ausstieg aus mit fossilen Brennstoffen betriebenen Heizkesseln bis 2040</a:t>
            </a:r>
            <a:br>
              <a:rPr lang="de-DE" sz="1600" dirty="0">
                <a:solidFill>
                  <a:srgbClr val="000000"/>
                </a:solidFill>
                <a:latin typeface="Montserrat" panose="00000500000000000000" pitchFamily="2" charset="0"/>
              </a:rPr>
            </a:br>
            <a:r>
              <a:rPr lang="de-DE" sz="1600" dirty="0">
                <a:solidFill>
                  <a:srgbClr val="000000"/>
                </a:solidFill>
                <a:latin typeface="Montserrat" panose="00000500000000000000" pitchFamily="2" charset="0"/>
              </a:rPr>
              <a:t>(Aber nicht als direkte Verpflichtung ausgestaltet)</a:t>
            </a:r>
          </a:p>
        </p:txBody>
      </p:sp>
      <p:sp>
        <p:nvSpPr>
          <p:cNvPr id="10" name="Rechteck 9">
            <a:extLst>
              <a:ext uri="{FF2B5EF4-FFF2-40B4-BE49-F238E27FC236}">
                <a16:creationId xmlns:a16="http://schemas.microsoft.com/office/drawing/2014/main" id="{AB001E4E-BDE3-0B35-A071-EA709ABC1471}"/>
              </a:ext>
            </a:extLst>
          </p:cNvPr>
          <p:cNvSpPr/>
          <p:nvPr/>
        </p:nvSpPr>
        <p:spPr>
          <a:xfrm>
            <a:off x="9180233" y="2403875"/>
            <a:ext cx="2617918" cy="4334276"/>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path path="circle">
              <a:fillToRect l="100000" t="100000"/>
            </a:path>
            <a:tileRect r="-100000" b="-100000"/>
          </a:gradFill>
          <a:ln w="12700">
            <a:solidFill>
              <a:srgbClr val="00275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800" b="1" i="0" u="sng" strike="noStrike" kern="1200" cap="none" spc="0" normalizeH="0" baseline="0" noProof="0" dirty="0">
                <a:ln>
                  <a:noFill/>
                </a:ln>
                <a:solidFill>
                  <a:srgbClr val="000000"/>
                </a:solidFill>
                <a:effectLst/>
                <a:uLnTx/>
                <a:uFillTx/>
                <a:latin typeface="Montserrat" panose="00000500000000000000" pitchFamily="2" charset="0"/>
                <a:ea typeface="+mn-ea"/>
                <a:cs typeface="+mn-cs"/>
              </a:rPr>
              <a:t>Weiteres</a:t>
            </a:r>
          </a:p>
          <a:p>
            <a:pPr marL="285750" indent="-285750">
              <a:spcAft>
                <a:spcPts val="600"/>
              </a:spcAft>
              <a:buFont typeface="Arial" panose="020B0604020202020204" pitchFamily="34" charset="0"/>
              <a:buChar char="•"/>
              <a:defRPr/>
            </a:pPr>
            <a:r>
              <a:rPr lang="de-DE" sz="1600" b="1" dirty="0">
                <a:solidFill>
                  <a:srgbClr val="000000"/>
                </a:solidFill>
                <a:latin typeface="Montserrat" panose="00000500000000000000" pitchFamily="2" charset="0"/>
              </a:rPr>
              <a:t>Solarenergiepflicht </a:t>
            </a:r>
            <a:r>
              <a:rPr lang="de-DE" sz="1600" dirty="0">
                <a:solidFill>
                  <a:srgbClr val="000000"/>
                </a:solidFill>
                <a:latin typeface="Montserrat" panose="00000500000000000000" pitchFamily="2" charset="0"/>
              </a:rPr>
              <a:t>bestehende/neue öffentliche Gebäude und Nichtwohn-gebäude und neue Wohngebäude,</a:t>
            </a:r>
            <a:br>
              <a:rPr lang="de-DE" sz="1600" dirty="0">
                <a:solidFill>
                  <a:srgbClr val="000000"/>
                </a:solidFill>
                <a:latin typeface="Montserrat" panose="00000500000000000000" pitchFamily="2" charset="0"/>
              </a:rPr>
            </a:br>
            <a:r>
              <a:rPr lang="de-DE" sz="1600" dirty="0">
                <a:solidFill>
                  <a:srgbClr val="000000"/>
                </a:solidFill>
                <a:latin typeface="Montserrat" panose="00000500000000000000" pitchFamily="2" charset="0"/>
              </a:rPr>
              <a:t>Art. 10 EPBD</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6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Infrastruktur</a:t>
            </a:r>
            <a:r>
              <a:rPr kumimoji="0" lang="de-DE"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 </a:t>
            </a:r>
            <a:br>
              <a:rPr kumimoji="0" lang="de-DE"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br>
            <a:r>
              <a:rPr kumimoji="0" lang="de-DE"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Art. 14 EPBD</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Verbot finanzieller Anreize für </a:t>
            </a:r>
            <a:r>
              <a:rPr kumimoji="0" lang="de-DE" sz="16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fossile Heizkessel </a:t>
            </a:r>
            <a:r>
              <a:rPr kumimoji="0" lang="de-DE"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ab 2025,</a:t>
            </a:r>
            <a:br>
              <a:rPr kumimoji="0" lang="de-DE"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br>
            <a:r>
              <a:rPr kumimoji="0" lang="de-DE"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Art. 17 Abs. 15 EPBD</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Verbesserte </a:t>
            </a:r>
            <a:r>
              <a:rPr kumimoji="0" lang="de-DE" sz="16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Digitalisierung</a:t>
            </a:r>
            <a:endParaRPr kumimoji="0" lang="de-DE"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endParaRPr>
          </a:p>
        </p:txBody>
      </p:sp>
      <p:cxnSp>
        <p:nvCxnSpPr>
          <p:cNvPr id="11" name="Gerade Verbindung mit Pfeil 10">
            <a:extLst>
              <a:ext uri="{FF2B5EF4-FFF2-40B4-BE49-F238E27FC236}">
                <a16:creationId xmlns:a16="http://schemas.microsoft.com/office/drawing/2014/main" id="{1F17A5AF-FCF5-4F13-B7D3-BD734C6C1A31}"/>
              </a:ext>
            </a:extLst>
          </p:cNvPr>
          <p:cNvCxnSpPr>
            <a:cxnSpLocks/>
            <a:stCxn id="6" idx="2"/>
            <a:endCxn id="10" idx="0"/>
          </p:cNvCxnSpPr>
          <p:nvPr/>
        </p:nvCxnSpPr>
        <p:spPr>
          <a:xfrm>
            <a:off x="6096000" y="1802920"/>
            <a:ext cx="4393192" cy="600955"/>
          </a:xfrm>
          <a:prstGeom prst="straightConnector1">
            <a:avLst/>
          </a:prstGeom>
          <a:ln w="12700">
            <a:solidFill>
              <a:srgbClr val="0070A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E80E08DB-1EDB-D6F0-A4BA-2CAB14B80FB2}"/>
              </a:ext>
            </a:extLst>
          </p:cNvPr>
          <p:cNvCxnSpPr>
            <a:cxnSpLocks/>
            <a:stCxn id="6" idx="2"/>
            <a:endCxn id="7" idx="0"/>
          </p:cNvCxnSpPr>
          <p:nvPr/>
        </p:nvCxnSpPr>
        <p:spPr>
          <a:xfrm flipH="1">
            <a:off x="4645708" y="1802920"/>
            <a:ext cx="1450292" cy="598089"/>
          </a:xfrm>
          <a:prstGeom prst="straightConnector1">
            <a:avLst/>
          </a:prstGeom>
          <a:ln w="12700">
            <a:solidFill>
              <a:srgbClr val="0070A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Gerade Verbindung mit Pfeil 22">
            <a:extLst>
              <a:ext uri="{FF2B5EF4-FFF2-40B4-BE49-F238E27FC236}">
                <a16:creationId xmlns:a16="http://schemas.microsoft.com/office/drawing/2014/main" id="{00101D0B-F8A6-365C-B2A6-1B7CF458B1E5}"/>
              </a:ext>
            </a:extLst>
          </p:cNvPr>
          <p:cNvCxnSpPr>
            <a:cxnSpLocks/>
            <a:stCxn id="6" idx="2"/>
            <a:endCxn id="9" idx="0"/>
          </p:cNvCxnSpPr>
          <p:nvPr/>
        </p:nvCxnSpPr>
        <p:spPr>
          <a:xfrm>
            <a:off x="6096000" y="1802920"/>
            <a:ext cx="1471450" cy="603821"/>
          </a:xfrm>
          <a:prstGeom prst="straightConnector1">
            <a:avLst/>
          </a:prstGeom>
          <a:ln w="12700">
            <a:solidFill>
              <a:srgbClr val="007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612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441D8-2423-4540-8E30-5D1972E21018}"/>
              </a:ext>
            </a:extLst>
          </p:cNvPr>
          <p:cNvSpPr>
            <a:spLocks noGrp="1"/>
          </p:cNvSpPr>
          <p:nvPr>
            <p:ph type="ctrTitle"/>
          </p:nvPr>
        </p:nvSpPr>
        <p:spPr/>
        <p:txBody>
          <a:bodyPr/>
          <a:lstStyle/>
          <a:p>
            <a:r>
              <a:rPr lang="de-DE" dirty="0"/>
              <a:t>Ausblick auf die Entwicklungen im deutschen Recht</a:t>
            </a:r>
          </a:p>
        </p:txBody>
      </p:sp>
      <p:sp>
        <p:nvSpPr>
          <p:cNvPr id="3" name="Untertitel 2">
            <a:extLst>
              <a:ext uri="{FF2B5EF4-FFF2-40B4-BE49-F238E27FC236}">
                <a16:creationId xmlns:a16="http://schemas.microsoft.com/office/drawing/2014/main" id="{EE84761C-CE89-49EA-92FD-51CBA0644442}"/>
              </a:ext>
            </a:extLst>
          </p:cNvPr>
          <p:cNvSpPr>
            <a:spLocks noGrp="1"/>
          </p:cNvSpPr>
          <p:nvPr>
            <p:ph type="subTitle" idx="1"/>
          </p:nvPr>
        </p:nvSpPr>
        <p:spPr/>
        <p:txBody>
          <a:bodyPr/>
          <a:lstStyle/>
          <a:p>
            <a:endParaRPr lang="de-DE"/>
          </a:p>
        </p:txBody>
      </p:sp>
      <p:sp>
        <p:nvSpPr>
          <p:cNvPr id="4" name="Foliennummernplatzhalter 3">
            <a:extLst>
              <a:ext uri="{FF2B5EF4-FFF2-40B4-BE49-F238E27FC236}">
                <a16:creationId xmlns:a16="http://schemas.microsoft.com/office/drawing/2014/main" id="{6674D390-2D7F-49E7-9E20-A9308CEB737C}"/>
              </a:ext>
            </a:extLst>
          </p:cNvPr>
          <p:cNvSpPr>
            <a:spLocks noGrp="1"/>
          </p:cNvSpPr>
          <p:nvPr>
            <p:ph type="sldNum" sz="quarter" idx="12"/>
          </p:nvPr>
        </p:nvSpPr>
        <p:spPr/>
        <p:txBody>
          <a:bodyPr/>
          <a:lstStyle/>
          <a:p>
            <a:fld id="{BB5D5A41-9DD1-F24E-9E26-15668BB14167}" type="slidenum">
              <a:rPr lang="de-DE" smtClean="0"/>
              <a:t>12</a:t>
            </a:fld>
            <a:endParaRPr lang="de-DE"/>
          </a:p>
        </p:txBody>
      </p:sp>
      <p:sp>
        <p:nvSpPr>
          <p:cNvPr id="5" name="Datumsplatzhalter 4">
            <a:extLst>
              <a:ext uri="{FF2B5EF4-FFF2-40B4-BE49-F238E27FC236}">
                <a16:creationId xmlns:a16="http://schemas.microsoft.com/office/drawing/2014/main" id="{F8FAA761-0D10-4DD9-A798-CA6702881ECC}"/>
              </a:ext>
            </a:extLst>
          </p:cNvPr>
          <p:cNvSpPr>
            <a:spLocks noGrp="1"/>
          </p:cNvSpPr>
          <p:nvPr>
            <p:ph type="dt" sz="half" idx="10"/>
          </p:nvPr>
        </p:nvSpPr>
        <p:spPr/>
        <p:txBody>
          <a:bodyPr/>
          <a:lstStyle/>
          <a:p>
            <a:r>
              <a:rPr lang="de-DE"/>
              <a:t>23.10.2024 </a:t>
            </a:r>
          </a:p>
        </p:txBody>
      </p:sp>
      <p:sp>
        <p:nvSpPr>
          <p:cNvPr id="6" name="Fußzeilenplatzhalter 5">
            <a:extLst>
              <a:ext uri="{FF2B5EF4-FFF2-40B4-BE49-F238E27FC236}">
                <a16:creationId xmlns:a16="http://schemas.microsoft.com/office/drawing/2014/main" id="{C67C32E2-6EB1-48F0-8987-3685BE0FA26C}"/>
              </a:ext>
            </a:extLst>
          </p:cNvPr>
          <p:cNvSpPr>
            <a:spLocks noGrp="1"/>
          </p:cNvSpPr>
          <p:nvPr>
            <p:ph type="ftr" sz="quarter" idx="11"/>
          </p:nvPr>
        </p:nvSpPr>
        <p:spPr/>
        <p:txBody>
          <a:bodyPr/>
          <a:lstStyle/>
          <a:p>
            <a:r>
              <a:rPr lang="de-DE"/>
              <a:t>Dekarbonisierung der Wärmeversorgung und neue Effizienzansätze im Gebäudesektor</a:t>
            </a:r>
          </a:p>
        </p:txBody>
      </p:sp>
      <p:pic>
        <p:nvPicPr>
          <p:cNvPr id="12" name="Bildplatzhalter 11">
            <a:extLst>
              <a:ext uri="{FF2B5EF4-FFF2-40B4-BE49-F238E27FC236}">
                <a16:creationId xmlns:a16="http://schemas.microsoft.com/office/drawing/2014/main" id="{0ED1FACA-E622-4E4B-916D-1A16A6C6D14A}"/>
              </a:ext>
            </a:extLst>
          </p:cNvPr>
          <p:cNvPicPr>
            <a:picLocks noGrp="1" noChangeAspect="1"/>
          </p:cNvPicPr>
          <p:nvPr>
            <p:ph type="pic" sz="quarter" idx="13"/>
          </p:nvPr>
        </p:nvPicPr>
        <p:blipFill rotWithShape="1">
          <a:blip r:embed="rId2"/>
          <a:srcRect l="1100" t="-8935" r="1861"/>
          <a:stretch/>
        </p:blipFill>
        <p:spPr>
          <a:xfrm>
            <a:off x="6154929" y="744980"/>
            <a:ext cx="5200588" cy="3256434"/>
          </a:xfrm>
        </p:spPr>
      </p:pic>
    </p:spTree>
    <p:extLst>
      <p:ext uri="{BB962C8B-B14F-4D97-AF65-F5344CB8AC3E}">
        <p14:creationId xmlns:p14="http://schemas.microsoft.com/office/powerpoint/2010/main" val="3026269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392F5E-F7D0-421E-95FA-059E10D25200}"/>
              </a:ext>
            </a:extLst>
          </p:cNvPr>
          <p:cNvSpPr>
            <a:spLocks noGrp="1"/>
          </p:cNvSpPr>
          <p:nvPr>
            <p:ph type="title"/>
          </p:nvPr>
        </p:nvSpPr>
        <p:spPr/>
        <p:txBody>
          <a:bodyPr/>
          <a:lstStyle/>
          <a:p>
            <a:r>
              <a:rPr lang="de-DE" dirty="0"/>
              <a:t>Wie geht es nun weiter?</a:t>
            </a:r>
          </a:p>
        </p:txBody>
      </p:sp>
      <p:sp>
        <p:nvSpPr>
          <p:cNvPr id="3" name="Inhaltsplatzhalter 2">
            <a:extLst>
              <a:ext uri="{FF2B5EF4-FFF2-40B4-BE49-F238E27FC236}">
                <a16:creationId xmlns:a16="http://schemas.microsoft.com/office/drawing/2014/main" id="{6CCE94F6-1585-4F70-A6CD-E6A2C706A27C}"/>
              </a:ext>
            </a:extLst>
          </p:cNvPr>
          <p:cNvSpPr>
            <a:spLocks noGrp="1"/>
          </p:cNvSpPr>
          <p:nvPr>
            <p:ph idx="1"/>
          </p:nvPr>
        </p:nvSpPr>
        <p:spPr>
          <a:xfrm>
            <a:off x="838199" y="1937218"/>
            <a:ext cx="10727453" cy="4552482"/>
          </a:xfrm>
        </p:spPr>
        <p:txBody>
          <a:bodyPr/>
          <a:lstStyle/>
          <a:p>
            <a:pPr marL="355600" marR="0" lvl="0" indent="-355600" algn="l" defTabSz="914400" rtl="0" eaLnBrk="1" fontAlgn="auto" latinLnBrk="0" hangingPunct="1">
              <a:lnSpc>
                <a:spcPct val="120000"/>
              </a:lnSpc>
              <a:spcBef>
                <a:spcPts val="1000"/>
              </a:spcBef>
              <a:spcAft>
                <a:spcPts val="0"/>
              </a:spcAft>
              <a:buClr>
                <a:srgbClr val="0095D6"/>
              </a:buClr>
              <a:buSzTx/>
              <a:buFont typeface="Systemschrift Normal"/>
              <a:buChar char="▸"/>
              <a:tabLst/>
              <a:defRPr/>
            </a:pPr>
            <a:r>
              <a:rPr kumimoji="0" lang="de-DE" sz="2000" b="1" i="0" u="none" strike="noStrike" kern="1200" cap="none" spc="0" normalizeH="0" baseline="0" noProof="0" dirty="0">
                <a:ln>
                  <a:noFill/>
                </a:ln>
                <a:solidFill>
                  <a:srgbClr val="000000"/>
                </a:solidFill>
                <a:effectLst/>
                <a:uLnTx/>
                <a:uFillTx/>
                <a:latin typeface="Montserrat" pitchFamily="2" charset="77"/>
                <a:ea typeface="+mn-ea"/>
                <a:cs typeface="+mn-cs"/>
              </a:rPr>
              <a:t>Europäischer Rechtsrahmen sieht neue/strengere Vorgaben für Gebäudebestand und Neubauten vor.</a:t>
            </a:r>
          </a:p>
          <a:p>
            <a:pPr marL="685800" marR="0" lvl="1" indent="-228600" algn="l" defTabSz="914400" rtl="0" eaLnBrk="1" fontAlgn="auto" latinLnBrk="0" hangingPunct="1">
              <a:lnSpc>
                <a:spcPct val="120000"/>
              </a:lnSpc>
              <a:spcBef>
                <a:spcPts val="500"/>
              </a:spcBef>
              <a:spcAft>
                <a:spcPts val="0"/>
              </a:spcAft>
              <a:buClr>
                <a:srgbClr val="99D5EF"/>
              </a:buClr>
              <a:buSzTx/>
              <a:buFont typeface="Systemschrift Normal"/>
              <a:buChar char="−"/>
              <a:tabLst/>
              <a:defRPr/>
            </a:pPr>
            <a:r>
              <a:rPr kumimoji="0" lang="de-DE" sz="1800" b="0" i="0" u="none" strike="noStrike" kern="1200" cap="none" spc="0" normalizeH="0" baseline="0" noProof="0" dirty="0">
                <a:ln>
                  <a:noFill/>
                </a:ln>
                <a:solidFill>
                  <a:srgbClr val="000000"/>
                </a:solidFill>
                <a:effectLst/>
                <a:uLnTx/>
                <a:uFillTx/>
                <a:latin typeface="Montserrat" pitchFamily="2" charset="77"/>
                <a:ea typeface="+mn-ea"/>
                <a:cs typeface="+mn-cs"/>
              </a:rPr>
              <a:t>Aber: Mit teils </a:t>
            </a:r>
            <a:r>
              <a:rPr kumimoji="0" lang="de-DE" sz="1800" b="1" i="0" u="none" strike="noStrike" kern="1200" cap="none" spc="0" normalizeH="0" baseline="0" noProof="0" dirty="0">
                <a:ln>
                  <a:noFill/>
                </a:ln>
                <a:solidFill>
                  <a:srgbClr val="000000"/>
                </a:solidFill>
                <a:effectLst/>
                <a:uLnTx/>
                <a:uFillTx/>
                <a:latin typeface="Montserrat" pitchFamily="2" charset="77"/>
                <a:ea typeface="+mn-ea"/>
                <a:cs typeface="+mn-cs"/>
              </a:rPr>
              <a:t>großem Handlungsspielraum </a:t>
            </a:r>
            <a:r>
              <a:rPr kumimoji="0" lang="de-DE" sz="1800" b="0" i="0" u="none" strike="noStrike" kern="1200" cap="none" spc="0" normalizeH="0" baseline="0" noProof="0" dirty="0">
                <a:ln>
                  <a:noFill/>
                </a:ln>
                <a:solidFill>
                  <a:srgbClr val="000000"/>
                </a:solidFill>
                <a:effectLst/>
                <a:uLnTx/>
                <a:uFillTx/>
                <a:latin typeface="Montserrat" pitchFamily="2" charset="77"/>
                <a:ea typeface="+mn-ea"/>
                <a:cs typeface="+mn-cs"/>
              </a:rPr>
              <a:t>der Mitgliedstaaten bei der Umsetzung.</a:t>
            </a:r>
          </a:p>
          <a:p>
            <a:pPr marL="355600" marR="0" lvl="0" indent="-355600" algn="l" defTabSz="914400" rtl="0" eaLnBrk="1" fontAlgn="auto" latinLnBrk="0" hangingPunct="1">
              <a:lnSpc>
                <a:spcPct val="120000"/>
              </a:lnSpc>
              <a:spcBef>
                <a:spcPts val="1000"/>
              </a:spcBef>
              <a:spcAft>
                <a:spcPts val="0"/>
              </a:spcAft>
              <a:buClr>
                <a:srgbClr val="0095D6"/>
              </a:buClr>
              <a:buSzTx/>
              <a:buFont typeface="Systemschrift Normal"/>
              <a:buChar char="▸"/>
              <a:tabLst/>
              <a:defRPr/>
            </a:pPr>
            <a:r>
              <a:rPr kumimoji="0" lang="de-DE" sz="2000" b="1" i="0" u="none" strike="noStrike" kern="1200" cap="none" spc="0" normalizeH="0" baseline="0" noProof="0" dirty="0">
                <a:ln>
                  <a:noFill/>
                </a:ln>
                <a:solidFill>
                  <a:srgbClr val="000000"/>
                </a:solidFill>
                <a:effectLst/>
                <a:uLnTx/>
                <a:uFillTx/>
                <a:latin typeface="Montserrat" pitchFamily="2" charset="77"/>
                <a:ea typeface="+mn-ea"/>
                <a:cs typeface="+mn-cs"/>
              </a:rPr>
              <a:t>Regelungsstandort </a:t>
            </a:r>
            <a:r>
              <a:rPr kumimoji="0" lang="de-DE" sz="2000" b="0" i="0" u="none" strike="noStrike" kern="1200" cap="none" spc="0" normalizeH="0" baseline="0" noProof="0" dirty="0">
                <a:ln>
                  <a:noFill/>
                </a:ln>
                <a:solidFill>
                  <a:srgbClr val="000000"/>
                </a:solidFill>
                <a:effectLst/>
                <a:uLnTx/>
                <a:uFillTx/>
                <a:latin typeface="Montserrat" pitchFamily="2" charset="77"/>
                <a:ea typeface="+mn-ea"/>
                <a:cs typeface="+mn-cs"/>
              </a:rPr>
              <a:t>für neue Vorgaben der EPBD wohl im GEG.</a:t>
            </a:r>
          </a:p>
          <a:p>
            <a:pPr marL="685800" marR="0" lvl="1" indent="-228600" algn="l" defTabSz="914400" rtl="0" eaLnBrk="1" fontAlgn="auto" latinLnBrk="0" hangingPunct="1">
              <a:lnSpc>
                <a:spcPct val="120000"/>
              </a:lnSpc>
              <a:spcBef>
                <a:spcPts val="500"/>
              </a:spcBef>
              <a:spcAft>
                <a:spcPts val="0"/>
              </a:spcAft>
              <a:buClr>
                <a:srgbClr val="99D5EF"/>
              </a:buClr>
              <a:buSzTx/>
              <a:buFont typeface="Systemschrift Normal"/>
              <a:buChar char="−"/>
              <a:tabLst/>
              <a:defRPr/>
            </a:pPr>
            <a:r>
              <a:rPr kumimoji="0" lang="de-DE" sz="1800" b="0" i="0" u="none" strike="noStrike" kern="1200" cap="none" spc="0" normalizeH="0" baseline="0" noProof="0" dirty="0">
                <a:ln>
                  <a:noFill/>
                </a:ln>
                <a:solidFill>
                  <a:srgbClr val="000000"/>
                </a:solidFill>
                <a:effectLst/>
                <a:uLnTx/>
                <a:uFillTx/>
                <a:latin typeface="Montserrat" pitchFamily="2" charset="77"/>
                <a:ea typeface="+mn-ea"/>
                <a:cs typeface="+mn-cs"/>
              </a:rPr>
              <a:t>Hierfür wäre dann eine </a:t>
            </a:r>
            <a:r>
              <a:rPr kumimoji="0" lang="de-DE" sz="1800" b="1" i="0" u="none" strike="noStrike" kern="1200" cap="none" spc="0" normalizeH="0" baseline="0" noProof="0" dirty="0">
                <a:ln>
                  <a:noFill/>
                </a:ln>
                <a:solidFill>
                  <a:srgbClr val="000000"/>
                </a:solidFill>
                <a:effectLst/>
                <a:uLnTx/>
                <a:uFillTx/>
                <a:latin typeface="Montserrat" pitchFamily="2" charset="77"/>
                <a:ea typeface="+mn-ea"/>
                <a:cs typeface="+mn-cs"/>
              </a:rPr>
              <a:t>weitere GEG-Novelle </a:t>
            </a:r>
            <a:r>
              <a:rPr kumimoji="0" lang="de-DE" sz="1800" b="0" i="0" u="none" strike="noStrike" kern="1200" cap="none" spc="0" normalizeH="0" baseline="0" noProof="0" dirty="0">
                <a:ln>
                  <a:noFill/>
                </a:ln>
                <a:solidFill>
                  <a:srgbClr val="000000"/>
                </a:solidFill>
                <a:effectLst/>
                <a:uLnTx/>
                <a:uFillTx/>
                <a:latin typeface="Montserrat" pitchFamily="2" charset="77"/>
                <a:ea typeface="+mn-ea"/>
                <a:cs typeface="+mn-cs"/>
              </a:rPr>
              <a:t>erforderlich.</a:t>
            </a:r>
          </a:p>
          <a:p>
            <a:endParaRPr lang="de-DE" dirty="0"/>
          </a:p>
        </p:txBody>
      </p:sp>
      <p:sp>
        <p:nvSpPr>
          <p:cNvPr id="4" name="Datumsplatzhalter 3">
            <a:extLst>
              <a:ext uri="{FF2B5EF4-FFF2-40B4-BE49-F238E27FC236}">
                <a16:creationId xmlns:a16="http://schemas.microsoft.com/office/drawing/2014/main" id="{CBAE59BC-7AFE-40D3-AD00-3A78D0EEA50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a:ln>
                  <a:noFill/>
                </a:ln>
                <a:solidFill>
                  <a:srgbClr val="002758"/>
                </a:solidFill>
                <a:effectLst/>
                <a:uLnTx/>
                <a:uFillTx/>
                <a:latin typeface="Montserrat" pitchFamily="2" charset="77"/>
                <a:ea typeface="+mn-ea"/>
                <a:cs typeface="+mn-cs"/>
              </a:rPr>
              <a:t>23.10.2024 </a:t>
            </a:r>
          </a:p>
        </p:txBody>
      </p:sp>
      <p:sp>
        <p:nvSpPr>
          <p:cNvPr id="5" name="Fußzeilenplatzhalter 4">
            <a:extLst>
              <a:ext uri="{FF2B5EF4-FFF2-40B4-BE49-F238E27FC236}">
                <a16:creationId xmlns:a16="http://schemas.microsoft.com/office/drawing/2014/main" id="{CE912410-B370-4B85-A524-EE6486F3EE00}"/>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a:ln>
                  <a:noFill/>
                </a:ln>
                <a:solidFill>
                  <a:srgbClr val="002758"/>
                </a:solidFill>
                <a:effectLst/>
                <a:uLnTx/>
                <a:uFillTx/>
                <a:latin typeface="Montserrat" pitchFamily="2" charset="77"/>
                <a:ea typeface="+mn-ea"/>
                <a:cs typeface="+mn-cs"/>
              </a:rPr>
              <a:t>Dekarbonisierung der Wärmeversorgung und neue Effizienzansätze im Gebäudesektor</a:t>
            </a:r>
            <a:endParaRPr kumimoji="0" lang="de-DE" sz="800" b="0" i="0" u="none" strike="noStrike" kern="1200" cap="none" spc="0" normalizeH="0" baseline="0" noProof="0" dirty="0">
              <a:ln>
                <a:noFill/>
              </a:ln>
              <a:solidFill>
                <a:srgbClr val="002758"/>
              </a:solidFill>
              <a:effectLst/>
              <a:uLnTx/>
              <a:uFillTx/>
              <a:latin typeface="Montserrat" pitchFamily="2" charset="77"/>
              <a:ea typeface="+mn-ea"/>
              <a:cs typeface="+mn-cs"/>
            </a:endParaRPr>
          </a:p>
        </p:txBody>
      </p:sp>
      <p:sp>
        <p:nvSpPr>
          <p:cNvPr id="6" name="Foliennummernplatzhalter 5">
            <a:extLst>
              <a:ext uri="{FF2B5EF4-FFF2-40B4-BE49-F238E27FC236}">
                <a16:creationId xmlns:a16="http://schemas.microsoft.com/office/drawing/2014/main" id="{5736B448-64E7-4F36-A2CB-4EDBE90A487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5D5A41-9DD1-F24E-9E26-15668BB14167}" type="slidenum">
              <a:rPr kumimoji="0" lang="de-DE" sz="800" b="0" i="0" u="none" strike="noStrike" kern="1200" cap="none" spc="0" normalizeH="0" baseline="0" noProof="0" smtClean="0">
                <a:ln>
                  <a:noFill/>
                </a:ln>
                <a:solidFill>
                  <a:srgbClr val="002758"/>
                </a:solidFill>
                <a:effectLst/>
                <a:uLnTx/>
                <a:uFillTx/>
                <a:latin typeface="Montserrat"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de-DE" sz="800" b="0" i="0" u="none" strike="noStrike" kern="1200" cap="none" spc="0" normalizeH="0" baseline="0" noProof="0">
              <a:ln>
                <a:noFill/>
              </a:ln>
              <a:solidFill>
                <a:srgbClr val="002758"/>
              </a:solidFill>
              <a:effectLst/>
              <a:uLnTx/>
              <a:uFillTx/>
              <a:latin typeface="Montserrat" pitchFamily="2" charset="77"/>
              <a:ea typeface="+mn-ea"/>
              <a:cs typeface="+mn-cs"/>
            </a:endParaRPr>
          </a:p>
        </p:txBody>
      </p:sp>
      <p:sp>
        <p:nvSpPr>
          <p:cNvPr id="7" name="Textplatzhalter 6">
            <a:extLst>
              <a:ext uri="{FF2B5EF4-FFF2-40B4-BE49-F238E27FC236}">
                <a16:creationId xmlns:a16="http://schemas.microsoft.com/office/drawing/2014/main" id="{CA734AA1-84D6-45D4-8C72-340134F85FEF}"/>
              </a:ext>
            </a:extLst>
          </p:cNvPr>
          <p:cNvSpPr>
            <a:spLocks noGrp="1"/>
          </p:cNvSpPr>
          <p:nvPr>
            <p:ph type="body" sz="quarter" idx="13"/>
          </p:nvPr>
        </p:nvSpPr>
        <p:spPr/>
        <p:txBody>
          <a:bodyPr/>
          <a:lstStyle/>
          <a:p>
            <a:endParaRPr lang="de-DE" dirty="0"/>
          </a:p>
        </p:txBody>
      </p:sp>
    </p:spTree>
    <p:extLst>
      <p:ext uri="{BB962C8B-B14F-4D97-AF65-F5344CB8AC3E}">
        <p14:creationId xmlns:p14="http://schemas.microsoft.com/office/powerpoint/2010/main" val="629262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4508BB-EF79-DB78-84CC-47E5CDB9A4F1}"/>
              </a:ext>
            </a:extLst>
          </p:cNvPr>
          <p:cNvSpPr>
            <a:spLocks noGrp="1"/>
          </p:cNvSpPr>
          <p:nvPr>
            <p:ph type="title"/>
          </p:nvPr>
        </p:nvSpPr>
        <p:spPr/>
        <p:txBody>
          <a:bodyPr/>
          <a:lstStyle/>
          <a:p>
            <a:r>
              <a:rPr lang="de-DE" dirty="0"/>
              <a:t>Exkurs: Umsetzung von Europarecht auf nationaler Ebene</a:t>
            </a:r>
            <a:endParaRPr lang="en-GB" dirty="0"/>
          </a:p>
        </p:txBody>
      </p:sp>
      <p:sp>
        <p:nvSpPr>
          <p:cNvPr id="4" name="Datumsplatzhalter 3">
            <a:extLst>
              <a:ext uri="{FF2B5EF4-FFF2-40B4-BE49-F238E27FC236}">
                <a16:creationId xmlns:a16="http://schemas.microsoft.com/office/drawing/2014/main" id="{F205D2B1-2D86-AD1E-83E5-395D848CD654}"/>
              </a:ext>
            </a:extLst>
          </p:cNvPr>
          <p:cNvSpPr>
            <a:spLocks noGrp="1"/>
          </p:cNvSpPr>
          <p:nvPr>
            <p:ph type="dt" sz="half" idx="10"/>
          </p:nvPr>
        </p:nvSpPr>
        <p:spPr/>
        <p:txBody>
          <a:bodyPr/>
          <a:lstStyle/>
          <a:p>
            <a:r>
              <a:rPr lang="de-DE"/>
              <a:t>23.10.2024 </a:t>
            </a:r>
          </a:p>
        </p:txBody>
      </p:sp>
      <p:sp>
        <p:nvSpPr>
          <p:cNvPr id="5" name="Fußzeilenplatzhalter 4">
            <a:extLst>
              <a:ext uri="{FF2B5EF4-FFF2-40B4-BE49-F238E27FC236}">
                <a16:creationId xmlns:a16="http://schemas.microsoft.com/office/drawing/2014/main" id="{F8678C6A-CCEC-24A1-253F-A446B50F2ADF}"/>
              </a:ext>
            </a:extLst>
          </p:cNvPr>
          <p:cNvSpPr>
            <a:spLocks noGrp="1"/>
          </p:cNvSpPr>
          <p:nvPr>
            <p:ph type="ftr" sz="quarter" idx="11"/>
          </p:nvPr>
        </p:nvSpPr>
        <p:spPr/>
        <p:txBody>
          <a:bodyPr/>
          <a:lstStyle/>
          <a:p>
            <a:r>
              <a:rPr lang="de-DE"/>
              <a:t>Dekarbonisierung der Wärmeversorgung und neue Effizienzansätze im Gebäudesektor</a:t>
            </a:r>
            <a:endParaRPr lang="de-DE" dirty="0"/>
          </a:p>
        </p:txBody>
      </p:sp>
      <p:sp>
        <p:nvSpPr>
          <p:cNvPr id="6" name="Foliennummernplatzhalter 5">
            <a:extLst>
              <a:ext uri="{FF2B5EF4-FFF2-40B4-BE49-F238E27FC236}">
                <a16:creationId xmlns:a16="http://schemas.microsoft.com/office/drawing/2014/main" id="{601F29E9-5B6B-C078-7D39-5224045D1E10}"/>
              </a:ext>
            </a:extLst>
          </p:cNvPr>
          <p:cNvSpPr>
            <a:spLocks noGrp="1"/>
          </p:cNvSpPr>
          <p:nvPr>
            <p:ph type="sldNum" sz="quarter" idx="12"/>
          </p:nvPr>
        </p:nvSpPr>
        <p:spPr/>
        <p:txBody>
          <a:bodyPr/>
          <a:lstStyle/>
          <a:p>
            <a:fld id="{BB5D5A41-9DD1-F24E-9E26-15668BB14167}" type="slidenum">
              <a:rPr lang="de-DE" smtClean="0"/>
              <a:t>14</a:t>
            </a:fld>
            <a:endParaRPr lang="de-DE"/>
          </a:p>
        </p:txBody>
      </p:sp>
      <p:sp>
        <p:nvSpPr>
          <p:cNvPr id="7" name="Textplatzhalter 6">
            <a:extLst>
              <a:ext uri="{FF2B5EF4-FFF2-40B4-BE49-F238E27FC236}">
                <a16:creationId xmlns:a16="http://schemas.microsoft.com/office/drawing/2014/main" id="{A2170AF2-9DEC-5346-DF9C-6CB8D3A93901}"/>
              </a:ext>
            </a:extLst>
          </p:cNvPr>
          <p:cNvSpPr>
            <a:spLocks noGrp="1"/>
          </p:cNvSpPr>
          <p:nvPr>
            <p:ph type="body" sz="quarter" idx="13"/>
          </p:nvPr>
        </p:nvSpPr>
        <p:spPr/>
        <p:txBody>
          <a:bodyPr/>
          <a:lstStyle/>
          <a:p>
            <a:endParaRPr lang="en-GB"/>
          </a:p>
        </p:txBody>
      </p:sp>
      <p:graphicFrame>
        <p:nvGraphicFramePr>
          <p:cNvPr id="12" name="Diagramm 11">
            <a:extLst>
              <a:ext uri="{FF2B5EF4-FFF2-40B4-BE49-F238E27FC236}">
                <a16:creationId xmlns:a16="http://schemas.microsoft.com/office/drawing/2014/main" id="{1F4BCDD0-1071-E583-E8D9-D5EB22532E21}"/>
              </a:ext>
            </a:extLst>
          </p:cNvPr>
          <p:cNvGraphicFramePr/>
          <p:nvPr/>
        </p:nvGraphicFramePr>
        <p:xfrm>
          <a:off x="8543950" y="1901404"/>
          <a:ext cx="3430682" cy="45824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 name="Rechteck: abgerundete Ecken 23">
            <a:extLst>
              <a:ext uri="{FF2B5EF4-FFF2-40B4-BE49-F238E27FC236}">
                <a16:creationId xmlns:a16="http://schemas.microsoft.com/office/drawing/2014/main" id="{A6328E73-3414-0A97-38C2-762821AF8F0F}"/>
              </a:ext>
            </a:extLst>
          </p:cNvPr>
          <p:cNvSpPr/>
          <p:nvPr/>
        </p:nvSpPr>
        <p:spPr>
          <a:xfrm>
            <a:off x="1385286" y="2026696"/>
            <a:ext cx="5579918" cy="1423555"/>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000" dirty="0">
                <a:latin typeface="Montserrat" panose="00000500000000000000" pitchFamily="2" charset="0"/>
              </a:rPr>
              <a:t>EPBD, EED, RED</a:t>
            </a:r>
            <a:endParaRPr lang="en-GB" sz="2000" dirty="0">
              <a:latin typeface="Montserrat" panose="00000500000000000000" pitchFamily="2" charset="0"/>
            </a:endParaRPr>
          </a:p>
        </p:txBody>
      </p:sp>
      <p:sp>
        <p:nvSpPr>
          <p:cNvPr id="25" name="Rechteck: abgerundete Ecken 24">
            <a:extLst>
              <a:ext uri="{FF2B5EF4-FFF2-40B4-BE49-F238E27FC236}">
                <a16:creationId xmlns:a16="http://schemas.microsoft.com/office/drawing/2014/main" id="{BFEC46D9-410E-12CF-1586-BD0A1F0E2D9B}"/>
              </a:ext>
            </a:extLst>
          </p:cNvPr>
          <p:cNvSpPr/>
          <p:nvPr/>
        </p:nvSpPr>
        <p:spPr>
          <a:xfrm>
            <a:off x="162525" y="4703616"/>
            <a:ext cx="2595898" cy="142355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000" dirty="0">
                <a:latin typeface="Montserrat" panose="00000500000000000000" pitchFamily="2" charset="0"/>
              </a:rPr>
              <a:t>Gebäudeenergie-gesetz (GEG)</a:t>
            </a:r>
            <a:endParaRPr lang="en-GB" sz="2000" dirty="0">
              <a:latin typeface="Montserrat" panose="00000500000000000000" pitchFamily="2" charset="0"/>
            </a:endParaRPr>
          </a:p>
        </p:txBody>
      </p:sp>
      <p:sp>
        <p:nvSpPr>
          <p:cNvPr id="26" name="Rechteck: abgerundete Ecken 25">
            <a:extLst>
              <a:ext uri="{FF2B5EF4-FFF2-40B4-BE49-F238E27FC236}">
                <a16:creationId xmlns:a16="http://schemas.microsoft.com/office/drawing/2014/main" id="{968BC59E-BF7F-071E-084A-751A16AB426C}"/>
              </a:ext>
            </a:extLst>
          </p:cNvPr>
          <p:cNvSpPr/>
          <p:nvPr/>
        </p:nvSpPr>
        <p:spPr>
          <a:xfrm>
            <a:off x="2877296" y="4703615"/>
            <a:ext cx="2595898" cy="142355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000" dirty="0">
                <a:latin typeface="Montserrat" panose="00000500000000000000" pitchFamily="2" charset="0"/>
              </a:rPr>
              <a:t>Wärmeplanungs-gesetz (WPG)</a:t>
            </a:r>
            <a:endParaRPr lang="en-GB" sz="2000" dirty="0">
              <a:latin typeface="Montserrat" panose="00000500000000000000" pitchFamily="2" charset="0"/>
            </a:endParaRPr>
          </a:p>
        </p:txBody>
      </p:sp>
      <p:sp>
        <p:nvSpPr>
          <p:cNvPr id="27" name="Rechteck: abgerundete Ecken 26">
            <a:extLst>
              <a:ext uri="{FF2B5EF4-FFF2-40B4-BE49-F238E27FC236}">
                <a16:creationId xmlns:a16="http://schemas.microsoft.com/office/drawing/2014/main" id="{94CE44A8-3462-372F-32BB-C68EBDA687C9}"/>
              </a:ext>
            </a:extLst>
          </p:cNvPr>
          <p:cNvSpPr/>
          <p:nvPr/>
        </p:nvSpPr>
        <p:spPr>
          <a:xfrm>
            <a:off x="5592067" y="4699107"/>
            <a:ext cx="2595898" cy="142355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000" dirty="0">
                <a:latin typeface="Montserrat" panose="00000500000000000000" pitchFamily="2" charset="0"/>
              </a:rPr>
              <a:t>Energieeffizienz-gesetz (</a:t>
            </a:r>
            <a:r>
              <a:rPr lang="de-DE" sz="2000" dirty="0" err="1">
                <a:latin typeface="Montserrat" panose="00000500000000000000" pitchFamily="2" charset="0"/>
              </a:rPr>
              <a:t>EnEfG</a:t>
            </a:r>
            <a:r>
              <a:rPr lang="de-DE" sz="2000">
                <a:latin typeface="Montserrat" panose="00000500000000000000" pitchFamily="2" charset="0"/>
              </a:rPr>
              <a:t>)</a:t>
            </a:r>
            <a:endParaRPr lang="en-GB" sz="2000" dirty="0">
              <a:latin typeface="Montserrat" panose="00000500000000000000" pitchFamily="2" charset="0"/>
            </a:endParaRPr>
          </a:p>
        </p:txBody>
      </p:sp>
      <p:sp>
        <p:nvSpPr>
          <p:cNvPr id="30" name="Pfeil: nach unten 29">
            <a:extLst>
              <a:ext uri="{FF2B5EF4-FFF2-40B4-BE49-F238E27FC236}">
                <a16:creationId xmlns:a16="http://schemas.microsoft.com/office/drawing/2014/main" id="{530A5A84-0AAE-39B4-1745-CB2F1A1A92E4}"/>
              </a:ext>
            </a:extLst>
          </p:cNvPr>
          <p:cNvSpPr/>
          <p:nvPr/>
        </p:nvSpPr>
        <p:spPr>
          <a:xfrm rot="19067627">
            <a:off x="5907166" y="3502071"/>
            <a:ext cx="237014" cy="101250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Pfeil: nach unten 30">
            <a:extLst>
              <a:ext uri="{FF2B5EF4-FFF2-40B4-BE49-F238E27FC236}">
                <a16:creationId xmlns:a16="http://schemas.microsoft.com/office/drawing/2014/main" id="{5084B1C8-E77F-E8B7-005A-210FABF142E5}"/>
              </a:ext>
            </a:extLst>
          </p:cNvPr>
          <p:cNvSpPr/>
          <p:nvPr/>
        </p:nvSpPr>
        <p:spPr>
          <a:xfrm>
            <a:off x="4056738" y="3568427"/>
            <a:ext cx="237014" cy="101250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Pfeil: nach unten 31">
            <a:extLst>
              <a:ext uri="{FF2B5EF4-FFF2-40B4-BE49-F238E27FC236}">
                <a16:creationId xmlns:a16="http://schemas.microsoft.com/office/drawing/2014/main" id="{699D89FB-8CE7-15B1-C34F-64E55B250BA0}"/>
              </a:ext>
            </a:extLst>
          </p:cNvPr>
          <p:cNvSpPr/>
          <p:nvPr/>
        </p:nvSpPr>
        <p:spPr>
          <a:xfrm rot="2314212">
            <a:off x="2231629" y="3502071"/>
            <a:ext cx="237014" cy="101250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52678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D72E6-0F3B-D46F-1A32-22F553B322E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7C575DF-B8E8-8DB3-CE36-FD5A4F251270}"/>
              </a:ext>
            </a:extLst>
          </p:cNvPr>
          <p:cNvSpPr>
            <a:spLocks noGrp="1"/>
          </p:cNvSpPr>
          <p:nvPr>
            <p:ph type="title"/>
          </p:nvPr>
        </p:nvSpPr>
        <p:spPr/>
        <p:txBody>
          <a:bodyPr/>
          <a:lstStyle/>
          <a:p>
            <a:r>
              <a:rPr lang="de-DE" dirty="0"/>
              <a:t>Umsetzung der EPBD in Deutschland</a:t>
            </a:r>
          </a:p>
        </p:txBody>
      </p:sp>
      <p:sp>
        <p:nvSpPr>
          <p:cNvPr id="3" name="Inhaltsplatzhalter 2">
            <a:extLst>
              <a:ext uri="{FF2B5EF4-FFF2-40B4-BE49-F238E27FC236}">
                <a16:creationId xmlns:a16="http://schemas.microsoft.com/office/drawing/2014/main" id="{54A982CC-5A1B-8072-6FEC-1E5279E528D9}"/>
              </a:ext>
            </a:extLst>
          </p:cNvPr>
          <p:cNvSpPr>
            <a:spLocks noGrp="1"/>
          </p:cNvSpPr>
          <p:nvPr>
            <p:ph idx="1"/>
          </p:nvPr>
        </p:nvSpPr>
        <p:spPr>
          <a:xfrm>
            <a:off x="838199" y="1937218"/>
            <a:ext cx="10727453" cy="4552482"/>
          </a:xfrm>
        </p:spPr>
        <p:txBody>
          <a:bodyPr/>
          <a:lstStyle/>
          <a:p>
            <a:pPr marL="355600" marR="0" lvl="0" indent="-355600" algn="l" defTabSz="914400" rtl="0" eaLnBrk="1" fontAlgn="auto" latinLnBrk="0" hangingPunct="1">
              <a:lnSpc>
                <a:spcPct val="120000"/>
              </a:lnSpc>
              <a:spcBef>
                <a:spcPts val="1000"/>
              </a:spcBef>
              <a:spcAft>
                <a:spcPts val="0"/>
              </a:spcAft>
              <a:buClr>
                <a:srgbClr val="0095D6"/>
              </a:buClr>
              <a:buSzTx/>
              <a:buFont typeface="Systemschrift Normal"/>
              <a:buChar char="▸"/>
              <a:tabLst/>
              <a:defRPr/>
            </a:pPr>
            <a:r>
              <a:rPr kumimoji="0" lang="de-DE" sz="2000" b="1" i="0" u="none" strike="noStrike" kern="1200" cap="none" spc="0" normalizeH="0" baseline="0" noProof="0" dirty="0">
                <a:ln>
                  <a:noFill/>
                </a:ln>
                <a:solidFill>
                  <a:srgbClr val="000000"/>
                </a:solidFill>
                <a:effectLst/>
                <a:uLnTx/>
                <a:uFillTx/>
                <a:latin typeface="Montserrat" pitchFamily="2" charset="77"/>
                <a:ea typeface="+mn-ea"/>
                <a:cs typeface="+mn-cs"/>
              </a:rPr>
              <a:t>Fraglich, inwieweit Deutschland (insb. mit Blick auf Art. 9 EPBD) tätig werden muss.</a:t>
            </a:r>
          </a:p>
          <a:p>
            <a:pPr marL="685800" marR="0" lvl="1" indent="-228600" algn="l" defTabSz="914400" rtl="0" eaLnBrk="1" fontAlgn="auto" latinLnBrk="0" hangingPunct="1">
              <a:lnSpc>
                <a:spcPct val="120000"/>
              </a:lnSpc>
              <a:spcBef>
                <a:spcPts val="500"/>
              </a:spcBef>
              <a:spcAft>
                <a:spcPts val="0"/>
              </a:spcAft>
              <a:buClr>
                <a:srgbClr val="99D5EF"/>
              </a:buClr>
              <a:buSzTx/>
              <a:buFont typeface="Systemschrift Normal"/>
              <a:buChar char="−"/>
              <a:tabLst/>
              <a:defRPr/>
            </a:pPr>
            <a:r>
              <a:rPr kumimoji="0" lang="de-DE" sz="1800" b="0" i="0" u="none" strike="noStrike" kern="1200" cap="none" spc="0" normalizeH="0" baseline="0" noProof="0" dirty="0">
                <a:ln>
                  <a:noFill/>
                </a:ln>
                <a:effectLst/>
                <a:uLnTx/>
                <a:uFillTx/>
                <a:latin typeface="Montserrat" pitchFamily="2" charset="77"/>
                <a:ea typeface="+mn-ea"/>
                <a:cs typeface="+mn-cs"/>
              </a:rPr>
              <a:t>Ordnungsrecht aus Sicht des Europarechts nicht zwingend erforderlich; wie genau DE die Einhaltung der Mindesteffizienzstandards erreichen will, entscheidet der nationale Gesetzgeber.</a:t>
            </a:r>
          </a:p>
          <a:p>
            <a:pPr marL="685800" marR="0" lvl="1" indent="-228600" algn="l" defTabSz="914400" rtl="0" eaLnBrk="1" fontAlgn="auto" latinLnBrk="0" hangingPunct="1">
              <a:lnSpc>
                <a:spcPct val="120000"/>
              </a:lnSpc>
              <a:spcBef>
                <a:spcPts val="500"/>
              </a:spcBef>
              <a:spcAft>
                <a:spcPts val="0"/>
              </a:spcAft>
              <a:buClr>
                <a:srgbClr val="99D5EF"/>
              </a:buClr>
              <a:buSzTx/>
              <a:buFont typeface="Systemschrift Normal"/>
              <a:buChar char="−"/>
              <a:tabLst/>
              <a:defRPr/>
            </a:pPr>
            <a:r>
              <a:rPr kumimoji="0" lang="de-DE" sz="1800" b="0" i="0" u="none" strike="noStrike" kern="1200" cap="none" spc="0" normalizeH="0" baseline="0" noProof="0" dirty="0">
                <a:ln>
                  <a:noFill/>
                </a:ln>
                <a:effectLst/>
                <a:uLnTx/>
                <a:uFillTx/>
                <a:latin typeface="Montserrat" pitchFamily="2" charset="77"/>
                <a:ea typeface="+mn-ea"/>
                <a:cs typeface="+mn-cs"/>
              </a:rPr>
              <a:t>EPBD sieht eine </a:t>
            </a:r>
            <a:r>
              <a:rPr kumimoji="0" lang="de-DE" sz="1800" b="1" i="0" u="none" strike="noStrike" kern="1200" cap="none" spc="0" normalizeH="0" baseline="0" noProof="0" dirty="0">
                <a:ln>
                  <a:noFill/>
                </a:ln>
                <a:effectLst/>
                <a:uLnTx/>
                <a:uFillTx/>
                <a:latin typeface="Montserrat" pitchFamily="2" charset="77"/>
                <a:ea typeface="+mn-ea"/>
                <a:cs typeface="+mn-cs"/>
              </a:rPr>
              <a:t>Umsetzungsfrist von 24 Monaten bis </a:t>
            </a:r>
            <a:r>
              <a:rPr kumimoji="0" lang="de-DE" sz="1800" b="1" i="0" u="none" strike="noStrike" kern="1200" cap="none" spc="0" normalizeH="0" baseline="0" noProof="0">
                <a:ln>
                  <a:noFill/>
                </a:ln>
                <a:effectLst/>
                <a:uLnTx/>
                <a:uFillTx/>
                <a:latin typeface="Montserrat" pitchFamily="2" charset="77"/>
                <a:ea typeface="+mn-ea"/>
                <a:cs typeface="+mn-cs"/>
              </a:rPr>
              <a:t>Mai 2026 </a:t>
            </a:r>
            <a:r>
              <a:rPr kumimoji="0" lang="de-DE" sz="1800" b="0" i="0" u="none" strike="noStrike" kern="1200" cap="none" spc="0" normalizeH="0" baseline="0" noProof="0" dirty="0">
                <a:ln>
                  <a:noFill/>
                </a:ln>
                <a:effectLst/>
                <a:uLnTx/>
                <a:uFillTx/>
                <a:latin typeface="Montserrat" pitchFamily="2" charset="77"/>
                <a:ea typeface="+mn-ea"/>
                <a:cs typeface="+mn-cs"/>
              </a:rPr>
              <a:t>vor (Art. 33 EPBD).</a:t>
            </a:r>
          </a:p>
          <a:p>
            <a:pPr marL="685800" marR="0" lvl="1" indent="-228600" algn="l" defTabSz="914400" rtl="0" eaLnBrk="1" fontAlgn="auto" latinLnBrk="0" hangingPunct="1">
              <a:lnSpc>
                <a:spcPct val="120000"/>
              </a:lnSpc>
              <a:spcBef>
                <a:spcPts val="500"/>
              </a:spcBef>
              <a:spcAft>
                <a:spcPts val="0"/>
              </a:spcAft>
              <a:buClr>
                <a:srgbClr val="99D5EF"/>
              </a:buClr>
              <a:buSzTx/>
              <a:buFont typeface="Systemschrift Normal"/>
              <a:buChar char="−"/>
              <a:tabLst/>
              <a:defRPr/>
            </a:pPr>
            <a:r>
              <a:rPr kumimoji="0" lang="de-DE" sz="1800" b="1" i="0" u="none" strike="noStrike" kern="1200" cap="none" spc="0" normalizeH="0" baseline="0" noProof="0" dirty="0">
                <a:ln>
                  <a:noFill/>
                </a:ln>
                <a:effectLst/>
                <a:uLnTx/>
                <a:uFillTx/>
                <a:latin typeface="Montserrat" pitchFamily="2" charset="77"/>
                <a:ea typeface="+mn-ea"/>
                <a:cs typeface="+mn-cs"/>
              </a:rPr>
              <a:t>Vorgaben der Gebäudeeffizienzsteigerung </a:t>
            </a:r>
            <a:r>
              <a:rPr kumimoji="0" lang="de-DE" sz="1800" b="0" i="0" u="none" strike="noStrike" kern="1200" cap="none" spc="0" normalizeH="0" baseline="0" noProof="0" dirty="0">
                <a:ln>
                  <a:noFill/>
                </a:ln>
                <a:effectLst/>
                <a:uLnTx/>
                <a:uFillTx/>
                <a:latin typeface="Montserrat" pitchFamily="2" charset="77"/>
                <a:ea typeface="+mn-ea"/>
                <a:cs typeface="+mn-cs"/>
              </a:rPr>
              <a:t>in Art. 9 EPBD müssen zudem erst bis zu den Jahren 2030/2033 (Nichtwohngebäude) bzw. </a:t>
            </a:r>
            <a:r>
              <a:rPr lang="de-DE" dirty="0"/>
              <a:t>2030/</a:t>
            </a:r>
            <a:r>
              <a:rPr kumimoji="0" lang="de-DE" sz="1800" b="0" i="0" u="none" strike="noStrike" kern="1200" cap="none" spc="0" normalizeH="0" baseline="0" noProof="0" dirty="0">
                <a:ln>
                  <a:noFill/>
                </a:ln>
                <a:effectLst/>
                <a:uLnTx/>
                <a:uFillTx/>
                <a:latin typeface="Montserrat" pitchFamily="2" charset="77"/>
                <a:ea typeface="+mn-ea"/>
                <a:cs typeface="+mn-cs"/>
              </a:rPr>
              <a:t>2035 (Wohngebäude) erfüllt </a:t>
            </a:r>
            <a:r>
              <a:rPr kumimoji="0" lang="de-DE" sz="1800" b="0" i="0" u="none" strike="noStrike" kern="1200" cap="none" spc="0" normalizeH="0" baseline="0" noProof="0" dirty="0">
                <a:ln>
                  <a:noFill/>
                </a:ln>
                <a:solidFill>
                  <a:srgbClr val="000000"/>
                </a:solidFill>
                <a:effectLst/>
                <a:uLnTx/>
                <a:uFillTx/>
                <a:latin typeface="Montserrat" pitchFamily="2" charset="77"/>
                <a:ea typeface="+mn-ea"/>
                <a:cs typeface="+mn-cs"/>
              </a:rPr>
              <a:t>werden.</a:t>
            </a:r>
          </a:p>
          <a:p>
            <a:pPr lvl="1">
              <a:defRPr/>
            </a:pPr>
            <a:r>
              <a:rPr kumimoji="0" lang="de-DE" sz="1800" b="0" i="0" u="none" strike="noStrike" kern="1200" cap="none" spc="0" normalizeH="0" baseline="0" noProof="0" dirty="0">
                <a:ln>
                  <a:noFill/>
                </a:ln>
                <a:solidFill>
                  <a:srgbClr val="000000"/>
                </a:solidFill>
                <a:effectLst/>
                <a:uLnTx/>
                <a:uFillTx/>
                <a:latin typeface="Montserrat" pitchFamily="2" charset="77"/>
                <a:ea typeface="+mn-ea"/>
                <a:cs typeface="+mn-cs"/>
              </a:rPr>
              <a:t>Möglicherweise kann Deutschland die </a:t>
            </a:r>
            <a:r>
              <a:rPr lang="de-DE" dirty="0">
                <a:solidFill>
                  <a:srgbClr val="000000"/>
                </a:solidFill>
              </a:rPr>
              <a:t>neuen Effizienzvorgaben </a:t>
            </a:r>
            <a:r>
              <a:rPr kumimoji="0" lang="de-DE" sz="1800" b="0" i="0" u="none" strike="noStrike" kern="1200" cap="none" spc="0" normalizeH="0" baseline="0" noProof="0" dirty="0">
                <a:ln>
                  <a:noFill/>
                </a:ln>
                <a:solidFill>
                  <a:srgbClr val="000000"/>
                </a:solidFill>
                <a:effectLst/>
                <a:uLnTx/>
                <a:uFillTx/>
                <a:latin typeface="Montserrat" pitchFamily="2" charset="77"/>
                <a:ea typeface="+mn-ea"/>
                <a:cs typeface="+mn-cs"/>
              </a:rPr>
              <a:t>schon mit bestehenden </a:t>
            </a:r>
            <a:r>
              <a:rPr kumimoji="0" lang="de-DE" b="0" i="0" u="none" strike="noStrike" kern="1200" cap="none" spc="0" normalizeH="0" baseline="0" noProof="0" dirty="0">
                <a:ln>
                  <a:noFill/>
                </a:ln>
                <a:solidFill>
                  <a:srgbClr val="000000"/>
                </a:solidFill>
                <a:effectLst/>
                <a:uLnTx/>
                <a:uFillTx/>
                <a:latin typeface="Montserrat" pitchFamily="2" charset="77"/>
                <a:ea typeface="+mn-ea"/>
                <a:cs typeface="+mn-cs"/>
              </a:rPr>
              <a:t>Förderinstrumenten </a:t>
            </a:r>
            <a:r>
              <a:rPr lang="de-DE" dirty="0">
                <a:solidFill>
                  <a:srgbClr val="000000"/>
                </a:solidFill>
              </a:rPr>
              <a:t>(bzw. ohne neues Ordnungsrecht) erreichen.</a:t>
            </a:r>
            <a:endParaRPr kumimoji="0" lang="de-DE" sz="1800" b="0" i="0" u="none" strike="noStrike" kern="1200" cap="none" spc="0" normalizeH="0" baseline="0" noProof="0" dirty="0">
              <a:ln>
                <a:noFill/>
              </a:ln>
              <a:solidFill>
                <a:srgbClr val="000000"/>
              </a:solidFill>
              <a:effectLst/>
              <a:uLnTx/>
              <a:uFillTx/>
              <a:latin typeface="Montserrat" pitchFamily="2" charset="77"/>
              <a:ea typeface="+mn-ea"/>
              <a:cs typeface="+mn-cs"/>
            </a:endParaRPr>
          </a:p>
        </p:txBody>
      </p:sp>
      <p:sp>
        <p:nvSpPr>
          <p:cNvPr id="4" name="Datumsplatzhalter 3">
            <a:extLst>
              <a:ext uri="{FF2B5EF4-FFF2-40B4-BE49-F238E27FC236}">
                <a16:creationId xmlns:a16="http://schemas.microsoft.com/office/drawing/2014/main" id="{93BC7922-8E84-7907-437E-0E4E4AA687F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a:ln>
                  <a:noFill/>
                </a:ln>
                <a:solidFill>
                  <a:srgbClr val="002758"/>
                </a:solidFill>
                <a:effectLst/>
                <a:uLnTx/>
                <a:uFillTx/>
                <a:latin typeface="Montserrat" pitchFamily="2" charset="77"/>
                <a:ea typeface="+mn-ea"/>
                <a:cs typeface="+mn-cs"/>
              </a:rPr>
              <a:t>23.10.2024 </a:t>
            </a:r>
          </a:p>
        </p:txBody>
      </p:sp>
      <p:sp>
        <p:nvSpPr>
          <p:cNvPr id="5" name="Fußzeilenplatzhalter 4">
            <a:extLst>
              <a:ext uri="{FF2B5EF4-FFF2-40B4-BE49-F238E27FC236}">
                <a16:creationId xmlns:a16="http://schemas.microsoft.com/office/drawing/2014/main" id="{F39DF56D-1363-5A97-2C76-291A4CF640C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a:ln>
                  <a:noFill/>
                </a:ln>
                <a:solidFill>
                  <a:srgbClr val="002758"/>
                </a:solidFill>
                <a:effectLst/>
                <a:uLnTx/>
                <a:uFillTx/>
                <a:latin typeface="Montserrat" pitchFamily="2" charset="77"/>
                <a:ea typeface="+mn-ea"/>
                <a:cs typeface="+mn-cs"/>
              </a:rPr>
              <a:t>Dekarbonisierung der Wärmeversorgung und neue Effizienzansätze im Gebäudesektor</a:t>
            </a:r>
            <a:endParaRPr kumimoji="0" lang="de-DE" sz="800" b="0" i="0" u="none" strike="noStrike" kern="1200" cap="none" spc="0" normalizeH="0" baseline="0" noProof="0" dirty="0">
              <a:ln>
                <a:noFill/>
              </a:ln>
              <a:solidFill>
                <a:srgbClr val="002758"/>
              </a:solidFill>
              <a:effectLst/>
              <a:uLnTx/>
              <a:uFillTx/>
              <a:latin typeface="Montserrat" pitchFamily="2" charset="77"/>
              <a:ea typeface="+mn-ea"/>
              <a:cs typeface="+mn-cs"/>
            </a:endParaRPr>
          </a:p>
        </p:txBody>
      </p:sp>
      <p:sp>
        <p:nvSpPr>
          <p:cNvPr id="6" name="Foliennummernplatzhalter 5">
            <a:extLst>
              <a:ext uri="{FF2B5EF4-FFF2-40B4-BE49-F238E27FC236}">
                <a16:creationId xmlns:a16="http://schemas.microsoft.com/office/drawing/2014/main" id="{17DB3838-4B5C-AC36-509B-91185FBA6FE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5D5A41-9DD1-F24E-9E26-15668BB14167}" type="slidenum">
              <a:rPr kumimoji="0" lang="de-DE" sz="800" b="0" i="0" u="none" strike="noStrike" kern="1200" cap="none" spc="0" normalizeH="0" baseline="0" noProof="0" smtClean="0">
                <a:ln>
                  <a:noFill/>
                </a:ln>
                <a:solidFill>
                  <a:srgbClr val="002758"/>
                </a:solidFill>
                <a:effectLst/>
                <a:uLnTx/>
                <a:uFillTx/>
                <a:latin typeface="Montserrat"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de-DE" sz="800" b="0" i="0" u="none" strike="noStrike" kern="1200" cap="none" spc="0" normalizeH="0" baseline="0" noProof="0">
              <a:ln>
                <a:noFill/>
              </a:ln>
              <a:solidFill>
                <a:srgbClr val="002758"/>
              </a:solidFill>
              <a:effectLst/>
              <a:uLnTx/>
              <a:uFillTx/>
              <a:latin typeface="Montserrat" pitchFamily="2" charset="77"/>
              <a:ea typeface="+mn-ea"/>
              <a:cs typeface="+mn-cs"/>
            </a:endParaRPr>
          </a:p>
        </p:txBody>
      </p:sp>
      <p:sp>
        <p:nvSpPr>
          <p:cNvPr id="7" name="Textplatzhalter 6">
            <a:extLst>
              <a:ext uri="{FF2B5EF4-FFF2-40B4-BE49-F238E27FC236}">
                <a16:creationId xmlns:a16="http://schemas.microsoft.com/office/drawing/2014/main" id="{946F83E5-D703-64F4-6394-306EAF5E9C0C}"/>
              </a:ext>
            </a:extLst>
          </p:cNvPr>
          <p:cNvSpPr>
            <a:spLocks noGrp="1"/>
          </p:cNvSpPr>
          <p:nvPr>
            <p:ph type="body" sz="quarter" idx="13"/>
          </p:nvPr>
        </p:nvSpPr>
        <p:spPr/>
        <p:txBody>
          <a:bodyPr/>
          <a:lstStyle/>
          <a:p>
            <a:endParaRPr lang="de-DE" dirty="0"/>
          </a:p>
        </p:txBody>
      </p:sp>
    </p:spTree>
    <p:extLst>
      <p:ext uri="{BB962C8B-B14F-4D97-AF65-F5344CB8AC3E}">
        <p14:creationId xmlns:p14="http://schemas.microsoft.com/office/powerpoint/2010/main" val="1187187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50D93C9-C038-7E1E-B5A8-A3173D7824EB}"/>
              </a:ext>
            </a:extLst>
          </p:cNvPr>
          <p:cNvPicPr>
            <a:picLocks noChangeAspect="1"/>
          </p:cNvPicPr>
          <p:nvPr/>
        </p:nvPicPr>
        <p:blipFill>
          <a:blip r:embed="rId2"/>
          <a:stretch>
            <a:fillRect/>
          </a:stretch>
        </p:blipFill>
        <p:spPr>
          <a:xfrm>
            <a:off x="2684477" y="641619"/>
            <a:ext cx="6823046" cy="2707220"/>
          </a:xfrm>
          <a:prstGeom prst="rect">
            <a:avLst/>
          </a:prstGeom>
        </p:spPr>
      </p:pic>
      <p:sp>
        <p:nvSpPr>
          <p:cNvPr id="4" name="Foliennummernplatzhalter 3">
            <a:extLst>
              <a:ext uri="{FF2B5EF4-FFF2-40B4-BE49-F238E27FC236}">
                <a16:creationId xmlns:a16="http://schemas.microsoft.com/office/drawing/2014/main" id="{E74224C5-5980-5A43-B29B-ED9420802DF3}"/>
              </a:ext>
            </a:extLst>
          </p:cNvPr>
          <p:cNvSpPr>
            <a:spLocks noGrp="1"/>
          </p:cNvSpPr>
          <p:nvPr>
            <p:ph type="sldNum" sz="quarter" idx="12"/>
          </p:nvPr>
        </p:nvSpPr>
        <p:spPr/>
        <p:txBody>
          <a:bodyPr/>
          <a:lstStyle/>
          <a:p>
            <a:fld id="{BB5D5A41-9DD1-F24E-9E26-15668BB14167}" type="slidenum">
              <a:rPr lang="de-DE" smtClean="0"/>
              <a:t>16</a:t>
            </a:fld>
            <a:endParaRPr lang="de-DE"/>
          </a:p>
        </p:txBody>
      </p:sp>
      <p:sp>
        <p:nvSpPr>
          <p:cNvPr id="5" name="Datumsplatzhalter 4">
            <a:extLst>
              <a:ext uri="{FF2B5EF4-FFF2-40B4-BE49-F238E27FC236}">
                <a16:creationId xmlns:a16="http://schemas.microsoft.com/office/drawing/2014/main" id="{3E283E4A-19AD-ED44-8D39-AC74567933BB}"/>
              </a:ext>
            </a:extLst>
          </p:cNvPr>
          <p:cNvSpPr>
            <a:spLocks noGrp="1"/>
          </p:cNvSpPr>
          <p:nvPr>
            <p:ph type="dt" sz="half" idx="10"/>
          </p:nvPr>
        </p:nvSpPr>
        <p:spPr/>
        <p:txBody>
          <a:bodyPr/>
          <a:lstStyle/>
          <a:p>
            <a:r>
              <a:rPr lang="de-DE"/>
              <a:t>23.10.2024 </a:t>
            </a:r>
          </a:p>
        </p:txBody>
      </p:sp>
      <p:sp>
        <p:nvSpPr>
          <p:cNvPr id="6" name="Fußzeilenplatzhalter 5">
            <a:extLst>
              <a:ext uri="{FF2B5EF4-FFF2-40B4-BE49-F238E27FC236}">
                <a16:creationId xmlns:a16="http://schemas.microsoft.com/office/drawing/2014/main" id="{B7A4C97D-8189-EF46-A4F6-D6999429AC9F}"/>
              </a:ext>
            </a:extLst>
          </p:cNvPr>
          <p:cNvSpPr>
            <a:spLocks noGrp="1"/>
          </p:cNvSpPr>
          <p:nvPr>
            <p:ph type="ftr" sz="quarter" idx="11"/>
          </p:nvPr>
        </p:nvSpPr>
        <p:spPr/>
        <p:txBody>
          <a:bodyPr/>
          <a:lstStyle/>
          <a:p>
            <a:r>
              <a:rPr lang="de-DE"/>
              <a:t>Dekarbonisierung der Wärmeversorgung und neue Effizienzansätze im Gebäudesektor</a:t>
            </a:r>
            <a:endParaRPr lang="de-DE" dirty="0"/>
          </a:p>
        </p:txBody>
      </p:sp>
      <p:sp>
        <p:nvSpPr>
          <p:cNvPr id="8" name="Textfeld 7">
            <a:extLst>
              <a:ext uri="{FF2B5EF4-FFF2-40B4-BE49-F238E27FC236}">
                <a16:creationId xmlns:a16="http://schemas.microsoft.com/office/drawing/2014/main" id="{D52A5D70-D00C-4568-8D30-4DCE8CCDF0F8}"/>
              </a:ext>
            </a:extLst>
          </p:cNvPr>
          <p:cNvSpPr txBox="1"/>
          <p:nvPr/>
        </p:nvSpPr>
        <p:spPr>
          <a:xfrm>
            <a:off x="4197626" y="3770968"/>
            <a:ext cx="7659756" cy="2445413"/>
          </a:xfrm>
          <a:prstGeom prst="rect">
            <a:avLst/>
          </a:prstGeom>
          <a:noFill/>
        </p:spPr>
        <p:txBody>
          <a:bodyPr wrap="square">
            <a:spAutoFit/>
          </a:bodyPr>
          <a:lstStyle/>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dirty="0">
                <a:ln>
                  <a:noFill/>
                </a:ln>
                <a:solidFill>
                  <a:schemeClr val="bg1"/>
                </a:solidFill>
                <a:effectLst/>
                <a:uLnTx/>
                <a:uFillTx/>
                <a:latin typeface="Montserrat" pitchFamily="2" charset="77"/>
                <a:ea typeface="+mn-ea"/>
                <a:cs typeface="+mn-cs"/>
              </a:rPr>
              <a:t>Gemeinnütziges, spezialisiertes Forschungsinstitut</a:t>
            </a:r>
          </a:p>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dirty="0">
                <a:ln>
                  <a:noFill/>
                </a:ln>
                <a:solidFill>
                  <a:schemeClr val="bg1"/>
                </a:solidFill>
                <a:effectLst/>
                <a:uLnTx/>
                <a:uFillTx/>
                <a:latin typeface="Montserrat" pitchFamily="2" charset="77"/>
                <a:ea typeface="+mn-ea"/>
                <a:cs typeface="+mn-cs"/>
              </a:rPr>
              <a:t>Leitfrage: Wie muss sich der Rechtsrahmen verändern, damit die energie- und klimapolitischen Ziele erreicht werden?</a:t>
            </a:r>
          </a:p>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dirty="0">
                <a:ln>
                  <a:noFill/>
                </a:ln>
                <a:solidFill>
                  <a:schemeClr val="bg1"/>
                </a:solidFill>
                <a:effectLst/>
                <a:uLnTx/>
                <a:uFillTx/>
                <a:latin typeface="Montserrat" pitchFamily="2" charset="77"/>
                <a:ea typeface="+mn-ea"/>
                <a:cs typeface="+mn-cs"/>
              </a:rPr>
              <a:t>Interdisziplinäre Forschungspartner, enger Austausch mit der Praxis</a:t>
            </a:r>
          </a:p>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dirty="0">
                <a:ln>
                  <a:noFill/>
                </a:ln>
                <a:solidFill>
                  <a:schemeClr val="bg1"/>
                </a:solidFill>
                <a:effectLst/>
                <a:uLnTx/>
                <a:uFillTx/>
                <a:latin typeface="Montserrat" pitchFamily="2" charset="77"/>
                <a:ea typeface="+mn-ea"/>
                <a:cs typeface="+mn-cs"/>
              </a:rPr>
              <a:t>Beratung in Gesetzgebungsprozessen</a:t>
            </a:r>
          </a:p>
        </p:txBody>
      </p:sp>
      <p:sp>
        <p:nvSpPr>
          <p:cNvPr id="9" name="Titel 1">
            <a:extLst>
              <a:ext uri="{FF2B5EF4-FFF2-40B4-BE49-F238E27FC236}">
                <a16:creationId xmlns:a16="http://schemas.microsoft.com/office/drawing/2014/main" id="{56033905-6A0C-4980-B009-AA768A314908}"/>
              </a:ext>
            </a:extLst>
          </p:cNvPr>
          <p:cNvSpPr txBox="1">
            <a:spLocks/>
          </p:cNvSpPr>
          <p:nvPr/>
        </p:nvSpPr>
        <p:spPr>
          <a:xfrm>
            <a:off x="554991" y="4385041"/>
            <a:ext cx="3717813" cy="121726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i="0" kern="1200">
                <a:solidFill>
                  <a:schemeClr val="bg1"/>
                </a:solidFill>
                <a:latin typeface="Montserrat" pitchFamily="2" charset="77"/>
                <a:ea typeface="+mj-ea"/>
                <a:cs typeface="+mj-cs"/>
              </a:defRPr>
            </a:lvl1pPr>
          </a:lstStyle>
          <a:p>
            <a:r>
              <a:rPr lang="de-DE" sz="2800" dirty="0"/>
              <a:t>Zukunftswerkstatt für das Recht der Energiewende</a:t>
            </a:r>
          </a:p>
        </p:txBody>
      </p:sp>
      <p:sp>
        <p:nvSpPr>
          <p:cNvPr id="10" name="Textfeld 9">
            <a:extLst>
              <a:ext uri="{FF2B5EF4-FFF2-40B4-BE49-F238E27FC236}">
                <a16:creationId xmlns:a16="http://schemas.microsoft.com/office/drawing/2014/main" id="{7897210E-F5E7-414D-A2C6-E68741F65DA5}"/>
              </a:ext>
            </a:extLst>
          </p:cNvPr>
          <p:cNvSpPr txBox="1"/>
          <p:nvPr/>
        </p:nvSpPr>
        <p:spPr>
          <a:xfrm>
            <a:off x="2335980" y="3156357"/>
            <a:ext cx="1199626" cy="200055"/>
          </a:xfrm>
          <a:prstGeom prst="rect">
            <a:avLst/>
          </a:prstGeom>
          <a:noFill/>
        </p:spPr>
        <p:txBody>
          <a:bodyPr wrap="square" rtlCol="0">
            <a:spAutoFit/>
          </a:bodyPr>
          <a:lstStyle/>
          <a:p>
            <a:pPr algn="r"/>
            <a:r>
              <a:rPr lang="de-DE" sz="700" dirty="0">
                <a:solidFill>
                  <a:schemeClr val="bg1"/>
                </a:solidFill>
              </a:rPr>
              <a:t>© Manuel Reger</a:t>
            </a:r>
          </a:p>
        </p:txBody>
      </p:sp>
    </p:spTree>
    <p:extLst>
      <p:ext uri="{BB962C8B-B14F-4D97-AF65-F5344CB8AC3E}">
        <p14:creationId xmlns:p14="http://schemas.microsoft.com/office/powerpoint/2010/main" val="3731012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Ein Bild, das Menschliches Gesicht, Kleidung, Person, Text enthält.&#10;&#10;Automatisch generierte Beschreibung">
            <a:extLst>
              <a:ext uri="{FF2B5EF4-FFF2-40B4-BE49-F238E27FC236}">
                <a16:creationId xmlns:a16="http://schemas.microsoft.com/office/drawing/2014/main" id="{39F8DBE1-FF2A-8EA7-097A-30F0164BEA1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0" y="0"/>
            <a:ext cx="12192000" cy="5805948"/>
          </a:xfrm>
          <a:prstGeom prst="rect">
            <a:avLst/>
          </a:prstGeom>
        </p:spPr>
      </p:pic>
      <p:sp>
        <p:nvSpPr>
          <p:cNvPr id="4" name="Textfeld 3">
            <a:extLst>
              <a:ext uri="{FF2B5EF4-FFF2-40B4-BE49-F238E27FC236}">
                <a16:creationId xmlns:a16="http://schemas.microsoft.com/office/drawing/2014/main" id="{EF95A0D8-72BD-D52E-A6E3-1E92A0E2C9BF}"/>
              </a:ext>
            </a:extLst>
          </p:cNvPr>
          <p:cNvSpPr txBox="1"/>
          <p:nvPr/>
        </p:nvSpPr>
        <p:spPr>
          <a:xfrm>
            <a:off x="0" y="5058945"/>
            <a:ext cx="12192000" cy="1819248"/>
          </a:xfrm>
          <a:prstGeom prst="rect">
            <a:avLst/>
          </a:prstGeom>
          <a:solidFill>
            <a:srgbClr val="002758"/>
          </a:solidFill>
        </p:spPr>
        <p:txBody>
          <a:bodyPr wrap="square" rtlCol="0">
            <a:spAutoFit/>
          </a:bodyPr>
          <a:lstStyle/>
          <a:p>
            <a:endParaRPr lang="de-DE" dirty="0"/>
          </a:p>
        </p:txBody>
      </p:sp>
      <p:pic>
        <p:nvPicPr>
          <p:cNvPr id="6" name="Grafik 5" descr="Ein Bild, das Muster, Quadrat, Symmetrie, Design enthält.&#10;&#10;Automatisch generierte Beschreibung">
            <a:extLst>
              <a:ext uri="{FF2B5EF4-FFF2-40B4-BE49-F238E27FC236}">
                <a16:creationId xmlns:a16="http://schemas.microsoft.com/office/drawing/2014/main" id="{C490B9BC-5278-B062-4C02-63D87F3783E6}"/>
              </a:ext>
            </a:extLst>
          </p:cNvPr>
          <p:cNvPicPr>
            <a:picLocks noChangeAspect="1"/>
          </p:cNvPicPr>
          <p:nvPr/>
        </p:nvPicPr>
        <p:blipFill>
          <a:blip r:embed="rId4"/>
          <a:stretch>
            <a:fillRect/>
          </a:stretch>
        </p:blipFill>
        <p:spPr>
          <a:xfrm>
            <a:off x="10485120" y="5390978"/>
            <a:ext cx="1184910" cy="1184910"/>
          </a:xfrm>
          <a:prstGeom prst="rect">
            <a:avLst/>
          </a:prstGeom>
        </p:spPr>
      </p:pic>
      <p:sp>
        <p:nvSpPr>
          <p:cNvPr id="8" name="Textfeld 7">
            <a:extLst>
              <a:ext uri="{FF2B5EF4-FFF2-40B4-BE49-F238E27FC236}">
                <a16:creationId xmlns:a16="http://schemas.microsoft.com/office/drawing/2014/main" id="{806EDBAE-B043-87AD-45FA-EF19DF01A6A2}"/>
              </a:ext>
            </a:extLst>
          </p:cNvPr>
          <p:cNvSpPr txBox="1"/>
          <p:nvPr/>
        </p:nvSpPr>
        <p:spPr>
          <a:xfrm>
            <a:off x="-524840" y="5270162"/>
            <a:ext cx="10485120" cy="1376402"/>
          </a:xfrm>
          <a:prstGeom prst="rect">
            <a:avLst/>
          </a:prstGeom>
          <a:noFill/>
        </p:spPr>
        <p:txBody>
          <a:bodyPr wrap="square">
            <a:spAutoFit/>
          </a:bodyPr>
          <a:lstStyle/>
          <a:p>
            <a:pPr lvl="2">
              <a:lnSpc>
                <a:spcPct val="120000"/>
              </a:lnSpc>
              <a:spcBef>
                <a:spcPts val="1000"/>
              </a:spcBef>
              <a:buClr>
                <a:schemeClr val="bg1"/>
              </a:buClr>
              <a:defRPr/>
            </a:pPr>
            <a:r>
              <a:rPr kumimoji="0" lang="de-DE" b="1" i="0" u="none" strike="noStrike" kern="1200" cap="none" spc="0" normalizeH="0" baseline="0" noProof="0" dirty="0">
                <a:ln>
                  <a:noFill/>
                </a:ln>
                <a:solidFill>
                  <a:schemeClr val="bg1"/>
                </a:solidFill>
                <a:effectLst/>
                <a:uLnTx/>
                <a:uFillTx/>
                <a:latin typeface="Montserrat" pitchFamily="2" charset="77"/>
                <a:ea typeface="+mn-ea"/>
                <a:cs typeface="+mn-cs"/>
              </a:rPr>
              <a:t>Wir suchen kreative Köpfe für unser Team.</a:t>
            </a:r>
          </a:p>
          <a:p>
            <a:pPr lvl="2">
              <a:lnSpc>
                <a:spcPct val="120000"/>
              </a:lnSpc>
              <a:spcBef>
                <a:spcPts val="1000"/>
              </a:spcBef>
              <a:buClr>
                <a:schemeClr val="bg1"/>
              </a:buClr>
              <a:defRPr/>
            </a:pPr>
            <a:endParaRPr kumimoji="0" lang="de-DE" sz="1000" b="1" i="0" u="none" strike="noStrike" kern="1200" cap="none" spc="0" normalizeH="0" baseline="0" noProof="0" dirty="0">
              <a:ln>
                <a:noFill/>
              </a:ln>
              <a:solidFill>
                <a:schemeClr val="bg1"/>
              </a:solidFill>
              <a:effectLst/>
              <a:uLnTx/>
              <a:uFillTx/>
              <a:latin typeface="Montserrat" pitchFamily="2" charset="77"/>
              <a:ea typeface="+mn-ea"/>
              <a:cs typeface="+mn-cs"/>
            </a:endParaRPr>
          </a:p>
          <a:p>
            <a:pPr lvl="2">
              <a:lnSpc>
                <a:spcPct val="120000"/>
              </a:lnSpc>
              <a:buClr>
                <a:schemeClr val="bg1"/>
              </a:buClr>
              <a:defRPr/>
            </a:pPr>
            <a:r>
              <a:rPr lang="de-DE" dirty="0">
                <a:solidFill>
                  <a:schemeClr val="bg1"/>
                </a:solidFill>
                <a:latin typeface="Montserrat" pitchFamily="2" charset="77"/>
              </a:rPr>
              <a:t>Mehr Infos auf unserer Karriereseite: </a:t>
            </a:r>
          </a:p>
          <a:p>
            <a:pPr lvl="2">
              <a:lnSpc>
                <a:spcPct val="120000"/>
              </a:lnSpc>
              <a:buClr>
                <a:schemeClr val="bg1"/>
              </a:buClr>
              <a:defRPr/>
            </a:pPr>
            <a:r>
              <a:rPr lang="de-DE" dirty="0">
                <a:solidFill>
                  <a:schemeClr val="bg1"/>
                </a:solidFill>
                <a:latin typeface="Montserrat" pitchFamily="2" charset="77"/>
              </a:rPr>
              <a:t>www.stiftung-umweltenergierecht.de/karriere</a:t>
            </a:r>
            <a:endParaRPr lang="de-DE" dirty="0"/>
          </a:p>
        </p:txBody>
      </p:sp>
      <p:sp>
        <p:nvSpPr>
          <p:cNvPr id="3" name="Datumsplatzhalter 2">
            <a:extLst>
              <a:ext uri="{FF2B5EF4-FFF2-40B4-BE49-F238E27FC236}">
                <a16:creationId xmlns:a16="http://schemas.microsoft.com/office/drawing/2014/main" id="{9DA1836C-6695-63AC-AB55-36140FBFAD22}"/>
              </a:ext>
            </a:extLst>
          </p:cNvPr>
          <p:cNvSpPr>
            <a:spLocks noGrp="1"/>
          </p:cNvSpPr>
          <p:nvPr>
            <p:ph type="dt" sz="half" idx="10"/>
          </p:nvPr>
        </p:nvSpPr>
        <p:spPr/>
        <p:txBody>
          <a:bodyPr/>
          <a:lstStyle/>
          <a:p>
            <a:r>
              <a:rPr lang="de-DE"/>
              <a:t>23.10.2024 </a:t>
            </a:r>
          </a:p>
        </p:txBody>
      </p:sp>
      <p:sp>
        <p:nvSpPr>
          <p:cNvPr id="5" name="Fußzeilenplatzhalter 4">
            <a:extLst>
              <a:ext uri="{FF2B5EF4-FFF2-40B4-BE49-F238E27FC236}">
                <a16:creationId xmlns:a16="http://schemas.microsoft.com/office/drawing/2014/main" id="{6B7EE9C4-C2A5-BB5A-B4DA-EAACB3ADA2C4}"/>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7" name="Foliennummernplatzhalter 6">
            <a:extLst>
              <a:ext uri="{FF2B5EF4-FFF2-40B4-BE49-F238E27FC236}">
                <a16:creationId xmlns:a16="http://schemas.microsoft.com/office/drawing/2014/main" id="{5D9CF50B-5969-F3D2-A3A2-1F51D3778125}"/>
              </a:ext>
            </a:extLst>
          </p:cNvPr>
          <p:cNvSpPr>
            <a:spLocks noGrp="1"/>
          </p:cNvSpPr>
          <p:nvPr>
            <p:ph type="sldNum" sz="quarter" idx="12"/>
          </p:nvPr>
        </p:nvSpPr>
        <p:spPr/>
        <p:txBody>
          <a:bodyPr/>
          <a:lstStyle/>
          <a:p>
            <a:fld id="{3FC7044A-9581-448F-A798-C0F830A52AAB}" type="slidenum">
              <a:rPr lang="de-DE" smtClean="0"/>
              <a:t>17</a:t>
            </a:fld>
            <a:endParaRPr lang="de-DE"/>
          </a:p>
        </p:txBody>
      </p:sp>
    </p:spTree>
    <p:extLst>
      <p:ext uri="{BB962C8B-B14F-4D97-AF65-F5344CB8AC3E}">
        <p14:creationId xmlns:p14="http://schemas.microsoft.com/office/powerpoint/2010/main" val="211153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A047D06-AF6C-074B-9852-D540AD6A2DD3}"/>
              </a:ext>
            </a:extLst>
          </p:cNvPr>
          <p:cNvSpPr>
            <a:spLocks noGrp="1"/>
          </p:cNvSpPr>
          <p:nvPr>
            <p:ph type="dt" sz="half" idx="10"/>
          </p:nvPr>
        </p:nvSpPr>
        <p:spPr/>
        <p:txBody>
          <a:bodyPr/>
          <a:lstStyle/>
          <a:p>
            <a:r>
              <a:rPr lang="de-DE"/>
              <a:t>23.10.2024 </a:t>
            </a:r>
          </a:p>
        </p:txBody>
      </p:sp>
      <p:sp>
        <p:nvSpPr>
          <p:cNvPr id="3" name="Fußzeilenplatzhalter 2">
            <a:extLst>
              <a:ext uri="{FF2B5EF4-FFF2-40B4-BE49-F238E27FC236}">
                <a16:creationId xmlns:a16="http://schemas.microsoft.com/office/drawing/2014/main" id="{60F1BF4F-424E-F447-BAD4-21D8A68ABC92}"/>
              </a:ext>
            </a:extLst>
          </p:cNvPr>
          <p:cNvSpPr>
            <a:spLocks noGrp="1"/>
          </p:cNvSpPr>
          <p:nvPr>
            <p:ph type="ftr" sz="quarter" idx="11"/>
          </p:nvPr>
        </p:nvSpPr>
        <p:spPr/>
        <p:txBody>
          <a:bodyPr/>
          <a:lstStyle/>
          <a:p>
            <a:r>
              <a:rPr lang="de-DE"/>
              <a:t>Dekarbonisierung der Wärmeversorgung und neue Effizienzansätze im Gebäudesektor</a:t>
            </a:r>
            <a:endParaRPr lang="de-DE" dirty="0"/>
          </a:p>
        </p:txBody>
      </p:sp>
      <p:sp>
        <p:nvSpPr>
          <p:cNvPr id="4" name="Foliennummernplatzhalter 3">
            <a:extLst>
              <a:ext uri="{FF2B5EF4-FFF2-40B4-BE49-F238E27FC236}">
                <a16:creationId xmlns:a16="http://schemas.microsoft.com/office/drawing/2014/main" id="{4FB87536-842A-0F48-BAED-0E5CC416366B}"/>
              </a:ext>
            </a:extLst>
          </p:cNvPr>
          <p:cNvSpPr>
            <a:spLocks noGrp="1"/>
          </p:cNvSpPr>
          <p:nvPr>
            <p:ph type="sldNum" sz="quarter" idx="12"/>
          </p:nvPr>
        </p:nvSpPr>
        <p:spPr/>
        <p:txBody>
          <a:bodyPr/>
          <a:lstStyle/>
          <a:p>
            <a:fld id="{BB5D5A41-9DD1-F24E-9E26-15668BB14167}" type="slidenum">
              <a:rPr lang="de-DE" smtClean="0"/>
              <a:t>18</a:t>
            </a:fld>
            <a:endParaRPr lang="de-DE"/>
          </a:p>
        </p:txBody>
      </p:sp>
    </p:spTree>
    <p:extLst>
      <p:ext uri="{BB962C8B-B14F-4D97-AF65-F5344CB8AC3E}">
        <p14:creationId xmlns:p14="http://schemas.microsoft.com/office/powerpoint/2010/main" val="3915566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Himmel, Screenshot, Wolke enthält.&#10;&#10;Automatisch generierte Beschreibung">
            <a:extLst>
              <a:ext uri="{FF2B5EF4-FFF2-40B4-BE49-F238E27FC236}">
                <a16:creationId xmlns:a16="http://schemas.microsoft.com/office/drawing/2014/main" id="{D91A184E-588C-704C-AF95-86B907874E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umsplatzhalter 1">
            <a:extLst>
              <a:ext uri="{FF2B5EF4-FFF2-40B4-BE49-F238E27FC236}">
                <a16:creationId xmlns:a16="http://schemas.microsoft.com/office/drawing/2014/main" id="{945C615C-5B77-3E5D-76F7-479685425FE1}"/>
              </a:ext>
            </a:extLst>
          </p:cNvPr>
          <p:cNvSpPr>
            <a:spLocks noGrp="1"/>
          </p:cNvSpPr>
          <p:nvPr>
            <p:ph type="dt" sz="half" idx="10"/>
          </p:nvPr>
        </p:nvSpPr>
        <p:spPr/>
        <p:txBody>
          <a:bodyPr/>
          <a:lstStyle/>
          <a:p>
            <a:r>
              <a:rPr lang="de-DE"/>
              <a:t>23.10.2024 </a:t>
            </a:r>
          </a:p>
        </p:txBody>
      </p:sp>
      <p:sp>
        <p:nvSpPr>
          <p:cNvPr id="4" name="Fußzeilenplatzhalter 3">
            <a:extLst>
              <a:ext uri="{FF2B5EF4-FFF2-40B4-BE49-F238E27FC236}">
                <a16:creationId xmlns:a16="http://schemas.microsoft.com/office/drawing/2014/main" id="{556D7B0F-C335-F253-3BA3-402A4A0BCF87}"/>
              </a:ext>
            </a:extLst>
          </p:cNvPr>
          <p:cNvSpPr>
            <a:spLocks noGrp="1"/>
          </p:cNvSpPr>
          <p:nvPr>
            <p:ph type="ftr" sz="quarter" idx="11"/>
          </p:nvPr>
        </p:nvSpPr>
        <p:spPr/>
        <p:txBody>
          <a:bodyPr/>
          <a:lstStyle/>
          <a:p>
            <a:r>
              <a:rPr lang="de-DE"/>
              <a:t>Dekarbonisierung der Wärmeversorgung und neue Effizienzansätze im Gebäudesektor</a:t>
            </a:r>
          </a:p>
        </p:txBody>
      </p:sp>
      <p:sp>
        <p:nvSpPr>
          <p:cNvPr id="5" name="Foliennummernplatzhalter 4">
            <a:extLst>
              <a:ext uri="{FF2B5EF4-FFF2-40B4-BE49-F238E27FC236}">
                <a16:creationId xmlns:a16="http://schemas.microsoft.com/office/drawing/2014/main" id="{BE7EDF25-9593-0E93-F35F-1C0E40A472D0}"/>
              </a:ext>
            </a:extLst>
          </p:cNvPr>
          <p:cNvSpPr>
            <a:spLocks noGrp="1"/>
          </p:cNvSpPr>
          <p:nvPr>
            <p:ph type="sldNum" sz="quarter" idx="12"/>
          </p:nvPr>
        </p:nvSpPr>
        <p:spPr/>
        <p:txBody>
          <a:bodyPr/>
          <a:lstStyle/>
          <a:p>
            <a:fld id="{3FC7044A-9581-448F-A798-C0F830A52AAB}" type="slidenum">
              <a:rPr lang="de-DE" smtClean="0"/>
              <a:t>19</a:t>
            </a:fld>
            <a:endParaRPr lang="de-DE"/>
          </a:p>
        </p:txBody>
      </p:sp>
    </p:spTree>
    <p:extLst>
      <p:ext uri="{BB962C8B-B14F-4D97-AF65-F5344CB8AC3E}">
        <p14:creationId xmlns:p14="http://schemas.microsoft.com/office/powerpoint/2010/main" val="33043980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365E56D-34C7-5143-BA0B-C59301762A8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a:ln>
                  <a:noFill/>
                </a:ln>
                <a:solidFill>
                  <a:srgbClr val="002758"/>
                </a:solidFill>
                <a:effectLst/>
                <a:uLnTx/>
                <a:uFillTx/>
                <a:latin typeface="Montserrat" pitchFamily="2" charset="77"/>
                <a:ea typeface="+mn-ea"/>
                <a:cs typeface="+mn-cs"/>
              </a:rPr>
              <a:t>23.10.2024 </a:t>
            </a:r>
            <a:endParaRPr kumimoji="0" lang="de-DE" sz="800" b="0" i="0" u="none" strike="noStrike" kern="1200" cap="none" spc="0" normalizeH="0" baseline="0" noProof="0" dirty="0">
              <a:ln>
                <a:noFill/>
              </a:ln>
              <a:solidFill>
                <a:srgbClr val="002758"/>
              </a:solidFill>
              <a:effectLst/>
              <a:uLnTx/>
              <a:uFillTx/>
              <a:latin typeface="Montserrat" pitchFamily="2" charset="77"/>
              <a:ea typeface="+mn-ea"/>
              <a:cs typeface="+mn-cs"/>
            </a:endParaRPr>
          </a:p>
        </p:txBody>
      </p:sp>
      <p:sp>
        <p:nvSpPr>
          <p:cNvPr id="3" name="Fußzeilenplatzhalter 2">
            <a:extLst>
              <a:ext uri="{FF2B5EF4-FFF2-40B4-BE49-F238E27FC236}">
                <a16:creationId xmlns:a16="http://schemas.microsoft.com/office/drawing/2014/main" id="{C628AAD7-F5B5-B645-B509-9ACC738242B7}"/>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a:ln>
                  <a:noFill/>
                </a:ln>
                <a:solidFill>
                  <a:srgbClr val="002758"/>
                </a:solidFill>
                <a:effectLst/>
                <a:uLnTx/>
                <a:uFillTx/>
                <a:latin typeface="Montserrat" pitchFamily="2" charset="77"/>
                <a:ea typeface="+mn-ea"/>
                <a:cs typeface="+mn-cs"/>
              </a:rPr>
              <a:t>Dekarbonisierung der Wärmeversorgung und neue Effizienzansätze im Gebäudesektor</a:t>
            </a:r>
            <a:endParaRPr kumimoji="0" lang="de-DE" sz="800" b="0" i="0" u="none" strike="noStrike" kern="1200" cap="none" spc="0" normalizeH="0" baseline="0" noProof="0" dirty="0">
              <a:ln>
                <a:noFill/>
              </a:ln>
              <a:solidFill>
                <a:srgbClr val="002758"/>
              </a:solidFill>
              <a:effectLst/>
              <a:uLnTx/>
              <a:uFillTx/>
              <a:latin typeface="Montserrat" pitchFamily="2" charset="77"/>
              <a:ea typeface="+mn-ea"/>
              <a:cs typeface="+mn-cs"/>
            </a:endParaRPr>
          </a:p>
        </p:txBody>
      </p:sp>
      <p:sp>
        <p:nvSpPr>
          <p:cNvPr id="4" name="Foliennummernplatzhalter 3">
            <a:extLst>
              <a:ext uri="{FF2B5EF4-FFF2-40B4-BE49-F238E27FC236}">
                <a16:creationId xmlns:a16="http://schemas.microsoft.com/office/drawing/2014/main" id="{5499588B-D671-6C46-A79F-158CDFCF66B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5D5A41-9DD1-F24E-9E26-15668BB14167}" type="slidenum">
              <a:rPr kumimoji="0" lang="de-DE" sz="800" b="0" i="0" u="none" strike="noStrike" kern="1200" cap="none" spc="0" normalizeH="0" baseline="0" noProof="0" smtClean="0">
                <a:ln>
                  <a:noFill/>
                </a:ln>
                <a:solidFill>
                  <a:srgbClr val="002758"/>
                </a:solidFill>
                <a:effectLst/>
                <a:uLnTx/>
                <a:uFillTx/>
                <a:latin typeface="Montserrat"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de-DE" sz="800" b="0" i="0" u="none" strike="noStrike" kern="1200" cap="none" spc="0" normalizeH="0" baseline="0" noProof="0" dirty="0">
              <a:ln>
                <a:noFill/>
              </a:ln>
              <a:solidFill>
                <a:srgbClr val="002758"/>
              </a:solidFill>
              <a:effectLst/>
              <a:uLnTx/>
              <a:uFillTx/>
              <a:latin typeface="Montserrat" pitchFamily="2" charset="77"/>
              <a:ea typeface="+mn-ea"/>
              <a:cs typeface="+mn-cs"/>
            </a:endParaRPr>
          </a:p>
        </p:txBody>
      </p:sp>
    </p:spTree>
    <p:extLst>
      <p:ext uri="{BB962C8B-B14F-4D97-AF65-F5344CB8AC3E}">
        <p14:creationId xmlns:p14="http://schemas.microsoft.com/office/powerpoint/2010/main" val="3823130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D03D429B-AC09-1643-A40D-E4134A772F87}"/>
              </a:ext>
            </a:extLst>
          </p:cNvPr>
          <p:cNvSpPr>
            <a:spLocks noGrp="1"/>
          </p:cNvSpPr>
          <p:nvPr>
            <p:ph type="body" sz="quarter" idx="10"/>
          </p:nvPr>
        </p:nvSpPr>
        <p:spPr>
          <a:xfrm>
            <a:off x="1291602" y="1483200"/>
            <a:ext cx="3884247" cy="661720"/>
          </a:xfrm>
        </p:spPr>
        <p:txBody>
          <a:bodyPr/>
          <a:lstStyle/>
          <a:p>
            <a:r>
              <a:rPr lang="de-DE" dirty="0"/>
              <a:t>Dr. Maximilian Wimmer</a:t>
            </a:r>
          </a:p>
          <a:p>
            <a:r>
              <a:rPr lang="de-DE" dirty="0"/>
              <a:t>Wissenschaftlicher Referent</a:t>
            </a:r>
          </a:p>
        </p:txBody>
      </p:sp>
      <p:sp>
        <p:nvSpPr>
          <p:cNvPr id="3" name="Textplatzhalter 2">
            <a:extLst>
              <a:ext uri="{FF2B5EF4-FFF2-40B4-BE49-F238E27FC236}">
                <a16:creationId xmlns:a16="http://schemas.microsoft.com/office/drawing/2014/main" id="{6F18E00D-2B51-1A49-A2A3-67C78EAEE60C}"/>
              </a:ext>
            </a:extLst>
          </p:cNvPr>
          <p:cNvSpPr>
            <a:spLocks noGrp="1"/>
          </p:cNvSpPr>
          <p:nvPr>
            <p:ph type="body" sz="quarter" idx="11"/>
          </p:nvPr>
        </p:nvSpPr>
        <p:spPr/>
        <p:txBody>
          <a:bodyPr/>
          <a:lstStyle/>
          <a:p>
            <a:pPr lvl="0"/>
            <a:r>
              <a:rPr lang="de-DE" dirty="0"/>
              <a:t>wimmer@stiftung-umweltenergierecht.de</a:t>
            </a:r>
          </a:p>
          <a:p>
            <a:pPr lvl="0"/>
            <a:r>
              <a:rPr lang="de-DE" dirty="0"/>
              <a:t>Tel:	+49-931-79 40 77-0 </a:t>
            </a:r>
          </a:p>
          <a:p>
            <a:pPr lvl="0"/>
            <a:r>
              <a:rPr lang="de-DE" dirty="0"/>
              <a:t>Fax:	+49-931-79 40 77-29</a:t>
            </a:r>
          </a:p>
          <a:p>
            <a:pPr lvl="0"/>
            <a:r>
              <a:rPr lang="de-DE" dirty="0"/>
              <a:t>Twitter/X: @Stiftung_UER</a:t>
            </a:r>
          </a:p>
        </p:txBody>
      </p:sp>
      <p:pic>
        <p:nvPicPr>
          <p:cNvPr id="5" name="Grafik 4" descr="Ein Bild, das Text, Screenshot, Schrift, Visitenkarte enthält.&#10;&#10;Automatisch generierte Beschreibung">
            <a:extLst>
              <a:ext uri="{FF2B5EF4-FFF2-40B4-BE49-F238E27FC236}">
                <a16:creationId xmlns:a16="http://schemas.microsoft.com/office/drawing/2014/main" id="{2D3BE63F-1246-2375-B7F7-1234AB5C60DA}"/>
              </a:ext>
            </a:extLst>
          </p:cNvPr>
          <p:cNvPicPr>
            <a:picLocks noChangeAspect="1"/>
          </p:cNvPicPr>
          <p:nvPr/>
        </p:nvPicPr>
        <p:blipFill>
          <a:blip r:embed="rId2"/>
          <a:stretch>
            <a:fillRect/>
          </a:stretch>
        </p:blipFill>
        <p:spPr>
          <a:xfrm>
            <a:off x="9126907" y="4719357"/>
            <a:ext cx="1787154" cy="1480373"/>
          </a:xfrm>
          <a:prstGeom prst="rect">
            <a:avLst/>
          </a:prstGeom>
        </p:spPr>
      </p:pic>
    </p:spTree>
    <p:extLst>
      <p:ext uri="{BB962C8B-B14F-4D97-AF65-F5344CB8AC3E}">
        <p14:creationId xmlns:p14="http://schemas.microsoft.com/office/powerpoint/2010/main" val="3640399078"/>
      </p:ext>
    </p:extLst>
  </p:cSld>
  <p:clrMapOvr>
    <a:masterClrMapping/>
  </p:clrMapOvr>
</p:sld>
</file>

<file path=ppt/theme/theme1.xml><?xml version="1.0" encoding="utf-8"?>
<a:theme xmlns:a="http://schemas.openxmlformats.org/drawingml/2006/main" name="Office">
  <a:themeElements>
    <a:clrScheme name="SUER-bunt">
      <a:dk1>
        <a:srgbClr val="000000"/>
      </a:dk1>
      <a:lt1>
        <a:srgbClr val="FFFFFF"/>
      </a:lt1>
      <a:dk2>
        <a:srgbClr val="0095D6"/>
      </a:dk2>
      <a:lt2>
        <a:srgbClr val="FFFFFF"/>
      </a:lt2>
      <a:accent1>
        <a:srgbClr val="0095D6"/>
      </a:accent1>
      <a:accent2>
        <a:srgbClr val="002758"/>
      </a:accent2>
      <a:accent3>
        <a:srgbClr val="89BC24"/>
      </a:accent3>
      <a:accent4>
        <a:srgbClr val="458D3A"/>
      </a:accent4>
      <a:accent5>
        <a:srgbClr val="F6D34D"/>
      </a:accent5>
      <a:accent6>
        <a:srgbClr val="E96852"/>
      </a:accent6>
      <a:hlink>
        <a:srgbClr val="002758"/>
      </a:hlink>
      <a:folHlink>
        <a:srgbClr val="B5C3CC"/>
      </a:folHlink>
    </a:clrScheme>
    <a:fontScheme name="Benutzerdefiniert 2">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10322-SUER-PPT-Vorlage" id="{BD7A489C-BFCC-9842-90DB-49B630EB9717}" vid="{FFA870F5-91EE-2C4C-AE49-014795863CC1}"/>
    </a:ext>
  </a:extLst>
</a:theme>
</file>

<file path=ppt/theme/theme2.xml><?xml version="1.0" encoding="utf-8"?>
<a:theme xmlns:a="http://schemas.openxmlformats.org/drawingml/2006/main" name="1_Office">
  <a:themeElements>
    <a:clrScheme name="SUER-bunt">
      <a:dk1>
        <a:srgbClr val="000000"/>
      </a:dk1>
      <a:lt1>
        <a:srgbClr val="FFFFFF"/>
      </a:lt1>
      <a:dk2>
        <a:srgbClr val="0095D6"/>
      </a:dk2>
      <a:lt2>
        <a:srgbClr val="FFFFFF"/>
      </a:lt2>
      <a:accent1>
        <a:srgbClr val="0095D6"/>
      </a:accent1>
      <a:accent2>
        <a:srgbClr val="002758"/>
      </a:accent2>
      <a:accent3>
        <a:srgbClr val="89BC24"/>
      </a:accent3>
      <a:accent4>
        <a:srgbClr val="458D3A"/>
      </a:accent4>
      <a:accent5>
        <a:srgbClr val="F6D34D"/>
      </a:accent5>
      <a:accent6>
        <a:srgbClr val="E96852"/>
      </a:accent6>
      <a:hlink>
        <a:srgbClr val="002758"/>
      </a:hlink>
      <a:folHlink>
        <a:srgbClr val="B5C3CC"/>
      </a:folHlink>
    </a:clrScheme>
    <a:fontScheme name="Benutzerdefiniert 2">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10322-SUER-PPT-Vorlage" id="{BD7A489C-BFCC-9842-90DB-49B630EB9717}" vid="{FFA870F5-91EE-2C4C-AE49-014795863CC1}"/>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055e1ed4-6dfd-46c0-b893-cf3c87eb734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C65D2C1AE4FD040B93D34F09DA640EB" ma:contentTypeVersion="15" ma:contentTypeDescription="Create a new document." ma:contentTypeScope="" ma:versionID="0734a90308e460616dfc94c47ff19a34">
  <xsd:schema xmlns:xsd="http://www.w3.org/2001/XMLSchema" xmlns:xs="http://www.w3.org/2001/XMLSchema" xmlns:p="http://schemas.microsoft.com/office/2006/metadata/properties" xmlns:ns3="ad7964bd-da85-4db7-8ae4-c2f3990916ce" xmlns:ns4="055e1ed4-6dfd-46c0-b893-cf3c87eb7341" targetNamespace="http://schemas.microsoft.com/office/2006/metadata/properties" ma:root="true" ma:fieldsID="d79e9ccd2208f026363d7aa1ac083c30" ns3:_="" ns4:_="">
    <xsd:import namespace="ad7964bd-da85-4db7-8ae4-c2f3990916ce"/>
    <xsd:import namespace="055e1ed4-6dfd-46c0-b893-cf3c87eb734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AutoKeyPoints" minOccurs="0"/>
                <xsd:element ref="ns4:MediaServiceKeyPoints" minOccurs="0"/>
                <xsd:element ref="ns4:_activity" minOccurs="0"/>
                <xsd:element ref="ns4:MediaServiceObjectDetectorVersions" minOccurs="0"/>
                <xsd:element ref="ns4:MediaServiceDateTaken" minOccurs="0"/>
                <xsd:element ref="ns4:MediaLengthInSecond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7964bd-da85-4db7-8ae4-c2f3990916c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55e1ed4-6dfd-46c0-b893-cf3c87eb734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_activity" ma:index="18" nillable="true" ma:displayName="_activity" ma:hidden="true" ma:internalName="_activity">
      <xsd:simpleType>
        <xsd:restriction base="dms:Note"/>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1D64C8A-49A5-42FE-8566-0CFA67A9A8D3}">
  <ds:schemaRefs>
    <ds:schemaRef ds:uri="http://schemas.microsoft.com/sharepoint/v3/contenttype/forms"/>
  </ds:schemaRefs>
</ds:datastoreItem>
</file>

<file path=customXml/itemProps2.xml><?xml version="1.0" encoding="utf-8"?>
<ds:datastoreItem xmlns:ds="http://schemas.openxmlformats.org/officeDocument/2006/customXml" ds:itemID="{6893E21E-7B6F-4B27-8B17-8FEAA93E4087}">
  <ds:schemaRefs>
    <ds:schemaRef ds:uri="http://schemas.microsoft.com/office/2006/metadata/properties"/>
    <ds:schemaRef ds:uri="http://schemas.microsoft.com/office/infopath/2007/PartnerControls"/>
    <ds:schemaRef ds:uri="055e1ed4-6dfd-46c0-b893-cf3c87eb7341"/>
  </ds:schemaRefs>
</ds:datastoreItem>
</file>

<file path=customXml/itemProps3.xml><?xml version="1.0" encoding="utf-8"?>
<ds:datastoreItem xmlns:ds="http://schemas.openxmlformats.org/officeDocument/2006/customXml" ds:itemID="{CA5A19CF-35EB-44E7-9B53-F93CFDA879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d7964bd-da85-4db7-8ae4-c2f3990916ce"/>
    <ds:schemaRef ds:uri="055e1ed4-6dfd-46c0-b893-cf3c87eb73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210322-SUER-PPT-Vorlage</Template>
  <TotalTime>0</TotalTime>
  <Words>1384</Words>
  <Application>Microsoft Office PowerPoint</Application>
  <PresentationFormat>Breitbild</PresentationFormat>
  <Paragraphs>238</Paragraphs>
  <Slides>21</Slides>
  <Notes>0</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21</vt:i4>
      </vt:variant>
    </vt:vector>
  </HeadingPairs>
  <TitlesOfParts>
    <vt:vector size="28" baseType="lpstr">
      <vt:lpstr>Montserrat</vt:lpstr>
      <vt:lpstr>Wingdings</vt:lpstr>
      <vt:lpstr>Arial</vt:lpstr>
      <vt:lpstr>Systemschrift Normal</vt:lpstr>
      <vt:lpstr>Calibri</vt:lpstr>
      <vt:lpstr>Office</vt:lpstr>
      <vt:lpstr>1_Office</vt:lpstr>
      <vt:lpstr>Dekarbonisierung der Wärmeversorgung und neue Effizienzansätze im Gebäudesektor</vt:lpstr>
      <vt:lpstr>Agenda</vt:lpstr>
      <vt:lpstr>Neue Vorgaben  aus Europa für die Gebäudedekarbonisierung</vt:lpstr>
      <vt:lpstr>Von der Renovation Wave zu den finalen Rechtsakten des Fit for 55-Pakets</vt:lpstr>
      <vt:lpstr>PowerPoint-Präsentation</vt:lpstr>
      <vt:lpstr>Zusammenspiel der Vorgaben und Umsetzung in den Mitgliedstaaten</vt:lpstr>
      <vt:lpstr>PowerPoint-Präsentation</vt:lpstr>
      <vt:lpstr>PowerPoint-Präsentation</vt:lpstr>
      <vt:lpstr>PowerPoint-Präsentation</vt:lpstr>
      <vt:lpstr>Ziele und Inhalte der neuen Gebäudeeffizienzrichtlinie</vt:lpstr>
      <vt:lpstr>PowerPoint-Präsentation</vt:lpstr>
      <vt:lpstr>Ausblick auf die Entwicklungen im deutschen Recht</vt:lpstr>
      <vt:lpstr>Wie geht es nun weiter?</vt:lpstr>
      <vt:lpstr>Exkurs: Umsetzung von Europarecht auf nationaler Ebene</vt:lpstr>
      <vt:lpstr>Umsetzung der EPBD in Deutschland</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Stiftung Umweltenergierecht</dc:title>
  <dc:creator>Elisabeth Kranz</dc:creator>
  <cp:lastModifiedBy>Maximilian Wimmer</cp:lastModifiedBy>
  <cp:revision>88</cp:revision>
  <dcterms:created xsi:type="dcterms:W3CDTF">2021-03-22T16:10:43Z</dcterms:created>
  <dcterms:modified xsi:type="dcterms:W3CDTF">2024-10-24T20:24:54Z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0x0101003C65D2C1AE4FD040B93D34F09DA640EB</vt:lpwstr>
  </property>
</Properties>
</file>