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648" r:id="rId1"/>
    <p:sldMasterId id="2147483692" r:id="rId2"/>
    <p:sldMasterId id="2147483679" r:id="rId3"/>
  </p:sldMasterIdLst>
  <p:notesMasterIdLst>
    <p:notesMasterId r:id="rId19"/>
  </p:notesMasterIdLst>
  <p:handoutMasterIdLst>
    <p:handoutMasterId r:id="rId20"/>
  </p:handoutMasterIdLst>
  <p:sldIdLst>
    <p:sldId id="290" r:id="rId4"/>
    <p:sldId id="2588" r:id="rId5"/>
    <p:sldId id="2578" r:id="rId6"/>
    <p:sldId id="498" r:id="rId7"/>
    <p:sldId id="2577" r:id="rId8"/>
    <p:sldId id="2582" r:id="rId9"/>
    <p:sldId id="273" r:id="rId10"/>
    <p:sldId id="2583" r:id="rId11"/>
    <p:sldId id="2569" r:id="rId12"/>
    <p:sldId id="2572" r:id="rId13"/>
    <p:sldId id="289" r:id="rId14"/>
    <p:sldId id="488" r:id="rId15"/>
    <p:sldId id="2587" r:id="rId16"/>
    <p:sldId id="2574" r:id="rId17"/>
    <p:sldId id="2452" r:id="rId18"/>
  </p:sldIdLst>
  <p:sldSz cx="12192000" cy="6858000"/>
  <p:notesSz cx="6858000" cy="9144000"/>
  <p:embeddedFontLst>
    <p:embeddedFont>
      <p:font typeface="Montserrat" panose="00000500000000000000" pitchFamily="2" charset="0"/>
      <p:regular r:id="rId21"/>
      <p:bold r:id="rId22"/>
      <p:italic r:id="rId23"/>
      <p:boldItalic r:id="rId24"/>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01702021-9FCC-4335-A8CD-A6B123C7F05C}">
          <p14:sldIdLst>
            <p14:sldId id="290"/>
            <p14:sldId id="2588"/>
            <p14:sldId id="2578"/>
            <p14:sldId id="498"/>
            <p14:sldId id="2577"/>
            <p14:sldId id="2582"/>
            <p14:sldId id="273"/>
            <p14:sldId id="2583"/>
            <p14:sldId id="2569"/>
            <p14:sldId id="2572"/>
            <p14:sldId id="289"/>
            <p14:sldId id="488"/>
          </p14:sldIdLst>
        </p14:section>
        <p14:section name="Back-Up" id="{CCB4E5D7-E732-4728-97ED-33AD226765B8}">
          <p14:sldIdLst>
            <p14:sldId id="2587"/>
            <p14:sldId id="2574"/>
            <p14:sldId id="245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D0254E-87B4-29D0-EAAC-B0676A8FF166}" name="Markus Kahles" initials="MK" userId="S::kahles@stiftung-umweltenergierecht.de::83fa1845-4b13-4645-a3fe-3754a7194267" providerId="AD"/>
  <p188:author id="{FB3CE698-0A70-EF4E-AE72-CA170C3E04D8}" name="Johanna Kamm" initials="JK" userId="S::kamm@stiftung-umweltenergierecht.de::91f63fa8-b784-45b1-ad3b-73459b960c7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DF92"/>
    <a:srgbClr val="A7CE5B"/>
    <a:srgbClr val="DCEBBD"/>
    <a:srgbClr val="00ABE2"/>
    <a:srgbClr val="8ABD24"/>
    <a:srgbClr val="002758"/>
    <a:srgbClr val="B6C4CD"/>
    <a:srgbClr val="EA6852"/>
    <a:srgbClr val="99D5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93" autoAdjust="0"/>
    <p:restoredTop sz="87772" autoAdjust="0"/>
  </p:normalViewPr>
  <p:slideViewPr>
    <p:cSldViewPr snapToGrid="0" snapToObjects="1">
      <p:cViewPr varScale="1">
        <p:scale>
          <a:sx n="97" d="100"/>
          <a:sy n="97" d="100"/>
        </p:scale>
        <p:origin x="1356" y="96"/>
      </p:cViewPr>
      <p:guideLst/>
    </p:cSldViewPr>
  </p:slideViewPr>
  <p:notesTextViewPr>
    <p:cViewPr>
      <p:scale>
        <a:sx n="1" d="1"/>
        <a:sy n="1" d="1"/>
      </p:scale>
      <p:origin x="0" y="0"/>
    </p:cViewPr>
  </p:notesTextViewPr>
  <p:notesViewPr>
    <p:cSldViewPr snapToGrid="0" snapToObjects="1">
      <p:cViewPr varScale="1">
        <p:scale>
          <a:sx n="53" d="100"/>
          <a:sy n="53" d="100"/>
        </p:scale>
        <p:origin x="292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1.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4.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2.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4774A1E-44AB-490F-B28C-83FF0B9479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013D56B6-27F8-449F-83E0-D2481FC6522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2DFBB9-9EA2-4A3F-A559-F77BDF75C0A6}" type="datetimeFigureOut">
              <a:rPr lang="de-DE" smtClean="0"/>
              <a:t>23.10.2024</a:t>
            </a:fld>
            <a:endParaRPr lang="de-DE"/>
          </a:p>
        </p:txBody>
      </p:sp>
      <p:sp>
        <p:nvSpPr>
          <p:cNvPr id="4" name="Fußzeilenplatzhalter 3">
            <a:extLst>
              <a:ext uri="{FF2B5EF4-FFF2-40B4-BE49-F238E27FC236}">
                <a16:creationId xmlns:a16="http://schemas.microsoft.com/office/drawing/2014/main" id="{0E67DAAA-EDB7-4C77-A4B0-9AA515B7396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2FF3D816-947A-4235-981A-B1CBBA62CD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6DD096-3758-45BC-8A22-4A6FF06B7973}" type="slidenum">
              <a:rPr lang="de-DE" smtClean="0"/>
              <a:t>‹Nr.›</a:t>
            </a:fld>
            <a:endParaRPr lang="de-DE"/>
          </a:p>
        </p:txBody>
      </p:sp>
    </p:spTree>
    <p:extLst>
      <p:ext uri="{BB962C8B-B14F-4D97-AF65-F5344CB8AC3E}">
        <p14:creationId xmlns:p14="http://schemas.microsoft.com/office/powerpoint/2010/main" val="2919668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C22C1F-33C5-984D-9DFA-705403147C7F}" type="datetimeFigureOut">
              <a:rPr lang="de-DE" smtClean="0"/>
              <a:t>23.10.2024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586C80-75C5-DA4B-B5E5-97C12F271428}" type="slidenum">
              <a:rPr lang="de-DE" smtClean="0"/>
              <a:t>‹Nr.›</a:t>
            </a:fld>
            <a:endParaRPr lang="de-DE"/>
          </a:p>
        </p:txBody>
      </p:sp>
    </p:spTree>
    <p:extLst>
      <p:ext uri="{BB962C8B-B14F-4D97-AF65-F5344CB8AC3E}">
        <p14:creationId xmlns:p14="http://schemas.microsoft.com/office/powerpoint/2010/main" val="2710579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dirty="0">
                <a:solidFill>
                  <a:schemeClr val="bg1"/>
                </a:solidFill>
                <a:latin typeface="Montserrat" pitchFamily="2" charset="77"/>
              </a:rPr>
              <a:t>Wind, Solar, Geothermie, Wasserkraft ohne Speicher, Atomkraft</a:t>
            </a:r>
            <a:endParaRPr lang="de-DE" dirty="0"/>
          </a:p>
          <a:p>
            <a:endParaRPr lang="de-DE" dirty="0"/>
          </a:p>
        </p:txBody>
      </p:sp>
      <p:sp>
        <p:nvSpPr>
          <p:cNvPr id="4" name="Foliennummernplatzhalter 3"/>
          <p:cNvSpPr>
            <a:spLocks noGrp="1"/>
          </p:cNvSpPr>
          <p:nvPr>
            <p:ph type="sldNum" sz="quarter" idx="5"/>
          </p:nvPr>
        </p:nvSpPr>
        <p:spPr/>
        <p:txBody>
          <a:bodyPr/>
          <a:lstStyle/>
          <a:p>
            <a:fld id="{4F586C80-75C5-DA4B-B5E5-97C12F271428}" type="slidenum">
              <a:rPr lang="de-DE" smtClean="0"/>
              <a:t>6</a:t>
            </a:fld>
            <a:endParaRPr lang="de-DE"/>
          </a:p>
        </p:txBody>
      </p:sp>
    </p:spTree>
    <p:extLst>
      <p:ext uri="{BB962C8B-B14F-4D97-AF65-F5344CB8AC3E}">
        <p14:creationId xmlns:p14="http://schemas.microsoft.com/office/powerpoint/2010/main" val="720972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187458" lvl="2"/>
            <a:r>
              <a:rPr lang="de-DE" sz="1200" dirty="0"/>
              <a:t>Verschiedene Zielstellungen müssen abgewogen werden</a:t>
            </a:r>
          </a:p>
          <a:p>
            <a:pPr marL="1200141" lvl="2"/>
            <a:r>
              <a:rPr lang="de-DE" sz="1200" dirty="0"/>
              <a:t>Keine Standardisierung vorgesehen, unterschiedliche Ausgestaltungen abhängig vom Anwendungsfall möglich</a:t>
            </a:r>
          </a:p>
          <a:p>
            <a:endParaRPr lang="de-DE" dirty="0"/>
          </a:p>
        </p:txBody>
      </p:sp>
      <p:sp>
        <p:nvSpPr>
          <p:cNvPr id="4" name="Foliennummernplatzhalter 3"/>
          <p:cNvSpPr>
            <a:spLocks noGrp="1"/>
          </p:cNvSpPr>
          <p:nvPr>
            <p:ph type="sldNum" sz="quarter" idx="5"/>
          </p:nvPr>
        </p:nvSpPr>
        <p:spPr/>
        <p:txBody>
          <a:bodyPr/>
          <a:lstStyle/>
          <a:p>
            <a:fld id="{4F586C80-75C5-DA4B-B5E5-97C12F271428}" type="slidenum">
              <a:rPr lang="de-DE" smtClean="0"/>
              <a:t>9</a:t>
            </a:fld>
            <a:endParaRPr lang="de-DE"/>
          </a:p>
        </p:txBody>
      </p:sp>
    </p:spTree>
    <p:extLst>
      <p:ext uri="{BB962C8B-B14F-4D97-AF65-F5344CB8AC3E}">
        <p14:creationId xmlns:p14="http://schemas.microsoft.com/office/powerpoint/2010/main" val="414016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Reformziel: Einführung zweiseitiger </a:t>
            </a:r>
            <a:r>
              <a:rPr lang="de-DE" dirty="0" err="1"/>
              <a:t>CfDs</a:t>
            </a:r>
            <a:r>
              <a:rPr lang="de-DE" dirty="0"/>
              <a:t> zur Stabilisierung der Einnahmen für Verbraucher und Erzeuger</a:t>
            </a:r>
          </a:p>
          <a:p>
            <a:endParaRPr lang="de-DE" dirty="0"/>
          </a:p>
        </p:txBody>
      </p:sp>
      <p:sp>
        <p:nvSpPr>
          <p:cNvPr id="4" name="Foliennummernplatzhalter 3"/>
          <p:cNvSpPr>
            <a:spLocks noGrp="1"/>
          </p:cNvSpPr>
          <p:nvPr>
            <p:ph type="sldNum" sz="quarter" idx="5"/>
          </p:nvPr>
        </p:nvSpPr>
        <p:spPr/>
        <p:txBody>
          <a:bodyPr/>
          <a:lstStyle/>
          <a:p>
            <a:fld id="{4F586C80-75C5-DA4B-B5E5-97C12F271428}" type="slidenum">
              <a:rPr lang="de-DE" smtClean="0"/>
              <a:t>14</a:t>
            </a:fld>
            <a:endParaRPr lang="de-DE"/>
          </a:p>
        </p:txBody>
      </p:sp>
    </p:spTree>
    <p:extLst>
      <p:ext uri="{BB962C8B-B14F-4D97-AF65-F5344CB8AC3E}">
        <p14:creationId xmlns:p14="http://schemas.microsoft.com/office/powerpoint/2010/main" val="3067895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Einnahmenverwendung:</a:t>
            </a:r>
          </a:p>
          <a:p>
            <a:r>
              <a:rPr lang="de-DE" dirty="0"/>
              <a:t>Verteilung an Endverbraucher, Kosten Preisstützungssystem, Förderregelungen, um Strompreise für Endkunden zu verringern</a:t>
            </a:r>
          </a:p>
        </p:txBody>
      </p:sp>
      <p:sp>
        <p:nvSpPr>
          <p:cNvPr id="4" name="Foliennummernplatzhalter 3"/>
          <p:cNvSpPr>
            <a:spLocks noGrp="1"/>
          </p:cNvSpPr>
          <p:nvPr>
            <p:ph type="sldNum" sz="quarter" idx="5"/>
          </p:nvPr>
        </p:nvSpPr>
        <p:spPr/>
        <p:txBody>
          <a:bodyPr/>
          <a:lstStyle/>
          <a:p>
            <a:fld id="{4F586C80-75C5-DA4B-B5E5-97C12F271428}" type="slidenum">
              <a:rPr lang="de-DE" smtClean="0"/>
              <a:t>15</a:t>
            </a:fld>
            <a:endParaRPr lang="de-DE"/>
          </a:p>
        </p:txBody>
      </p:sp>
    </p:spTree>
    <p:extLst>
      <p:ext uri="{BB962C8B-B14F-4D97-AF65-F5344CB8AC3E}">
        <p14:creationId xmlns:p14="http://schemas.microsoft.com/office/powerpoint/2010/main" val="23255891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www.umweltenergierecht.de/" TargetMode="External"/><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www.umweltenergierecht.de/" TargetMode="External"/><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e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7E91B611-1CE1-144A-AC65-C4DB6DF9A14A}"/>
              </a:ext>
            </a:extLst>
          </p:cNvPr>
          <p:cNvSpPr/>
          <p:nvPr userDrawn="1"/>
        </p:nvSpPr>
        <p:spPr>
          <a:xfrm>
            <a:off x="0" y="-3079"/>
            <a:ext cx="12192000" cy="51875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1004047" y="1855000"/>
            <a:ext cx="8976436" cy="2387600"/>
          </a:xfrm>
        </p:spPr>
        <p:txBody>
          <a:bodyPr anchor="b">
            <a:noAutofit/>
          </a:bodyPr>
          <a:lstStyle>
            <a:lvl1pPr algn="l">
              <a:defRPr sz="4800">
                <a:solidFill>
                  <a:schemeClr val="accent2"/>
                </a:solidFill>
              </a:defRPr>
            </a:lvl1pPr>
          </a:lstStyle>
          <a:p>
            <a:r>
              <a:rPr lang="de-DE" dirty="0"/>
              <a:t>Mastertitelformat bearbeiten</a:t>
            </a:r>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1004047" y="4257299"/>
            <a:ext cx="8976436" cy="642960"/>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pic>
        <p:nvPicPr>
          <p:cNvPr id="7" name="Grafik 6">
            <a:extLst>
              <a:ext uri="{FF2B5EF4-FFF2-40B4-BE49-F238E27FC236}">
                <a16:creationId xmlns:a16="http://schemas.microsoft.com/office/drawing/2014/main" id="{331125A1-B486-0148-A8BC-C64D08CE42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6" name="Freihandform 15">
            <a:extLst>
              <a:ext uri="{FF2B5EF4-FFF2-40B4-BE49-F238E27FC236}">
                <a16:creationId xmlns:a16="http://schemas.microsoft.com/office/drawing/2014/main" id="{B371B618-77DD-244E-A471-ED42881DE467}"/>
              </a:ext>
            </a:extLst>
          </p:cNvPr>
          <p:cNvSpPr/>
          <p:nvPr userDrawn="1"/>
        </p:nvSpPr>
        <p:spPr>
          <a:xfrm>
            <a:off x="609599" y="1178011"/>
            <a:ext cx="10972802" cy="532935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reihandform 19">
            <a:extLst>
              <a:ext uri="{FF2B5EF4-FFF2-40B4-BE49-F238E27FC236}">
                <a16:creationId xmlns:a16="http://schemas.microsoft.com/office/drawing/2014/main" id="{E5AA6A26-EFE4-0E48-B275-B7F8DCD14F02}"/>
              </a:ext>
            </a:extLst>
          </p:cNvPr>
          <p:cNvSpPr/>
          <p:nvPr userDrawn="1"/>
        </p:nvSpPr>
        <p:spPr>
          <a:xfrm>
            <a:off x="609599" y="5182916"/>
            <a:ext cx="11691328" cy="107444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Datumsplatzhalter 3">
            <a:extLst>
              <a:ext uri="{FF2B5EF4-FFF2-40B4-BE49-F238E27FC236}">
                <a16:creationId xmlns:a16="http://schemas.microsoft.com/office/drawing/2014/main" id="{9F7FBF76-A59E-6148-8CA5-710D0F37EC6B}"/>
              </a:ext>
            </a:extLst>
          </p:cNvPr>
          <p:cNvSpPr>
            <a:spLocks noGrp="1"/>
          </p:cNvSpPr>
          <p:nvPr>
            <p:ph type="dt" sz="half" idx="2"/>
          </p:nvPr>
        </p:nvSpPr>
        <p:spPr>
          <a:xfrm>
            <a:off x="1019980" y="5789507"/>
            <a:ext cx="3181640" cy="288763"/>
          </a:xfrm>
          <a:prstGeom prst="rect">
            <a:avLst/>
          </a:prstGeom>
        </p:spPr>
        <p:txBody>
          <a:bodyPr vert="horz" lIns="91440" tIns="45720" rIns="91440" bIns="45720" rtlCol="0" anchor="b"/>
          <a:lstStyle>
            <a:lvl1pPr algn="l">
              <a:defRPr sz="1200">
                <a:solidFill>
                  <a:srgbClr val="002758"/>
                </a:solidFill>
                <a:latin typeface="Montserrat" pitchFamily="2" charset="77"/>
              </a:defRPr>
            </a:lvl1pPr>
          </a:lstStyle>
          <a:p>
            <a:r>
              <a:rPr lang="de-DE"/>
              <a:t>23.10.2024</a:t>
            </a:r>
            <a:endParaRPr lang="de-DE" dirty="0"/>
          </a:p>
        </p:txBody>
      </p:sp>
      <p:sp>
        <p:nvSpPr>
          <p:cNvPr id="12" name="Textplatzhalter 12">
            <a:extLst>
              <a:ext uri="{FF2B5EF4-FFF2-40B4-BE49-F238E27FC236}">
                <a16:creationId xmlns:a16="http://schemas.microsoft.com/office/drawing/2014/main" id="{D73726C8-B953-3A43-B08A-19496309C0B4}"/>
              </a:ext>
            </a:extLst>
          </p:cNvPr>
          <p:cNvSpPr>
            <a:spLocks noGrp="1"/>
          </p:cNvSpPr>
          <p:nvPr>
            <p:ph type="body" sz="quarter" idx="10" hasCustomPrompt="1"/>
          </p:nvPr>
        </p:nvSpPr>
        <p:spPr>
          <a:xfrm>
            <a:off x="1019980" y="5580577"/>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a:t>#Vorname, #Nachname</a:t>
            </a:r>
          </a:p>
        </p:txBody>
      </p:sp>
      <p:sp>
        <p:nvSpPr>
          <p:cNvPr id="10" name="Textplatzhalter 12">
            <a:extLst>
              <a:ext uri="{FF2B5EF4-FFF2-40B4-BE49-F238E27FC236}">
                <a16:creationId xmlns:a16="http://schemas.microsoft.com/office/drawing/2014/main" id="{22F8206E-0AF4-FD49-978C-6F620EFFF0DD}"/>
              </a:ext>
            </a:extLst>
          </p:cNvPr>
          <p:cNvSpPr>
            <a:spLocks noGrp="1"/>
          </p:cNvSpPr>
          <p:nvPr>
            <p:ph type="body" sz="quarter" idx="11" hasCustomPrompt="1"/>
          </p:nvPr>
        </p:nvSpPr>
        <p:spPr>
          <a:xfrm>
            <a:off x="1019980" y="5353806"/>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err="1"/>
              <a:t>Veranstaltangsformat</a:t>
            </a:r>
            <a:endParaRPr lang="de-DE" dirty="0"/>
          </a:p>
        </p:txBody>
      </p:sp>
    </p:spTree>
    <p:extLst>
      <p:ext uri="{BB962C8B-B14F-4D97-AF65-F5344CB8AC3E}">
        <p14:creationId xmlns:p14="http://schemas.microsoft.com/office/powerpoint/2010/main" val="3746925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agree.d Workshop „Neugestaltung der EE-Förderlandschaft“</a:t>
            </a:r>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Titel 1">
            <a:extLst>
              <a:ext uri="{FF2B5EF4-FFF2-40B4-BE49-F238E27FC236}">
                <a16:creationId xmlns:a16="http://schemas.microsoft.com/office/drawing/2014/main" id="{8EF84613-8C5C-4436-9B10-6105E240BA11}"/>
              </a:ext>
            </a:extLst>
          </p:cNvPr>
          <p:cNvSpPr>
            <a:spLocks noGrp="1"/>
          </p:cNvSpPr>
          <p:nvPr>
            <p:ph type="title" hasCustomPrompt="1"/>
          </p:nvPr>
        </p:nvSpPr>
        <p:spPr>
          <a:xfrm>
            <a:off x="838200" y="1160462"/>
            <a:ext cx="10515600" cy="776756"/>
          </a:xfrm>
        </p:spPr>
        <p:txBody>
          <a:bodyPr anchor="t">
            <a:noAutofit/>
          </a:bodyPr>
          <a:lstStyle>
            <a:lvl1pPr>
              <a:defRPr sz="4400" b="1">
                <a:solidFill>
                  <a:schemeClr val="accent1"/>
                </a:solidFill>
              </a:defRPr>
            </a:lvl1pPr>
          </a:lstStyle>
          <a:p>
            <a:r>
              <a:rPr lang="de-DE" dirty="0"/>
              <a:t>Agenda</a:t>
            </a:r>
          </a:p>
        </p:txBody>
      </p:sp>
      <p:sp>
        <p:nvSpPr>
          <p:cNvPr id="12" name="Inhaltsplatzhalter 2">
            <a:extLst>
              <a:ext uri="{FF2B5EF4-FFF2-40B4-BE49-F238E27FC236}">
                <a16:creationId xmlns:a16="http://schemas.microsoft.com/office/drawing/2014/main" id="{A9A6B82C-B641-4D61-84B0-D3A21B670189}"/>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p:txBody>
      </p:sp>
    </p:spTree>
    <p:extLst>
      <p:ext uri="{BB962C8B-B14F-4D97-AF65-F5344CB8AC3E}">
        <p14:creationId xmlns:p14="http://schemas.microsoft.com/office/powerpoint/2010/main" val="88544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trenner ">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57EF2FC7-D5E7-164F-B1B7-5CFD5DEE16D4}"/>
              </a:ext>
            </a:extLst>
          </p:cNvPr>
          <p:cNvSpPr/>
          <p:nvPr userDrawn="1"/>
        </p:nvSpPr>
        <p:spPr>
          <a:xfrm>
            <a:off x="-65741" y="3429000"/>
            <a:ext cx="12257741" cy="3485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hasCustomPrompt="1"/>
          </p:nvPr>
        </p:nvSpPr>
        <p:spPr>
          <a:xfrm>
            <a:off x="836483" y="3674803"/>
            <a:ext cx="9144000" cy="2015941"/>
          </a:xfrm>
        </p:spPr>
        <p:txBody>
          <a:bodyPr anchor="b">
            <a:noAutofit/>
          </a:bodyPr>
          <a:lstStyle>
            <a:lvl1pPr algn="l">
              <a:defRPr sz="4800">
                <a:solidFill>
                  <a:schemeClr val="bg1"/>
                </a:solidFill>
              </a:defRPr>
            </a:lvl1pPr>
          </a:lstStyle>
          <a:p>
            <a:r>
              <a:rPr lang="de-DE" dirty="0" err="1"/>
              <a:t>Kapiteltrenner</a:t>
            </a:r>
            <a:endParaRPr lang="de-DE" dirty="0"/>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583342"/>
          </a:xfrm>
        </p:spPr>
        <p:txBody>
          <a:bodyPr>
            <a:no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agree.d Workshop „Neugestaltung der EE-Förderlandschaft“</a:t>
            </a:r>
            <a:endParaRPr lang="de-DE" dirty="0"/>
          </a:p>
        </p:txBody>
      </p:sp>
      <p:pic>
        <p:nvPicPr>
          <p:cNvPr id="9" name="Grafik 8">
            <a:extLst>
              <a:ext uri="{FF2B5EF4-FFF2-40B4-BE49-F238E27FC236}">
                <a16:creationId xmlns:a16="http://schemas.microsoft.com/office/drawing/2014/main" id="{A3266346-EE4F-3047-AAC4-85A9754220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Freihandform 10">
            <a:extLst>
              <a:ext uri="{FF2B5EF4-FFF2-40B4-BE49-F238E27FC236}">
                <a16:creationId xmlns:a16="http://schemas.microsoft.com/office/drawing/2014/main" id="{60E1401D-699C-BB43-9681-F3B55BA184C8}"/>
              </a:ext>
            </a:extLst>
          </p:cNvPr>
          <p:cNvSpPr/>
          <p:nvPr userDrawn="1"/>
        </p:nvSpPr>
        <p:spPr>
          <a:xfrm>
            <a:off x="406399" y="571500"/>
            <a:ext cx="11430001" cy="5935866"/>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reihandform 11">
            <a:extLst>
              <a:ext uri="{FF2B5EF4-FFF2-40B4-BE49-F238E27FC236}">
                <a16:creationId xmlns:a16="http://schemas.microsoft.com/office/drawing/2014/main" id="{A73FFD23-550F-D34B-A8EE-101F01EA6698}"/>
              </a:ext>
            </a:extLst>
          </p:cNvPr>
          <p:cNvSpPr/>
          <p:nvPr userDrawn="1"/>
        </p:nvSpPr>
        <p:spPr>
          <a:xfrm>
            <a:off x="406399" y="3429001"/>
            <a:ext cx="11894594" cy="307836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Bildplatzhalter 9">
            <a:extLst>
              <a:ext uri="{FF2B5EF4-FFF2-40B4-BE49-F238E27FC236}">
                <a16:creationId xmlns:a16="http://schemas.microsoft.com/office/drawing/2014/main" id="{E40514AB-EC2B-6240-B151-70A5FAA23412}"/>
              </a:ext>
            </a:extLst>
          </p:cNvPr>
          <p:cNvSpPr>
            <a:spLocks noGrp="1"/>
          </p:cNvSpPr>
          <p:nvPr>
            <p:ph type="pic" sz="quarter" idx="13" hasCustomPrompt="1"/>
          </p:nvPr>
        </p:nvSpPr>
        <p:spPr>
          <a:xfrm>
            <a:off x="6154929" y="744980"/>
            <a:ext cx="5200588" cy="3256434"/>
          </a:xfrm>
        </p:spPr>
        <p:txBody>
          <a:bodyPr/>
          <a:lstStyle>
            <a:lvl1pPr marL="0" indent="0">
              <a:buNone/>
              <a:defRPr/>
            </a:lvl1pPr>
          </a:lstStyle>
          <a:p>
            <a:r>
              <a:rPr lang="de-DE" dirty="0"/>
              <a:t>Isometrische Grafik durch Klicken auf Symbol hinzufügen</a:t>
            </a:r>
          </a:p>
        </p:txBody>
      </p:sp>
    </p:spTree>
    <p:extLst>
      <p:ext uri="{BB962C8B-B14F-4D97-AF65-F5344CB8AC3E}">
        <p14:creationId xmlns:p14="http://schemas.microsoft.com/office/powerpoint/2010/main" val="1579958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 mit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4ADE5-C1E0-6441-9B9B-147550F200FC}"/>
              </a:ext>
            </a:extLst>
          </p:cNvPr>
          <p:cNvSpPr>
            <a:spLocks noGrp="1"/>
          </p:cNvSpPr>
          <p:nvPr>
            <p:ph type="title"/>
          </p:nvPr>
        </p:nvSpPr>
        <p:spPr>
          <a:xfrm>
            <a:off x="838200" y="1160462"/>
            <a:ext cx="10515600" cy="776756"/>
          </a:xfrm>
        </p:spPr>
        <p:txBody>
          <a:bodyPr anchor="t">
            <a:noAutofit/>
          </a:bodyPr>
          <a:lstStyle>
            <a:lvl1pPr>
              <a:defRPr sz="2400" b="1">
                <a:solidFill>
                  <a:schemeClr val="accent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8BCD7C9C-742B-CC4A-9381-EA9D5579B5F6}"/>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2058F60-A21D-BD45-A67A-F1F69C3A6141}"/>
              </a:ext>
            </a:extLst>
          </p:cNvPr>
          <p:cNvSpPr>
            <a:spLocks noGrp="1"/>
          </p:cNvSpPr>
          <p:nvPr>
            <p:ph type="dt" sz="half" idx="10"/>
          </p:nvPr>
        </p:nvSpPr>
        <p:spPr/>
        <p:txBody>
          <a:bodyPr/>
          <a:lstStyle/>
          <a:p>
            <a:r>
              <a:rPr lang="de-DE"/>
              <a:t>23.10.2024</a:t>
            </a:r>
          </a:p>
        </p:txBody>
      </p:sp>
      <p:sp>
        <p:nvSpPr>
          <p:cNvPr id="5" name="Fußzeilenplatzhalter 4">
            <a:extLst>
              <a:ext uri="{FF2B5EF4-FFF2-40B4-BE49-F238E27FC236}">
                <a16:creationId xmlns:a16="http://schemas.microsoft.com/office/drawing/2014/main" id="{D7D720CC-42F3-FC46-B2D9-6DB8717BF5B5}"/>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6" name="Foliennummernplatzhalter 5">
            <a:extLst>
              <a:ext uri="{FF2B5EF4-FFF2-40B4-BE49-F238E27FC236}">
                <a16:creationId xmlns:a16="http://schemas.microsoft.com/office/drawing/2014/main" id="{3C0E15E2-0944-1146-9EFD-6F57E38BB39E}"/>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10" name="Textplatzhalter 9">
            <a:extLst>
              <a:ext uri="{FF2B5EF4-FFF2-40B4-BE49-F238E27FC236}">
                <a16:creationId xmlns:a16="http://schemas.microsoft.com/office/drawing/2014/main" id="{8DCCD738-6790-204A-AD7D-952754BB1E50}"/>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777981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mit Zita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p:nvPr>
        </p:nvSpPr>
        <p:spPr>
          <a:xfrm>
            <a:off x="838200" y="1147603"/>
            <a:ext cx="5181600" cy="5484973"/>
          </a:xfrm>
        </p:spPr>
        <p:txBody>
          <a:bodyPr>
            <a:noAutofit/>
          </a:bodyPr>
          <a:lstStyle>
            <a:lvl1pPr marL="312738" indent="-312738">
              <a:tabLst/>
              <a:defRPr/>
            </a:lvl1pPr>
            <a:lvl2pPr marL="711200" indent="-254000">
              <a:tabLst/>
              <a:defRPr/>
            </a:lvl2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hasCustomPrompt="1"/>
          </p:nvPr>
        </p:nvSpPr>
        <p:spPr>
          <a:xfrm>
            <a:off x="7043530" y="1147603"/>
            <a:ext cx="4310270" cy="5483767"/>
          </a:xfrm>
          <a:solidFill>
            <a:schemeClr val="bg2"/>
          </a:solidFill>
          <a:effectLst>
            <a:outerShdw dist="165100" dir="11220000" sx="101000" sy="101000" algn="br" rotWithShape="0">
              <a:schemeClr val="accent3"/>
            </a:outerShdw>
          </a:effectLst>
        </p:spPr>
        <p:txBody>
          <a:bodyPr lIns="360000" tIns="360000" rIns="360000" bIns="360000" anchor="ctr" anchorCtr="0">
            <a:noAutofit/>
          </a:bodyPr>
          <a:lstStyle>
            <a:lvl1pPr marL="177800" indent="-177800">
              <a:buClr>
                <a:schemeClr val="bg1"/>
              </a:buClr>
              <a:buNone/>
              <a:tabLst/>
              <a:defRPr b="1">
                <a:solidFill>
                  <a:schemeClr val="accent3"/>
                </a:solidFill>
              </a:defRPr>
            </a:lvl1pPr>
            <a:lvl2pPr marL="457200" indent="0">
              <a:buClr>
                <a:schemeClr val="bg1"/>
              </a:buClr>
              <a:buNone/>
              <a:defRPr>
                <a:solidFill>
                  <a:schemeClr val="bg1"/>
                </a:solidFill>
              </a:defRPr>
            </a:lvl2pPr>
            <a:lvl3pPr marL="91440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de-DE" dirty="0"/>
              <a:t>„Hier an dieser Stelle ist ein Zitat möglich.“</a:t>
            </a:r>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agree.d Workshop „Neugestaltung der EE-Förderlandschaft“</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23663873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2 Sp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hasCustomPrompt="1"/>
          </p:nvPr>
        </p:nvSpPr>
        <p:spPr>
          <a:xfrm>
            <a:off x="838200" y="1160463"/>
            <a:ext cx="5181600" cy="5329238"/>
          </a:xfrm>
        </p:spPr>
        <p:txBody>
          <a:bodyPr>
            <a:noAutofit/>
          </a:bodyPr>
          <a:lstStyle>
            <a:lvl1pPr marL="312738" indent="-312738">
              <a:tabLst/>
              <a:defRPr/>
            </a:lvl1pPr>
          </a:lstStyle>
          <a:p>
            <a:pPr lvl="0"/>
            <a:r>
              <a:rPr lang="de-DE" dirty="0"/>
              <a:t>Zwei Spalten Text und/oder Bild</a:t>
            </a:r>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p:nvPr>
        </p:nvSpPr>
        <p:spPr>
          <a:xfrm>
            <a:off x="6172200" y="1160463"/>
            <a:ext cx="5181600" cy="5329238"/>
          </a:xfrm>
        </p:spPr>
        <p:txBody>
          <a:bodyPr>
            <a:noAutofit/>
          </a:bodyPr>
          <a:lstStyle>
            <a:lvl1pPr marL="355600" indent="-355600">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agree.d Workshop „Neugestaltung der EE-Förderlandschaft“</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299702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Überschrif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102552-20EF-C740-931C-CB590FD849AF}"/>
              </a:ext>
            </a:extLst>
          </p:cNvPr>
          <p:cNvSpPr>
            <a:spLocks noGrp="1"/>
          </p:cNvSpPr>
          <p:nvPr>
            <p:ph type="title"/>
          </p:nvPr>
        </p:nvSpPr>
        <p:spPr>
          <a:xfrm>
            <a:off x="839788" y="1160463"/>
            <a:ext cx="10515600" cy="891560"/>
          </a:xfrm>
        </p:spPr>
        <p:txBody>
          <a:bodyPr>
            <a:noAutofit/>
          </a:bodyPr>
          <a:lstStyle/>
          <a:p>
            <a:r>
              <a:rPr lang="de-DE"/>
              <a:t>Mastertitelformat bearbeiten</a:t>
            </a:r>
            <a:endParaRPr lang="de-DE" dirty="0"/>
          </a:p>
        </p:txBody>
      </p:sp>
      <p:sp>
        <p:nvSpPr>
          <p:cNvPr id="3" name="Textplatzhalter 2">
            <a:extLst>
              <a:ext uri="{FF2B5EF4-FFF2-40B4-BE49-F238E27FC236}">
                <a16:creationId xmlns:a16="http://schemas.microsoft.com/office/drawing/2014/main" id="{39B2206B-16BB-E945-8016-216AEEA6DCE8}"/>
              </a:ext>
            </a:extLst>
          </p:cNvPr>
          <p:cNvSpPr>
            <a:spLocks noGrp="1"/>
          </p:cNvSpPr>
          <p:nvPr>
            <p:ph type="body" idx="1"/>
          </p:nvPr>
        </p:nvSpPr>
        <p:spPr>
          <a:xfrm>
            <a:off x="839788" y="2212975"/>
            <a:ext cx="5157787"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B880958-9306-8A4F-836B-DF221BC6A226}"/>
              </a:ext>
            </a:extLst>
          </p:cNvPr>
          <p:cNvSpPr>
            <a:spLocks noGrp="1"/>
          </p:cNvSpPr>
          <p:nvPr>
            <p:ph sz="half" idx="2"/>
          </p:nvPr>
        </p:nvSpPr>
        <p:spPr>
          <a:xfrm>
            <a:off x="839788" y="3036887"/>
            <a:ext cx="5157787"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a:extLst>
              <a:ext uri="{FF2B5EF4-FFF2-40B4-BE49-F238E27FC236}">
                <a16:creationId xmlns:a16="http://schemas.microsoft.com/office/drawing/2014/main" id="{E97C14B9-6156-DD4E-B2C1-87A0E6CD175D}"/>
              </a:ext>
            </a:extLst>
          </p:cNvPr>
          <p:cNvSpPr>
            <a:spLocks noGrp="1"/>
          </p:cNvSpPr>
          <p:nvPr>
            <p:ph type="body" sz="quarter" idx="3"/>
          </p:nvPr>
        </p:nvSpPr>
        <p:spPr>
          <a:xfrm>
            <a:off x="6172200" y="2212975"/>
            <a:ext cx="5183188"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F3589D1-8AE9-2E43-9768-711A8044F001}"/>
              </a:ext>
            </a:extLst>
          </p:cNvPr>
          <p:cNvSpPr>
            <a:spLocks noGrp="1"/>
          </p:cNvSpPr>
          <p:nvPr>
            <p:ph sz="quarter" idx="4"/>
          </p:nvPr>
        </p:nvSpPr>
        <p:spPr>
          <a:xfrm>
            <a:off x="6172200" y="3036887"/>
            <a:ext cx="5183188"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6">
            <a:extLst>
              <a:ext uri="{FF2B5EF4-FFF2-40B4-BE49-F238E27FC236}">
                <a16:creationId xmlns:a16="http://schemas.microsoft.com/office/drawing/2014/main" id="{23A11A51-7775-1B4C-A22E-CC865613C5E2}"/>
              </a:ext>
            </a:extLst>
          </p:cNvPr>
          <p:cNvSpPr>
            <a:spLocks noGrp="1"/>
          </p:cNvSpPr>
          <p:nvPr>
            <p:ph type="dt" sz="half" idx="10"/>
          </p:nvPr>
        </p:nvSpPr>
        <p:spPr/>
        <p:txBody>
          <a:bodyPr/>
          <a:lstStyle/>
          <a:p>
            <a:r>
              <a:rPr lang="de-DE"/>
              <a:t>23.10.2024</a:t>
            </a:r>
          </a:p>
        </p:txBody>
      </p:sp>
      <p:sp>
        <p:nvSpPr>
          <p:cNvPr id="8" name="Fußzeilenplatzhalter 7">
            <a:extLst>
              <a:ext uri="{FF2B5EF4-FFF2-40B4-BE49-F238E27FC236}">
                <a16:creationId xmlns:a16="http://schemas.microsoft.com/office/drawing/2014/main" id="{69B8763A-043E-F342-988C-A9D57470A9B2}"/>
              </a:ext>
            </a:extLst>
          </p:cNvPr>
          <p:cNvSpPr>
            <a:spLocks noGrp="1"/>
          </p:cNvSpPr>
          <p:nvPr>
            <p:ph type="ftr" sz="quarter" idx="11"/>
          </p:nvPr>
        </p:nvSpPr>
        <p:spPr/>
        <p:txBody>
          <a:bodyPr/>
          <a:lstStyle/>
          <a:p>
            <a:r>
              <a:rPr lang="de-DE"/>
              <a:t>agree.d Workshop „Neugestaltung der EE-Förderlandschaft“</a:t>
            </a:r>
          </a:p>
        </p:txBody>
      </p:sp>
      <p:sp>
        <p:nvSpPr>
          <p:cNvPr id="9" name="Foliennummernplatzhalter 8">
            <a:extLst>
              <a:ext uri="{FF2B5EF4-FFF2-40B4-BE49-F238E27FC236}">
                <a16:creationId xmlns:a16="http://schemas.microsoft.com/office/drawing/2014/main" id="{53028D24-58B8-1644-AF44-724381149F91}"/>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15699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ollflächiges Bi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08BEFFC-ED27-4A4A-B2A2-B66C2C4894A5}"/>
              </a:ext>
            </a:extLst>
          </p:cNvPr>
          <p:cNvSpPr>
            <a:spLocks noGrp="1"/>
          </p:cNvSpPr>
          <p:nvPr>
            <p:ph type="dt" sz="half" idx="10"/>
          </p:nvPr>
        </p:nvSpPr>
        <p:spPr/>
        <p:txBody>
          <a:bodyPr/>
          <a:lstStyle/>
          <a:p>
            <a:r>
              <a:rPr lang="de-DE"/>
              <a:t>23.10.2024</a:t>
            </a:r>
            <a:endParaRPr lang="de-DE" dirty="0"/>
          </a:p>
        </p:txBody>
      </p:sp>
      <p:sp>
        <p:nvSpPr>
          <p:cNvPr id="4" name="Fußzeilenplatzhalter 3">
            <a:extLst>
              <a:ext uri="{FF2B5EF4-FFF2-40B4-BE49-F238E27FC236}">
                <a16:creationId xmlns:a16="http://schemas.microsoft.com/office/drawing/2014/main" id="{75DAB573-6211-4F4B-8024-27E23B38CCBB}"/>
              </a:ext>
            </a:extLst>
          </p:cNvPr>
          <p:cNvSpPr>
            <a:spLocks noGrp="1"/>
          </p:cNvSpPr>
          <p:nvPr>
            <p:ph type="ftr" sz="quarter" idx="11"/>
          </p:nvPr>
        </p:nvSpPr>
        <p:spPr/>
        <p:txBody>
          <a:bodyPr/>
          <a:lstStyle/>
          <a:p>
            <a:r>
              <a:rPr lang="de-DE"/>
              <a:t>agree.d Workshop „Neugestaltung der EE-Förderlandschaft“</a:t>
            </a:r>
          </a:p>
        </p:txBody>
      </p:sp>
      <p:sp>
        <p:nvSpPr>
          <p:cNvPr id="5" name="Foliennummernplatzhalter 4">
            <a:extLst>
              <a:ext uri="{FF2B5EF4-FFF2-40B4-BE49-F238E27FC236}">
                <a16:creationId xmlns:a16="http://schemas.microsoft.com/office/drawing/2014/main" id="{8ACA7AC7-0E62-F74C-B68C-130D9C8C4FB2}"/>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7" name="Bildplatzhalter 6">
            <a:extLst>
              <a:ext uri="{FF2B5EF4-FFF2-40B4-BE49-F238E27FC236}">
                <a16:creationId xmlns:a16="http://schemas.microsoft.com/office/drawing/2014/main" id="{103E6973-E0D7-164A-95CA-E0AB1D29DC2C}"/>
              </a:ext>
            </a:extLst>
          </p:cNvPr>
          <p:cNvSpPr>
            <a:spLocks noGrp="1"/>
          </p:cNvSpPr>
          <p:nvPr>
            <p:ph type="pic" sz="quarter" idx="13"/>
          </p:nvPr>
        </p:nvSpPr>
        <p:spPr>
          <a:xfrm>
            <a:off x="0" y="800100"/>
            <a:ext cx="12192000" cy="6057900"/>
          </a:xfrm>
        </p:spPr>
        <p:txBody>
          <a:bodyPr/>
          <a:lstStyle/>
          <a:p>
            <a:r>
              <a:rPr lang="de-DE"/>
              <a:t>Bild durch Klicken auf Symbol hinzufügen</a:t>
            </a:r>
          </a:p>
        </p:txBody>
      </p:sp>
    </p:spTree>
    <p:extLst>
      <p:ext uri="{BB962C8B-B14F-4D97-AF65-F5344CB8AC3E}">
        <p14:creationId xmlns:p14="http://schemas.microsoft.com/office/powerpoint/2010/main" val="2852853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mit Beschreib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98D02-E2FA-DB4F-B58A-DB871C143A57}"/>
              </a:ext>
            </a:extLst>
          </p:cNvPr>
          <p:cNvSpPr>
            <a:spLocks noGrp="1"/>
          </p:cNvSpPr>
          <p:nvPr>
            <p:ph type="title" hasCustomPrompt="1"/>
          </p:nvPr>
        </p:nvSpPr>
        <p:spPr>
          <a:xfrm>
            <a:off x="839788" y="4806949"/>
            <a:ext cx="3932237" cy="841375"/>
          </a:xfrm>
        </p:spPr>
        <p:txBody>
          <a:bodyPr anchor="b">
            <a:noAutofit/>
          </a:bodyPr>
          <a:lstStyle>
            <a:lvl1pPr>
              <a:defRPr sz="2400" b="1">
                <a:solidFill>
                  <a:schemeClr val="accent1"/>
                </a:solidFill>
              </a:defRPr>
            </a:lvl1pPr>
          </a:lstStyle>
          <a:p>
            <a:r>
              <a:rPr lang="de-DE" dirty="0"/>
              <a:t>Bildunterschrift</a:t>
            </a:r>
            <a:br>
              <a:rPr lang="de-DE" dirty="0"/>
            </a:br>
            <a:r>
              <a:rPr lang="de-DE" dirty="0"/>
              <a:t>(falls überhaupt nötig)</a:t>
            </a:r>
          </a:p>
        </p:txBody>
      </p:sp>
      <p:sp>
        <p:nvSpPr>
          <p:cNvPr id="3" name="Bildplatzhalter 2">
            <a:extLst>
              <a:ext uri="{FF2B5EF4-FFF2-40B4-BE49-F238E27FC236}">
                <a16:creationId xmlns:a16="http://schemas.microsoft.com/office/drawing/2014/main" id="{C626A4AA-C686-FE40-9793-0DFD7714943A}"/>
              </a:ext>
            </a:extLst>
          </p:cNvPr>
          <p:cNvSpPr>
            <a:spLocks noGrp="1"/>
          </p:cNvSpPr>
          <p:nvPr>
            <p:ph type="pic" idx="1"/>
          </p:nvPr>
        </p:nvSpPr>
        <p:spPr>
          <a:xfrm>
            <a:off x="5183188" y="1160463"/>
            <a:ext cx="6169024" cy="53292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5AD67B07-D92F-E64A-8FF0-599BBF3B7FA8}"/>
              </a:ext>
            </a:extLst>
          </p:cNvPr>
          <p:cNvSpPr>
            <a:spLocks noGrp="1"/>
          </p:cNvSpPr>
          <p:nvPr>
            <p:ph type="body" sz="half" idx="2" hasCustomPrompt="1"/>
          </p:nvPr>
        </p:nvSpPr>
        <p:spPr>
          <a:xfrm>
            <a:off x="839788" y="5648325"/>
            <a:ext cx="3932237" cy="841375"/>
          </a:xfrm>
        </p:spPr>
        <p:txBody>
          <a:bodyPr>
            <a:noAutofit/>
          </a:bodyPr>
          <a:lstStyle>
            <a:lvl1pPr marL="0" indent="0">
              <a:lnSpc>
                <a:spcPct val="12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Kurze Beschreibung von maximal drei Zeilen. Bitte präsentieren Sie und lesen Sie nicht ab.</a:t>
            </a:r>
          </a:p>
        </p:txBody>
      </p:sp>
      <p:sp>
        <p:nvSpPr>
          <p:cNvPr id="5" name="Datumsplatzhalter 4">
            <a:extLst>
              <a:ext uri="{FF2B5EF4-FFF2-40B4-BE49-F238E27FC236}">
                <a16:creationId xmlns:a16="http://schemas.microsoft.com/office/drawing/2014/main" id="{8F5A6D99-67F5-F749-8C6F-6685CC59CBE9}"/>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72D3CADC-F812-0B41-AD51-D7A1D01998E7}"/>
              </a:ext>
            </a:extLst>
          </p:cNvPr>
          <p:cNvSpPr>
            <a:spLocks noGrp="1"/>
          </p:cNvSpPr>
          <p:nvPr>
            <p:ph type="ftr" sz="quarter" idx="11"/>
          </p:nvPr>
        </p:nvSpPr>
        <p:spPr/>
        <p:txBody>
          <a:bodyPr/>
          <a:lstStyle/>
          <a:p>
            <a:r>
              <a:rPr lang="de-DE"/>
              <a:t>agree.d Workshop „Neugestaltung der EE-Förderlandschaft“</a:t>
            </a:r>
          </a:p>
        </p:txBody>
      </p:sp>
      <p:sp>
        <p:nvSpPr>
          <p:cNvPr id="7" name="Foliennummernplatzhalter 6">
            <a:extLst>
              <a:ext uri="{FF2B5EF4-FFF2-40B4-BE49-F238E27FC236}">
                <a16:creationId xmlns:a16="http://schemas.microsoft.com/office/drawing/2014/main" id="{8A8B4F31-39B2-B644-89E8-E585D6AC8FA6}"/>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8" name="Textplatzhalter 9">
            <a:extLst>
              <a:ext uri="{FF2B5EF4-FFF2-40B4-BE49-F238E27FC236}">
                <a16:creationId xmlns:a16="http://schemas.microsoft.com/office/drawing/2014/main" id="{E0DFD17B-BDEB-A347-B754-95A2066B7D1C}"/>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494700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3F51051-3199-A24B-B1CD-B7842F61354D}"/>
              </a:ext>
            </a:extLst>
          </p:cNvPr>
          <p:cNvSpPr>
            <a:spLocks noGrp="1"/>
          </p:cNvSpPr>
          <p:nvPr>
            <p:ph type="dt" sz="half" idx="10"/>
          </p:nvPr>
        </p:nvSpPr>
        <p:spPr/>
        <p:txBody>
          <a:bodyPr/>
          <a:lstStyle/>
          <a:p>
            <a:r>
              <a:rPr lang="de-DE"/>
              <a:t>23.10.2024</a:t>
            </a:r>
            <a:endParaRPr lang="de-DE" dirty="0"/>
          </a:p>
        </p:txBody>
      </p:sp>
      <p:sp>
        <p:nvSpPr>
          <p:cNvPr id="4" name="Fußzeilenplatzhalter 3">
            <a:extLst>
              <a:ext uri="{FF2B5EF4-FFF2-40B4-BE49-F238E27FC236}">
                <a16:creationId xmlns:a16="http://schemas.microsoft.com/office/drawing/2014/main" id="{A82D0658-7EB3-BA4A-B744-F4C17799157A}"/>
              </a:ext>
            </a:extLst>
          </p:cNvPr>
          <p:cNvSpPr>
            <a:spLocks noGrp="1"/>
          </p:cNvSpPr>
          <p:nvPr>
            <p:ph type="ftr" sz="quarter" idx="11"/>
          </p:nvPr>
        </p:nvSpPr>
        <p:spPr/>
        <p:txBody>
          <a:bodyPr/>
          <a:lstStyle/>
          <a:p>
            <a:r>
              <a:rPr lang="de-DE"/>
              <a:t>agree.d Workshop „Neugestaltung der EE-Förderlandschaft“</a:t>
            </a:r>
          </a:p>
        </p:txBody>
      </p:sp>
      <p:sp>
        <p:nvSpPr>
          <p:cNvPr id="5" name="Foliennummernplatzhalter 4">
            <a:extLst>
              <a:ext uri="{FF2B5EF4-FFF2-40B4-BE49-F238E27FC236}">
                <a16:creationId xmlns:a16="http://schemas.microsoft.com/office/drawing/2014/main" id="{A86C46B3-3DFF-F649-BBB6-F69949E9AF3D}"/>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8" name="Tabellenplatzhalter 7">
            <a:extLst>
              <a:ext uri="{FF2B5EF4-FFF2-40B4-BE49-F238E27FC236}">
                <a16:creationId xmlns:a16="http://schemas.microsoft.com/office/drawing/2014/main" id="{2E7CF542-03D0-7441-AA03-6F2930D943F1}"/>
              </a:ext>
            </a:extLst>
          </p:cNvPr>
          <p:cNvSpPr>
            <a:spLocks noGrp="1"/>
          </p:cNvSpPr>
          <p:nvPr>
            <p:ph type="tbl" sz="quarter" idx="13"/>
          </p:nvPr>
        </p:nvSpPr>
        <p:spPr>
          <a:xfrm>
            <a:off x="839788" y="1160463"/>
            <a:ext cx="10512425" cy="5329237"/>
          </a:xfrm>
        </p:spPr>
        <p:txBody>
          <a:bodyPr/>
          <a:lstStyle/>
          <a:p>
            <a:r>
              <a:rPr lang="de-DE"/>
              <a:t>Tabelle durch Klicken auf Symbol hinzufügen</a:t>
            </a:r>
            <a:endParaRPr lang="de-DE" dirty="0"/>
          </a:p>
        </p:txBody>
      </p:sp>
      <p:sp>
        <p:nvSpPr>
          <p:cNvPr id="6" name="Textplatzhalter 9">
            <a:extLst>
              <a:ext uri="{FF2B5EF4-FFF2-40B4-BE49-F238E27FC236}">
                <a16:creationId xmlns:a16="http://schemas.microsoft.com/office/drawing/2014/main" id="{1A037F56-82D0-174F-96A8-E82565C0749A}"/>
              </a:ext>
            </a:extLst>
          </p:cNvPr>
          <p:cNvSpPr>
            <a:spLocks noGrp="1"/>
          </p:cNvSpPr>
          <p:nvPr>
            <p:ph type="body" sz="quarter" idx="14"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3338760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eiben Sie auf dem Laufenden">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agree.d Workshop „Neugestaltung der EE-Förderlandschaft“</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2" name="Textfeld 1">
            <a:extLst>
              <a:ext uri="{FF2B5EF4-FFF2-40B4-BE49-F238E27FC236}">
                <a16:creationId xmlns:a16="http://schemas.microsoft.com/office/drawing/2014/main" id="{93E9C5A0-D080-A84E-A84A-37609E1DCDBD}"/>
              </a:ext>
            </a:extLst>
          </p:cNvPr>
          <p:cNvSpPr txBox="1"/>
          <p:nvPr userDrawn="1"/>
        </p:nvSpPr>
        <p:spPr>
          <a:xfrm>
            <a:off x="839789" y="1158828"/>
            <a:ext cx="6047044" cy="400110"/>
          </a:xfrm>
          <a:prstGeom prst="rect">
            <a:avLst/>
          </a:prstGeom>
          <a:noFill/>
        </p:spPr>
        <p:txBody>
          <a:bodyPr wrap="square" rtlCol="0">
            <a:spAutoFit/>
          </a:bodyPr>
          <a:lstStyle/>
          <a:p>
            <a:r>
              <a:rPr lang="de-DE" sz="2400" b="1" dirty="0">
                <a:solidFill>
                  <a:schemeClr val="accent1"/>
                </a:solidFill>
                <a:latin typeface="Montserrat" pitchFamily="2" charset="77"/>
              </a:rPr>
              <a:t>Bleiben Sie auf dem Laufenden</a:t>
            </a:r>
          </a:p>
        </p:txBody>
      </p:sp>
      <p:sp>
        <p:nvSpPr>
          <p:cNvPr id="4" name="Textfeld 3">
            <a:extLst>
              <a:ext uri="{FF2B5EF4-FFF2-40B4-BE49-F238E27FC236}">
                <a16:creationId xmlns:a16="http://schemas.microsoft.com/office/drawing/2014/main" id="{F21F5A99-5C55-CC42-8657-9BD75CDDC765}"/>
              </a:ext>
            </a:extLst>
          </p:cNvPr>
          <p:cNvSpPr txBox="1"/>
          <p:nvPr userDrawn="1"/>
        </p:nvSpPr>
        <p:spPr>
          <a:xfrm>
            <a:off x="3550508" y="1927654"/>
            <a:ext cx="4687330" cy="1077218"/>
          </a:xfrm>
          <a:prstGeom prst="rect">
            <a:avLst/>
          </a:prstGeom>
          <a:noFill/>
        </p:spPr>
        <p:txBody>
          <a:bodyPr wrap="square" rtlCol="0">
            <a:spAutoFit/>
          </a:bodyPr>
          <a:lstStyle/>
          <a:p>
            <a:r>
              <a:rPr lang="de-DE" sz="1600" b="1" dirty="0">
                <a:solidFill>
                  <a:schemeClr val="accent1"/>
                </a:solidFill>
                <a:latin typeface="Montserrat" pitchFamily="2" charset="77"/>
              </a:rPr>
              <a:t>Newsletter</a:t>
            </a:r>
            <a:br>
              <a:rPr lang="de-DE" sz="1600" dirty="0">
                <a:latin typeface="Montserrat" pitchFamily="2" charset="77"/>
              </a:rPr>
            </a:br>
            <a:r>
              <a:rPr lang="de-DE" sz="1600" dirty="0">
                <a:latin typeface="Montserrat" pitchFamily="2" charset="77"/>
              </a:rPr>
              <a:t>Info | Stiftung Umweltenergierecht</a:t>
            </a:r>
            <a:br>
              <a:rPr lang="de-DE" sz="1600" dirty="0">
                <a:latin typeface="Montserrat" pitchFamily="2" charset="77"/>
              </a:rPr>
            </a:br>
            <a:r>
              <a:rPr lang="de-DE" sz="1600" dirty="0">
                <a:latin typeface="Montserrat" pitchFamily="2" charset="77"/>
              </a:rPr>
              <a:t>informiert periodisch über die </a:t>
            </a:r>
            <a:br>
              <a:rPr lang="de-DE" sz="1600" dirty="0">
                <a:latin typeface="Montserrat" pitchFamily="2" charset="77"/>
              </a:rPr>
            </a:br>
            <a:r>
              <a:rPr lang="de-DE" sz="1600" dirty="0">
                <a:latin typeface="Montserrat" pitchFamily="2" charset="77"/>
              </a:rPr>
              <a:t>aktuellen Entwicklungen</a:t>
            </a:r>
          </a:p>
        </p:txBody>
      </p:sp>
      <p:sp>
        <p:nvSpPr>
          <p:cNvPr id="9" name="Textfeld 8">
            <a:extLst>
              <a:ext uri="{FF2B5EF4-FFF2-40B4-BE49-F238E27FC236}">
                <a16:creationId xmlns:a16="http://schemas.microsoft.com/office/drawing/2014/main" id="{44ACE052-2451-064C-971F-DDA703FC9EC3}"/>
              </a:ext>
            </a:extLst>
          </p:cNvPr>
          <p:cNvSpPr txBox="1"/>
          <p:nvPr userDrawn="1"/>
        </p:nvSpPr>
        <p:spPr>
          <a:xfrm>
            <a:off x="3550508" y="3725365"/>
            <a:ext cx="4687330" cy="83099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a:solidFill>
                  <a:schemeClr val="accent1"/>
                </a:solidFill>
                <a:latin typeface="Montserrat" pitchFamily="2" charset="77"/>
                <a:ea typeface="+mn-ea"/>
                <a:cs typeface="+mn-cs"/>
              </a:rPr>
              <a:t>Webseite</a:t>
            </a:r>
            <a:br>
              <a:rPr lang="de-DE" sz="1600" dirty="0">
                <a:latin typeface="Montserrat" pitchFamily="2" charset="77"/>
              </a:rPr>
            </a:br>
            <a:r>
              <a:rPr lang="de-DE" sz="1600" kern="1200" dirty="0">
                <a:solidFill>
                  <a:schemeClr val="tx1"/>
                </a:solidFill>
                <a:latin typeface="Montserrat" pitchFamily="2" charset="77"/>
                <a:ea typeface="+mn-ea"/>
                <a:cs typeface="+mn-cs"/>
                <a:hlinkClick r:id="rId2">
                  <a:extLst>
                    <a:ext uri="{A12FA001-AC4F-418D-AE19-62706E023703}">
                      <ahyp:hlinkClr xmlns:ahyp="http://schemas.microsoft.com/office/drawing/2018/hyperlinkcolor" val="tx"/>
                    </a:ext>
                  </a:extLst>
                </a:hlinkClick>
              </a:rPr>
              <a:t>www.umweltenergierecht.de</a:t>
            </a:r>
            <a:r>
              <a:rPr lang="de-DE" sz="1600" kern="1200" dirty="0">
                <a:solidFill>
                  <a:schemeClr val="tx1"/>
                </a:solidFill>
                <a:latin typeface="Montserrat" pitchFamily="2" charset="77"/>
                <a:ea typeface="+mn-ea"/>
                <a:cs typeface="+mn-cs"/>
              </a:rPr>
              <a:t> als </a:t>
            </a:r>
            <a:br>
              <a:rPr lang="de-DE" sz="1600" kern="1200" dirty="0">
                <a:solidFill>
                  <a:schemeClr val="tx1"/>
                </a:solidFill>
                <a:latin typeface="Montserrat" pitchFamily="2" charset="77"/>
                <a:ea typeface="+mn-ea"/>
                <a:cs typeface="+mn-cs"/>
              </a:rPr>
            </a:br>
            <a:r>
              <a:rPr lang="de-DE" sz="1600" kern="1200" dirty="0">
                <a:solidFill>
                  <a:schemeClr val="tx1"/>
                </a:solidFill>
                <a:latin typeface="Montserrat" pitchFamily="2" charset="77"/>
                <a:ea typeface="+mn-ea"/>
                <a:cs typeface="+mn-cs"/>
              </a:rPr>
              <a:t>Informationsportal</a:t>
            </a:r>
          </a:p>
        </p:txBody>
      </p:sp>
      <p:sp>
        <p:nvSpPr>
          <p:cNvPr id="10" name="Textfeld 9">
            <a:extLst>
              <a:ext uri="{FF2B5EF4-FFF2-40B4-BE49-F238E27FC236}">
                <a16:creationId xmlns:a16="http://schemas.microsoft.com/office/drawing/2014/main" id="{7AD07DAD-67E7-6B4C-B6AB-AED8BE37CF3E}"/>
              </a:ext>
            </a:extLst>
          </p:cNvPr>
          <p:cNvSpPr txBox="1"/>
          <p:nvPr userDrawn="1"/>
        </p:nvSpPr>
        <p:spPr>
          <a:xfrm>
            <a:off x="3550508" y="5246077"/>
            <a:ext cx="468733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err="1">
                <a:solidFill>
                  <a:schemeClr val="accent1"/>
                </a:solidFill>
                <a:latin typeface="Montserrat" pitchFamily="2" charset="77"/>
                <a:ea typeface="+mn-ea"/>
                <a:cs typeface="+mn-cs"/>
              </a:rPr>
              <a:t>Social</a:t>
            </a:r>
            <a:r>
              <a:rPr lang="de-DE" sz="1600" b="1" kern="1200" noProof="0" dirty="0">
                <a:solidFill>
                  <a:schemeClr val="accent1"/>
                </a:solidFill>
                <a:latin typeface="Montserrat" pitchFamily="2" charset="77"/>
                <a:ea typeface="+mn-ea"/>
                <a:cs typeface="+mn-cs"/>
              </a:rPr>
              <a:t> Media</a:t>
            </a:r>
            <a:br>
              <a:rPr lang="de-DE" sz="1600" dirty="0">
                <a:latin typeface="Montserrat" pitchFamily="2" charset="77"/>
              </a:rPr>
            </a:b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aktuelle Informationen auf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X und LinkedIn</a:t>
            </a:r>
          </a:p>
        </p:txBody>
      </p:sp>
      <p:pic>
        <p:nvPicPr>
          <p:cNvPr id="11" name="Grafik 10">
            <a:extLst>
              <a:ext uri="{FF2B5EF4-FFF2-40B4-BE49-F238E27FC236}">
                <a16:creationId xmlns:a16="http://schemas.microsoft.com/office/drawing/2014/main" id="{2BB5F2B9-F08E-544D-A14C-F474DCE6ADA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715368" y="2074840"/>
            <a:ext cx="1397060" cy="959315"/>
          </a:xfrm>
          <a:prstGeom prst="rect">
            <a:avLst/>
          </a:prstGeom>
        </p:spPr>
      </p:pic>
      <p:pic>
        <p:nvPicPr>
          <p:cNvPr id="12" name="Grafik 11">
            <a:extLst>
              <a:ext uri="{FF2B5EF4-FFF2-40B4-BE49-F238E27FC236}">
                <a16:creationId xmlns:a16="http://schemas.microsoft.com/office/drawing/2014/main" id="{1562D7C3-9C8E-734E-8D60-21D7E0F7084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838727" y="5341804"/>
            <a:ext cx="1336399" cy="858380"/>
          </a:xfrm>
          <a:prstGeom prst="rect">
            <a:avLst/>
          </a:prstGeom>
        </p:spPr>
      </p:pic>
      <p:pic>
        <p:nvPicPr>
          <p:cNvPr id="13" name="Grafik 12">
            <a:extLst>
              <a:ext uri="{FF2B5EF4-FFF2-40B4-BE49-F238E27FC236}">
                <a16:creationId xmlns:a16="http://schemas.microsoft.com/office/drawing/2014/main" id="{0E521F28-1751-D742-BFE9-FAB133145BF5}"/>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866718" y="3864749"/>
            <a:ext cx="1354713" cy="767671"/>
          </a:xfrm>
          <a:prstGeom prst="rect">
            <a:avLst/>
          </a:prstGeom>
        </p:spPr>
      </p:pic>
      <p:pic>
        <p:nvPicPr>
          <p:cNvPr id="16" name="Grafik 15" descr="Ein Bild, das Text, draußen, Natur, Frühling enthält.&#10;&#10;Automatisch generierte Beschreibung">
            <a:extLst>
              <a:ext uri="{FF2B5EF4-FFF2-40B4-BE49-F238E27FC236}">
                <a16:creationId xmlns:a16="http://schemas.microsoft.com/office/drawing/2014/main" id="{950C3CE8-A5FB-3A46-8BAC-715032D9F5D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436318" y="1160463"/>
            <a:ext cx="3363823" cy="4754305"/>
          </a:xfrm>
          <a:prstGeom prst="rect">
            <a:avLst/>
          </a:prstGeom>
        </p:spPr>
      </p:pic>
    </p:spTree>
    <p:extLst>
      <p:ext uri="{BB962C8B-B14F-4D97-AF65-F5344CB8AC3E}">
        <p14:creationId xmlns:p14="http://schemas.microsoft.com/office/powerpoint/2010/main" val="3415987732"/>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nterstützen Sie unsere Forschun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EDF8521-02EA-A247-A1C1-273AA84149DD}"/>
              </a:ext>
            </a:extLst>
          </p:cNvPr>
          <p:cNvSpPr>
            <a:spLocks noGrp="1"/>
          </p:cNvSpPr>
          <p:nvPr>
            <p:ph type="dt" sz="half" idx="10"/>
          </p:nvPr>
        </p:nvSpPr>
        <p:spPr/>
        <p:txBody>
          <a:bodyPr/>
          <a:lstStyle/>
          <a:p>
            <a:r>
              <a:rPr lang="de-DE"/>
              <a:t>23.10.2024</a:t>
            </a:r>
            <a:endParaRPr lang="de-DE" dirty="0"/>
          </a:p>
        </p:txBody>
      </p:sp>
      <p:sp>
        <p:nvSpPr>
          <p:cNvPr id="4" name="Fußzeilenplatzhalter 3">
            <a:extLst>
              <a:ext uri="{FF2B5EF4-FFF2-40B4-BE49-F238E27FC236}">
                <a16:creationId xmlns:a16="http://schemas.microsoft.com/office/drawing/2014/main" id="{A7823989-F766-714D-9334-253670EFD5BC}"/>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5" name="Foliennummernplatzhalter 4">
            <a:extLst>
              <a:ext uri="{FF2B5EF4-FFF2-40B4-BE49-F238E27FC236}">
                <a16:creationId xmlns:a16="http://schemas.microsoft.com/office/drawing/2014/main" id="{75753ADD-B4C1-284A-968E-3154F6254F5F}"/>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9" name="Rechteck 8">
            <a:extLst>
              <a:ext uri="{FF2B5EF4-FFF2-40B4-BE49-F238E27FC236}">
                <a16:creationId xmlns:a16="http://schemas.microsoft.com/office/drawing/2014/main" id="{83B3455A-3C63-6245-B428-0F84726FEE7E}"/>
              </a:ext>
            </a:extLst>
          </p:cNvPr>
          <p:cNvSpPr/>
          <p:nvPr userDrawn="1"/>
        </p:nvSpPr>
        <p:spPr>
          <a:xfrm>
            <a:off x="836484" y="1160463"/>
            <a:ext cx="6832944" cy="400110"/>
          </a:xfrm>
          <a:prstGeom prst="rect">
            <a:avLst/>
          </a:prstGeom>
        </p:spPr>
        <p:txBody>
          <a:bodyPr wrap="square">
            <a:spAutoFit/>
          </a:bodyPr>
          <a:lstStyle/>
          <a:p>
            <a:r>
              <a:rPr lang="de-DE" sz="2400" b="1" dirty="0">
                <a:solidFill>
                  <a:schemeClr val="accent1"/>
                </a:solidFill>
                <a:latin typeface="Montserrat" pitchFamily="2" charset="77"/>
              </a:rPr>
              <a:t>Unterstützen Sie unsere Forschung</a:t>
            </a:r>
          </a:p>
        </p:txBody>
      </p:sp>
      <p:sp>
        <p:nvSpPr>
          <p:cNvPr id="10" name="Textfeld 9">
            <a:extLst>
              <a:ext uri="{FF2B5EF4-FFF2-40B4-BE49-F238E27FC236}">
                <a16:creationId xmlns:a16="http://schemas.microsoft.com/office/drawing/2014/main" id="{73B6721D-7BF1-304B-ABFE-930F3C756D40}"/>
              </a:ext>
            </a:extLst>
          </p:cNvPr>
          <p:cNvSpPr txBox="1"/>
          <p:nvPr userDrawn="1"/>
        </p:nvSpPr>
        <p:spPr>
          <a:xfrm>
            <a:off x="4893276" y="2215464"/>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Forschung fördern und gemeinsam mehr bewirken</a:t>
            </a:r>
            <a:br>
              <a:rPr lang="de-DE" sz="1600" dirty="0">
                <a:latin typeface="Montserrat" pitchFamily="2" charset="77"/>
              </a:rPr>
            </a:br>
            <a:r>
              <a:rPr lang="de-DE" sz="1600" dirty="0">
                <a:latin typeface="Montserrat" pitchFamily="2" charset="77"/>
              </a:rPr>
              <a:t>Mit Ihrer Spende unterstützen Sie zweckgebunden die Forschung der Stiftung Umweltenergierecht über die Grundfinanzierung hinaus und leisten damit einen wichtigen Beitrag für das zukünftige Recht der Erneuerbaren Energien und eine nachhaltige Energieversorgung.</a:t>
            </a:r>
          </a:p>
        </p:txBody>
      </p:sp>
      <p:sp>
        <p:nvSpPr>
          <p:cNvPr id="11" name="Textfeld 10">
            <a:extLst>
              <a:ext uri="{FF2B5EF4-FFF2-40B4-BE49-F238E27FC236}">
                <a16:creationId xmlns:a16="http://schemas.microsoft.com/office/drawing/2014/main" id="{6D2E4B1B-C582-E640-A596-9E3D74DB5499}"/>
              </a:ext>
            </a:extLst>
          </p:cNvPr>
          <p:cNvSpPr txBox="1"/>
          <p:nvPr userDrawn="1"/>
        </p:nvSpPr>
        <p:spPr>
          <a:xfrm>
            <a:off x="4893276" y="3937083"/>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Kontakt</a:t>
            </a:r>
            <a:br>
              <a:rPr lang="de-DE" sz="1600" dirty="0">
                <a:latin typeface="Montserrat" pitchFamily="2" charset="77"/>
              </a:rPr>
            </a:br>
            <a:r>
              <a:rPr lang="de-DE" sz="1600" dirty="0">
                <a:latin typeface="Montserrat" pitchFamily="2" charset="77"/>
              </a:rPr>
              <a:t>Christiane Mitsch</a:t>
            </a:r>
          </a:p>
          <a:p>
            <a:r>
              <a:rPr lang="de-DE" sz="1600" dirty="0">
                <a:latin typeface="Montserrat" pitchFamily="2" charset="77"/>
              </a:rPr>
              <a:t>Leitung Fundraising und Stakeholdermanagement</a:t>
            </a:r>
          </a:p>
          <a:p>
            <a:r>
              <a:rPr lang="de-DE" sz="1600" dirty="0">
                <a:latin typeface="Montserrat" pitchFamily="2" charset="77"/>
              </a:rPr>
              <a:t>T: +49 1520 7435953</a:t>
            </a:r>
          </a:p>
          <a:p>
            <a:r>
              <a:rPr lang="de-DE" sz="1600" dirty="0">
                <a:latin typeface="Montserrat" pitchFamily="2" charset="77"/>
              </a:rPr>
              <a:t>M: mitsch@stiftung-umweltenergierecht.de</a:t>
            </a:r>
          </a:p>
          <a:p>
            <a:endParaRPr lang="de-DE" sz="1600" dirty="0">
              <a:latin typeface="Montserrat" pitchFamily="2" charset="77"/>
            </a:endParaRPr>
          </a:p>
        </p:txBody>
      </p:sp>
      <p:sp>
        <p:nvSpPr>
          <p:cNvPr id="12" name="Textfeld 11">
            <a:extLst>
              <a:ext uri="{FF2B5EF4-FFF2-40B4-BE49-F238E27FC236}">
                <a16:creationId xmlns:a16="http://schemas.microsoft.com/office/drawing/2014/main" id="{B95D95C6-01CD-D24C-AB0D-88C319A59B85}"/>
              </a:ext>
            </a:extLst>
          </p:cNvPr>
          <p:cNvSpPr txBox="1"/>
          <p:nvPr userDrawn="1"/>
        </p:nvSpPr>
        <p:spPr>
          <a:xfrm>
            <a:off x="4893276" y="5412482"/>
            <a:ext cx="6458934" cy="1077218"/>
          </a:xfrm>
          <a:prstGeom prst="rect">
            <a:avLst/>
          </a:prstGeom>
          <a:noFill/>
        </p:spPr>
        <p:txBody>
          <a:bodyPr wrap="square" rtlCol="0">
            <a:spAutoFit/>
          </a:bodyPr>
          <a:lstStyle/>
          <a:p>
            <a:r>
              <a:rPr lang="de-DE" sz="1600" b="1" dirty="0">
                <a:solidFill>
                  <a:schemeClr val="accent1"/>
                </a:solidFill>
                <a:latin typeface="Montserrat" pitchFamily="2" charset="77"/>
              </a:rPr>
              <a:t>Spendenkonto</a:t>
            </a:r>
            <a:br>
              <a:rPr lang="de-DE" sz="1600" dirty="0">
                <a:latin typeface="Montserrat" pitchFamily="2" charset="77"/>
              </a:rPr>
            </a:br>
            <a:r>
              <a:rPr lang="de-DE" sz="1600" dirty="0">
                <a:latin typeface="Montserrat" pitchFamily="2" charset="77"/>
              </a:rPr>
              <a:t>Sparkasse Mainfranken</a:t>
            </a:r>
          </a:p>
          <a:p>
            <a:r>
              <a:rPr lang="de-DE" sz="1600" dirty="0">
                <a:latin typeface="Montserrat" pitchFamily="2" charset="77"/>
              </a:rPr>
              <a:t>IBAN: DE16 7905 0000 0046 7431 83</a:t>
            </a:r>
          </a:p>
          <a:p>
            <a:r>
              <a:rPr lang="de-DE" sz="1600" dirty="0">
                <a:latin typeface="Montserrat" pitchFamily="2" charset="77"/>
              </a:rPr>
              <a:t>BIC: BYLADEM1SWU</a:t>
            </a:r>
          </a:p>
        </p:txBody>
      </p:sp>
      <p:pic>
        <p:nvPicPr>
          <p:cNvPr id="13" name="Grafik 12">
            <a:extLst>
              <a:ext uri="{FF2B5EF4-FFF2-40B4-BE49-F238E27FC236}">
                <a16:creationId xmlns:a16="http://schemas.microsoft.com/office/drawing/2014/main" id="{C595311B-6224-0B4E-BDA6-DFA8190CC61D}"/>
              </a:ext>
            </a:extLst>
          </p:cNvPr>
          <p:cNvPicPr>
            <a:picLocks noChangeAspect="1"/>
          </p:cNvPicPr>
          <p:nvPr userDrawn="1"/>
        </p:nvPicPr>
        <p:blipFill>
          <a:blip r:embed="rId2"/>
          <a:srcRect/>
          <a:stretch/>
        </p:blipFill>
        <p:spPr>
          <a:xfrm>
            <a:off x="836483" y="2329232"/>
            <a:ext cx="3624147" cy="4059046"/>
          </a:xfrm>
          <a:prstGeom prst="rect">
            <a:avLst/>
          </a:prstGeom>
        </p:spPr>
      </p:pic>
    </p:spTree>
    <p:extLst>
      <p:ext uri="{BB962C8B-B14F-4D97-AF65-F5344CB8AC3E}">
        <p14:creationId xmlns:p14="http://schemas.microsoft.com/office/powerpoint/2010/main" val="659780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chlussfolie für eine*n Referent*in">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E911ABF-FE81-CB45-B21D-FC7CE60D441D}"/>
              </a:ext>
            </a:extLst>
          </p:cNvPr>
          <p:cNvSpPr/>
          <p:nvPr userDrawn="1"/>
        </p:nvSpPr>
        <p:spPr>
          <a:xfrm>
            <a:off x="0" y="0"/>
            <a:ext cx="12192000" cy="4654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FAEB988E-2FE1-A046-B604-A24022B4E4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3" name="Freihandform 12">
            <a:extLst>
              <a:ext uri="{FF2B5EF4-FFF2-40B4-BE49-F238E27FC236}">
                <a16:creationId xmlns:a16="http://schemas.microsoft.com/office/drawing/2014/main" id="{EC1FB5E3-775C-F548-9030-2E95D670283F}"/>
              </a:ext>
            </a:extLst>
          </p:cNvPr>
          <p:cNvSpPr/>
          <p:nvPr userDrawn="1"/>
        </p:nvSpPr>
        <p:spPr>
          <a:xfrm>
            <a:off x="839788" y="1178012"/>
            <a:ext cx="10512424" cy="5049794"/>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8C49854B-0A35-624B-AE74-8A58FE02A26A}"/>
              </a:ext>
            </a:extLst>
          </p:cNvPr>
          <p:cNvSpPr/>
          <p:nvPr userDrawn="1"/>
        </p:nvSpPr>
        <p:spPr>
          <a:xfrm>
            <a:off x="1274359" y="4850794"/>
            <a:ext cx="6640170" cy="1246495"/>
          </a:xfrm>
          <a:prstGeom prst="rect">
            <a:avLst/>
          </a:prstGeom>
        </p:spPr>
        <p:txBody>
          <a:bodyPr wrap="square">
            <a:spAutoFit/>
          </a:bodyPr>
          <a:lstStyle/>
          <a:p>
            <a:pPr marL="1023938" indent="-1016000">
              <a:spcBef>
                <a:spcPts val="600"/>
              </a:spcBef>
              <a:tabLst/>
              <a:defRPr/>
            </a:pPr>
            <a:r>
              <a:rPr lang="de-DE" sz="1000" b="1" dirty="0" err="1">
                <a:solidFill>
                  <a:schemeClr val="accent2"/>
                </a:solidFill>
                <a:latin typeface="Montserrat" pitchFamily="2" charset="77"/>
              </a:rPr>
              <a:t>www.stiftung-umweltenergierecht.de</a:t>
            </a:r>
            <a:endParaRPr lang="de-DE" sz="1000" b="1" dirty="0">
              <a:solidFill>
                <a:schemeClr val="accent2"/>
              </a:solidFill>
              <a:latin typeface="Montserrat" pitchFamily="2" charset="77"/>
            </a:endParaRPr>
          </a:p>
          <a:p>
            <a:pPr marL="1023938" indent="-1016000">
              <a:spcBef>
                <a:spcPts val="600"/>
              </a:spcBef>
              <a:tabLst/>
              <a:defRPr/>
            </a:pPr>
            <a:r>
              <a:rPr lang="de-DE" sz="1000" dirty="0">
                <a:solidFill>
                  <a:schemeClr val="accent2"/>
                </a:solidFill>
                <a:latin typeface="Montserrat" pitchFamily="2" charset="77"/>
              </a:rPr>
              <a:t>Unterstützen Sie unsere Arbeit durch </a:t>
            </a:r>
            <a:r>
              <a:rPr lang="de-DE" sz="1000" dirty="0" err="1">
                <a:solidFill>
                  <a:schemeClr val="accent2"/>
                </a:solidFill>
                <a:latin typeface="Montserrat" pitchFamily="2" charset="77"/>
              </a:rPr>
              <a:t>Zustiftungen</a:t>
            </a:r>
            <a:r>
              <a:rPr lang="de-DE" sz="1000" dirty="0">
                <a:solidFill>
                  <a:schemeClr val="accent2"/>
                </a:solidFill>
                <a:latin typeface="Montserrat" pitchFamily="2" charset="77"/>
              </a:rPr>
              <a:t> und Spenden für laufende Forschungsaufgaben.</a:t>
            </a:r>
          </a:p>
          <a:p>
            <a:pPr marL="1023938" indent="-1016000">
              <a:spcBef>
                <a:spcPts val="600"/>
              </a:spcBef>
              <a:tabLst/>
              <a:defRPr/>
            </a:pPr>
            <a:r>
              <a:rPr lang="de-DE" sz="1000" b="1" dirty="0">
                <a:solidFill>
                  <a:schemeClr val="accent2"/>
                </a:solidFill>
                <a:latin typeface="Montserrat" pitchFamily="2" charset="77"/>
              </a:rPr>
              <a:t>Spenden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DE16790500000046743183</a:t>
            </a:r>
          </a:p>
          <a:p>
            <a:pPr marL="1023938" indent="-1016000">
              <a:spcBef>
                <a:spcPts val="600"/>
              </a:spcBef>
              <a:tabLst/>
              <a:defRPr/>
            </a:pPr>
            <a:r>
              <a:rPr lang="de-DE" sz="1000" b="1" dirty="0" err="1">
                <a:solidFill>
                  <a:schemeClr val="accent2"/>
                </a:solidFill>
                <a:latin typeface="Montserrat" pitchFamily="2" charset="77"/>
              </a:rPr>
              <a:t>Zustiftungen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DE83790500000046745469</a:t>
            </a:r>
          </a:p>
        </p:txBody>
      </p:sp>
      <p:sp>
        <p:nvSpPr>
          <p:cNvPr id="15" name="Freihandform 14">
            <a:extLst>
              <a:ext uri="{FF2B5EF4-FFF2-40B4-BE49-F238E27FC236}">
                <a16:creationId xmlns:a16="http://schemas.microsoft.com/office/drawing/2014/main" id="{02A75650-1A2D-884D-B288-15AB97A3031E}"/>
              </a:ext>
            </a:extLst>
          </p:cNvPr>
          <p:cNvSpPr/>
          <p:nvPr userDrawn="1"/>
        </p:nvSpPr>
        <p:spPr>
          <a:xfrm>
            <a:off x="839788" y="4654378"/>
            <a:ext cx="11461138" cy="163932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DA1EC288-428C-8C47-98EA-59E590C401E8}"/>
              </a:ext>
            </a:extLst>
          </p:cNvPr>
          <p:cNvSpPr/>
          <p:nvPr userDrawn="1"/>
        </p:nvSpPr>
        <p:spPr>
          <a:xfrm>
            <a:off x="1291602" y="4246862"/>
            <a:ext cx="3854732" cy="276999"/>
          </a:xfrm>
          <a:prstGeom prst="rect">
            <a:avLst/>
          </a:prstGeom>
        </p:spPr>
        <p:txBody>
          <a:bodyPr wrap="square">
            <a:spAutoFit/>
          </a:bodyPr>
          <a:lstStyle/>
          <a:p>
            <a:pPr marL="1023938" indent="-1016000">
              <a:lnSpc>
                <a:spcPct val="100000"/>
              </a:lnSpc>
              <a:spcBef>
                <a:spcPts val="1000"/>
              </a:spcBef>
              <a:tabLst/>
              <a:defRPr/>
            </a:pPr>
            <a:r>
              <a:rPr lang="de-DE" sz="1200" b="0" dirty="0">
                <a:solidFill>
                  <a:schemeClr val="bg1"/>
                </a:solidFill>
                <a:latin typeface="Montserrat" pitchFamily="2" charset="77"/>
              </a:rPr>
              <a:t>Friedrich-Ebert-Ring 9 | 97072 Würzburg</a:t>
            </a:r>
          </a:p>
        </p:txBody>
      </p:sp>
      <p:sp>
        <p:nvSpPr>
          <p:cNvPr id="19" name="Textplatzhalter 5">
            <a:extLst>
              <a:ext uri="{FF2B5EF4-FFF2-40B4-BE49-F238E27FC236}">
                <a16:creationId xmlns:a16="http://schemas.microsoft.com/office/drawing/2014/main" id="{08C0827B-73DC-3149-9810-408074C356CE}"/>
              </a:ext>
            </a:extLst>
          </p:cNvPr>
          <p:cNvSpPr>
            <a:spLocks noGrp="1"/>
          </p:cNvSpPr>
          <p:nvPr>
            <p:ph type="body" sz="quarter" idx="10" hasCustomPrompt="1"/>
          </p:nvPr>
        </p:nvSpPr>
        <p:spPr>
          <a:xfrm>
            <a:off x="1291602" y="1483200"/>
            <a:ext cx="2867025" cy="661720"/>
          </a:xfrm>
        </p:spPr>
        <p:txBody>
          <a:bodyPr/>
          <a:lstStyle>
            <a:lvl1pPr marL="0" indent="0">
              <a:lnSpc>
                <a:spcPct val="100000"/>
              </a:lnSpc>
              <a:spcBef>
                <a:spcPts val="0"/>
              </a:spcBef>
              <a:buNone/>
              <a:defRPr sz="20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dirty="0"/>
              <a:t>Vorname Nachname</a:t>
            </a:r>
          </a:p>
          <a:p>
            <a:pPr lvl="0"/>
            <a:r>
              <a:rPr lang="de-DE" dirty="0"/>
              <a:t>Funktion</a:t>
            </a:r>
          </a:p>
        </p:txBody>
      </p:sp>
      <p:sp>
        <p:nvSpPr>
          <p:cNvPr id="20" name="Textplatzhalter 22">
            <a:extLst>
              <a:ext uri="{FF2B5EF4-FFF2-40B4-BE49-F238E27FC236}">
                <a16:creationId xmlns:a16="http://schemas.microsoft.com/office/drawing/2014/main" id="{5710E3A9-FB83-F143-BE0D-B2F3108B76CA}"/>
              </a:ext>
            </a:extLst>
          </p:cNvPr>
          <p:cNvSpPr>
            <a:spLocks noGrp="1"/>
          </p:cNvSpPr>
          <p:nvPr>
            <p:ph type="body" sz="quarter" idx="11" hasCustomPrompt="1"/>
          </p:nvPr>
        </p:nvSpPr>
        <p:spPr>
          <a:xfrm>
            <a:off x="1291603" y="2992310"/>
            <a:ext cx="5314938" cy="1254551"/>
          </a:xfrm>
        </p:spPr>
        <p:txBody>
          <a:bodyPr/>
          <a:lstStyle>
            <a:lvl1pPr marL="400050" indent="-400050" algn="l">
              <a:lnSpc>
                <a:spcPct val="100000"/>
              </a:lnSpc>
              <a:buNone/>
              <a:tabLst/>
              <a:defRPr sz="1200">
                <a:solidFill>
                  <a:schemeClr val="bg1"/>
                </a:solidFill>
              </a:defRPr>
            </a:lvl1pPr>
            <a:lvl2pPr marL="457200" indent="0" algn="l">
              <a:buNone/>
              <a:defRPr sz="1200">
                <a:solidFill>
                  <a:schemeClr val="bg1"/>
                </a:solidFill>
              </a:defRPr>
            </a:lvl2pPr>
            <a:lvl3pPr marL="914400" indent="0" algn="l">
              <a:buNone/>
              <a:defRPr sz="1200">
                <a:solidFill>
                  <a:schemeClr val="bg1"/>
                </a:solidFill>
              </a:defRPr>
            </a:lvl3pPr>
            <a:lvl4pPr marL="1371600" indent="0" algn="l">
              <a:buNone/>
              <a:defRPr sz="1200">
                <a:solidFill>
                  <a:schemeClr val="bg1"/>
                </a:solidFill>
              </a:defRPr>
            </a:lvl4pPr>
            <a:lvl5pPr marL="1828800" indent="0" algn="l">
              <a:buNone/>
              <a:defRPr sz="1200">
                <a:solidFill>
                  <a:schemeClr val="bg1"/>
                </a:solidFill>
              </a:defRPr>
            </a:lvl5pPr>
          </a:lstStyle>
          <a:p>
            <a:pPr lvl="0"/>
            <a:r>
              <a:rPr lang="de-DE" dirty="0"/>
              <a:t>#</a:t>
            </a:r>
            <a:r>
              <a:rPr lang="de-DE" dirty="0" err="1"/>
              <a:t>nachname@stiftung-umweltenergierecht.de</a:t>
            </a:r>
            <a:endParaRPr lang="de-DE" dirty="0"/>
          </a:p>
          <a:p>
            <a:pPr lvl="0"/>
            <a:r>
              <a:rPr lang="de-DE" dirty="0"/>
              <a:t>Tel:	+49-931-79 40 77-## </a:t>
            </a:r>
          </a:p>
          <a:p>
            <a:pPr lvl="0"/>
            <a:r>
              <a:rPr lang="de-DE" dirty="0"/>
              <a:t>Fax:	+49-931-79 40 77-29</a:t>
            </a:r>
          </a:p>
          <a:p>
            <a:pPr lvl="0"/>
            <a:r>
              <a:rPr lang="de-DE" dirty="0"/>
              <a:t>Twitter: </a:t>
            </a:r>
          </a:p>
        </p:txBody>
      </p:sp>
    </p:spTree>
    <p:extLst>
      <p:ext uri="{BB962C8B-B14F-4D97-AF65-F5344CB8AC3E}">
        <p14:creationId xmlns:p14="http://schemas.microsoft.com/office/powerpoint/2010/main" val="2871384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47CBB23-F2DE-6B95-DECA-90B086735930}"/>
              </a:ext>
            </a:extLst>
          </p:cNvPr>
          <p:cNvSpPr>
            <a:spLocks noGrp="1"/>
          </p:cNvSpPr>
          <p:nvPr>
            <p:ph type="dt" sz="half" idx="10"/>
          </p:nvPr>
        </p:nvSpPr>
        <p:spPr/>
        <p:txBody>
          <a:bodyPr/>
          <a:lstStyle/>
          <a:p>
            <a:r>
              <a:rPr lang="de-DE"/>
              <a:t>23.10.2024</a:t>
            </a:r>
          </a:p>
        </p:txBody>
      </p:sp>
      <p:sp>
        <p:nvSpPr>
          <p:cNvPr id="3" name="Fußzeilenplatzhalter 2">
            <a:extLst>
              <a:ext uri="{FF2B5EF4-FFF2-40B4-BE49-F238E27FC236}">
                <a16:creationId xmlns:a16="http://schemas.microsoft.com/office/drawing/2014/main" id="{BE6A724F-33BF-DD19-79BF-00123B286133}"/>
              </a:ext>
            </a:extLst>
          </p:cNvPr>
          <p:cNvSpPr>
            <a:spLocks noGrp="1"/>
          </p:cNvSpPr>
          <p:nvPr>
            <p:ph type="ftr" sz="quarter" idx="11"/>
          </p:nvPr>
        </p:nvSpPr>
        <p:spPr/>
        <p:txBody>
          <a:bodyPr/>
          <a:lstStyle/>
          <a:p>
            <a:r>
              <a:rPr lang="de-DE"/>
              <a:t>agree.d Workshop „Neugestaltung der EE-Förderlandschaft“</a:t>
            </a:r>
          </a:p>
        </p:txBody>
      </p:sp>
      <p:sp>
        <p:nvSpPr>
          <p:cNvPr id="4" name="Foliennummernplatzhalter 3">
            <a:extLst>
              <a:ext uri="{FF2B5EF4-FFF2-40B4-BE49-F238E27FC236}">
                <a16:creationId xmlns:a16="http://schemas.microsoft.com/office/drawing/2014/main" id="{50D8FBC7-EAEE-ACBC-0CFD-64818A235404}"/>
              </a:ext>
            </a:extLst>
          </p:cNvPr>
          <p:cNvSpPr>
            <a:spLocks noGrp="1"/>
          </p:cNvSpPr>
          <p:nvPr>
            <p:ph type="sldNum" sz="quarter" idx="12"/>
          </p:nvPr>
        </p:nvSpPr>
        <p:spPr/>
        <p:txBody>
          <a:bodyPr/>
          <a:lstStyle/>
          <a:p>
            <a:fld id="{3FC7044A-9581-448F-A798-C0F830A52AAB}" type="slidenum">
              <a:rPr lang="de-DE" smtClean="0"/>
              <a:t>‹Nr.›</a:t>
            </a:fld>
            <a:endParaRPr lang="de-DE"/>
          </a:p>
        </p:txBody>
      </p:sp>
    </p:spTree>
    <p:extLst>
      <p:ext uri="{BB962C8B-B14F-4D97-AF65-F5344CB8AC3E}">
        <p14:creationId xmlns:p14="http://schemas.microsoft.com/office/powerpoint/2010/main" val="821217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Kapiteltrenner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836483" y="3674803"/>
            <a:ext cx="9144000" cy="2015941"/>
          </a:xfrm>
        </p:spPr>
        <p:txBody>
          <a:bodyPr anchor="b">
            <a:noAutofit/>
          </a:bodyPr>
          <a:lstStyle>
            <a:lvl1pPr algn="l">
              <a:defRPr sz="4800"/>
            </a:lvl1pPr>
          </a:lstStyle>
          <a:p>
            <a:r>
              <a:rPr lang="de-DE"/>
              <a:t>Mastertitelformat bearbeiten</a:t>
            </a:r>
            <a:endParaRPr lang="de-DE" dirty="0"/>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849754"/>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a:t>
            </a:r>
            <a:endParaRPr lang="de-DE" dirty="0"/>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6113698" cy="224637"/>
          </a:xfrm>
        </p:spPr>
        <p:txBody>
          <a:bodyPr/>
          <a:lstStyle/>
          <a:p>
            <a:r>
              <a:rPr lang="de-DE"/>
              <a:t>agree.d Workshop „Neugestaltung der EE-Förderlandschaft“</a:t>
            </a:r>
            <a:endParaRPr lang="de-DE" dirty="0"/>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Tree>
    <p:extLst>
      <p:ext uri="{BB962C8B-B14F-4D97-AF65-F5344CB8AC3E}">
        <p14:creationId xmlns:p14="http://schemas.microsoft.com/office/powerpoint/2010/main" val="20722340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7E91B611-1CE1-144A-AC65-C4DB6DF9A14A}"/>
              </a:ext>
            </a:extLst>
          </p:cNvPr>
          <p:cNvSpPr/>
          <p:nvPr userDrawn="1"/>
        </p:nvSpPr>
        <p:spPr>
          <a:xfrm>
            <a:off x="0" y="-3079"/>
            <a:ext cx="12192000" cy="51875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1004047" y="1855000"/>
            <a:ext cx="8976436" cy="2387600"/>
          </a:xfrm>
        </p:spPr>
        <p:txBody>
          <a:bodyPr anchor="b">
            <a:noAutofit/>
          </a:bodyPr>
          <a:lstStyle>
            <a:lvl1pPr algn="l">
              <a:defRPr sz="4800">
                <a:solidFill>
                  <a:schemeClr val="accent2"/>
                </a:solidFill>
              </a:defRPr>
            </a:lvl1pPr>
          </a:lstStyle>
          <a:p>
            <a:r>
              <a:rPr lang="de-DE" dirty="0"/>
              <a:t>Mastertitelformat bearbeiten</a:t>
            </a:r>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1004047" y="4257299"/>
            <a:ext cx="8976436" cy="642960"/>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pic>
        <p:nvPicPr>
          <p:cNvPr id="7" name="Grafik 6">
            <a:extLst>
              <a:ext uri="{FF2B5EF4-FFF2-40B4-BE49-F238E27FC236}">
                <a16:creationId xmlns:a16="http://schemas.microsoft.com/office/drawing/2014/main" id="{331125A1-B486-0148-A8BC-C64D08CE42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6" name="Freihandform 15">
            <a:extLst>
              <a:ext uri="{FF2B5EF4-FFF2-40B4-BE49-F238E27FC236}">
                <a16:creationId xmlns:a16="http://schemas.microsoft.com/office/drawing/2014/main" id="{B371B618-77DD-244E-A471-ED42881DE467}"/>
              </a:ext>
            </a:extLst>
          </p:cNvPr>
          <p:cNvSpPr/>
          <p:nvPr userDrawn="1"/>
        </p:nvSpPr>
        <p:spPr>
          <a:xfrm>
            <a:off x="609599" y="1178011"/>
            <a:ext cx="10972802" cy="532935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reihandform 19">
            <a:extLst>
              <a:ext uri="{FF2B5EF4-FFF2-40B4-BE49-F238E27FC236}">
                <a16:creationId xmlns:a16="http://schemas.microsoft.com/office/drawing/2014/main" id="{E5AA6A26-EFE4-0E48-B275-B7F8DCD14F02}"/>
              </a:ext>
            </a:extLst>
          </p:cNvPr>
          <p:cNvSpPr/>
          <p:nvPr userDrawn="1"/>
        </p:nvSpPr>
        <p:spPr>
          <a:xfrm>
            <a:off x="609599" y="5182916"/>
            <a:ext cx="11691328" cy="107444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Datumsplatzhalter 3">
            <a:extLst>
              <a:ext uri="{FF2B5EF4-FFF2-40B4-BE49-F238E27FC236}">
                <a16:creationId xmlns:a16="http://schemas.microsoft.com/office/drawing/2014/main" id="{9F7FBF76-A59E-6148-8CA5-710D0F37EC6B}"/>
              </a:ext>
            </a:extLst>
          </p:cNvPr>
          <p:cNvSpPr>
            <a:spLocks noGrp="1"/>
          </p:cNvSpPr>
          <p:nvPr>
            <p:ph type="dt" sz="half" idx="2"/>
          </p:nvPr>
        </p:nvSpPr>
        <p:spPr>
          <a:xfrm>
            <a:off x="1019980" y="5789507"/>
            <a:ext cx="3181640" cy="288763"/>
          </a:xfrm>
          <a:prstGeom prst="rect">
            <a:avLst/>
          </a:prstGeom>
        </p:spPr>
        <p:txBody>
          <a:bodyPr vert="horz" lIns="91440" tIns="45720" rIns="91440" bIns="45720" rtlCol="0" anchor="b"/>
          <a:lstStyle>
            <a:lvl1pPr algn="l">
              <a:defRPr sz="1200">
                <a:solidFill>
                  <a:srgbClr val="002758"/>
                </a:solidFill>
                <a:latin typeface="Montserrat" pitchFamily="2" charset="77"/>
              </a:defRPr>
            </a:lvl1pPr>
          </a:lstStyle>
          <a:p>
            <a:r>
              <a:rPr lang="de-DE"/>
              <a:t>23.10.2024</a:t>
            </a:r>
            <a:endParaRPr lang="de-DE" dirty="0"/>
          </a:p>
        </p:txBody>
      </p:sp>
      <p:sp>
        <p:nvSpPr>
          <p:cNvPr id="12" name="Textplatzhalter 12">
            <a:extLst>
              <a:ext uri="{FF2B5EF4-FFF2-40B4-BE49-F238E27FC236}">
                <a16:creationId xmlns:a16="http://schemas.microsoft.com/office/drawing/2014/main" id="{D73726C8-B953-3A43-B08A-19496309C0B4}"/>
              </a:ext>
            </a:extLst>
          </p:cNvPr>
          <p:cNvSpPr>
            <a:spLocks noGrp="1"/>
          </p:cNvSpPr>
          <p:nvPr>
            <p:ph type="body" sz="quarter" idx="10" hasCustomPrompt="1"/>
          </p:nvPr>
        </p:nvSpPr>
        <p:spPr>
          <a:xfrm>
            <a:off x="1019980" y="5580577"/>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a:t>#Vorname, #Nachname</a:t>
            </a:r>
          </a:p>
        </p:txBody>
      </p:sp>
      <p:sp>
        <p:nvSpPr>
          <p:cNvPr id="10" name="Textplatzhalter 12">
            <a:extLst>
              <a:ext uri="{FF2B5EF4-FFF2-40B4-BE49-F238E27FC236}">
                <a16:creationId xmlns:a16="http://schemas.microsoft.com/office/drawing/2014/main" id="{22F8206E-0AF4-FD49-978C-6F620EFFF0DD}"/>
              </a:ext>
            </a:extLst>
          </p:cNvPr>
          <p:cNvSpPr>
            <a:spLocks noGrp="1"/>
          </p:cNvSpPr>
          <p:nvPr>
            <p:ph type="body" sz="quarter" idx="11" hasCustomPrompt="1"/>
          </p:nvPr>
        </p:nvSpPr>
        <p:spPr>
          <a:xfrm>
            <a:off x="1019980" y="5353806"/>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err="1"/>
              <a:t>Veranstaltangsformat</a:t>
            </a:r>
            <a:endParaRPr lang="de-DE" dirty="0"/>
          </a:p>
        </p:txBody>
      </p:sp>
    </p:spTree>
    <p:extLst>
      <p:ext uri="{BB962C8B-B14F-4D97-AF65-F5344CB8AC3E}">
        <p14:creationId xmlns:p14="http://schemas.microsoft.com/office/powerpoint/2010/main" val="3746925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a:t>
            </a:r>
            <a:endParaRPr lang="de-DE" dirty="0"/>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agree.d Workshop „Neugestaltung der EE-Förderlandschaft“</a:t>
            </a:r>
            <a:endParaRPr lang="de-DE" dirty="0"/>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Titel 1">
            <a:extLst>
              <a:ext uri="{FF2B5EF4-FFF2-40B4-BE49-F238E27FC236}">
                <a16:creationId xmlns:a16="http://schemas.microsoft.com/office/drawing/2014/main" id="{8EF84613-8C5C-4436-9B10-6105E240BA11}"/>
              </a:ext>
            </a:extLst>
          </p:cNvPr>
          <p:cNvSpPr>
            <a:spLocks noGrp="1"/>
          </p:cNvSpPr>
          <p:nvPr>
            <p:ph type="title" hasCustomPrompt="1"/>
          </p:nvPr>
        </p:nvSpPr>
        <p:spPr>
          <a:xfrm>
            <a:off x="838200" y="1160462"/>
            <a:ext cx="10515600" cy="776756"/>
          </a:xfrm>
        </p:spPr>
        <p:txBody>
          <a:bodyPr anchor="t">
            <a:noAutofit/>
          </a:bodyPr>
          <a:lstStyle>
            <a:lvl1pPr>
              <a:defRPr sz="4400" b="1">
                <a:solidFill>
                  <a:schemeClr val="accent1"/>
                </a:solidFill>
              </a:defRPr>
            </a:lvl1pPr>
          </a:lstStyle>
          <a:p>
            <a:r>
              <a:rPr lang="de-DE" dirty="0"/>
              <a:t>Agenda</a:t>
            </a:r>
          </a:p>
        </p:txBody>
      </p:sp>
      <p:sp>
        <p:nvSpPr>
          <p:cNvPr id="12" name="Inhaltsplatzhalter 2">
            <a:extLst>
              <a:ext uri="{FF2B5EF4-FFF2-40B4-BE49-F238E27FC236}">
                <a16:creationId xmlns:a16="http://schemas.microsoft.com/office/drawing/2014/main" id="{A9A6B82C-B641-4D61-84B0-D3A21B670189}"/>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p:txBody>
      </p:sp>
    </p:spTree>
    <p:extLst>
      <p:ext uri="{BB962C8B-B14F-4D97-AF65-F5344CB8AC3E}">
        <p14:creationId xmlns:p14="http://schemas.microsoft.com/office/powerpoint/2010/main" val="885447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Kapiteltrenner ">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57EF2FC7-D5E7-164F-B1B7-5CFD5DEE16D4}"/>
              </a:ext>
            </a:extLst>
          </p:cNvPr>
          <p:cNvSpPr/>
          <p:nvPr userDrawn="1"/>
        </p:nvSpPr>
        <p:spPr>
          <a:xfrm>
            <a:off x="-65741" y="3429000"/>
            <a:ext cx="12257741" cy="3485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hasCustomPrompt="1"/>
          </p:nvPr>
        </p:nvSpPr>
        <p:spPr>
          <a:xfrm>
            <a:off x="836483" y="3674803"/>
            <a:ext cx="9144000" cy="2015941"/>
          </a:xfrm>
        </p:spPr>
        <p:txBody>
          <a:bodyPr anchor="b">
            <a:noAutofit/>
          </a:bodyPr>
          <a:lstStyle>
            <a:lvl1pPr algn="l">
              <a:defRPr sz="4800">
                <a:solidFill>
                  <a:schemeClr val="bg1"/>
                </a:solidFill>
              </a:defRPr>
            </a:lvl1pPr>
          </a:lstStyle>
          <a:p>
            <a:r>
              <a:rPr lang="de-DE" dirty="0" err="1"/>
              <a:t>Kapiteltrenner</a:t>
            </a:r>
            <a:endParaRPr lang="de-DE" dirty="0"/>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583342"/>
          </a:xfrm>
        </p:spPr>
        <p:txBody>
          <a:bodyPr>
            <a:no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a:t>
            </a:r>
            <a:endParaRPr lang="de-DE" dirty="0"/>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agree.d Workshop „Neugestaltung der EE-Förderlandschaft“</a:t>
            </a:r>
            <a:endParaRPr lang="de-DE" dirty="0"/>
          </a:p>
        </p:txBody>
      </p:sp>
      <p:pic>
        <p:nvPicPr>
          <p:cNvPr id="9" name="Grafik 8">
            <a:extLst>
              <a:ext uri="{FF2B5EF4-FFF2-40B4-BE49-F238E27FC236}">
                <a16:creationId xmlns:a16="http://schemas.microsoft.com/office/drawing/2014/main" id="{A3266346-EE4F-3047-AAC4-85A9754220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Freihandform 10">
            <a:extLst>
              <a:ext uri="{FF2B5EF4-FFF2-40B4-BE49-F238E27FC236}">
                <a16:creationId xmlns:a16="http://schemas.microsoft.com/office/drawing/2014/main" id="{60E1401D-699C-BB43-9681-F3B55BA184C8}"/>
              </a:ext>
            </a:extLst>
          </p:cNvPr>
          <p:cNvSpPr/>
          <p:nvPr userDrawn="1"/>
        </p:nvSpPr>
        <p:spPr>
          <a:xfrm>
            <a:off x="406399" y="571500"/>
            <a:ext cx="11430001" cy="5935866"/>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reihandform 11">
            <a:extLst>
              <a:ext uri="{FF2B5EF4-FFF2-40B4-BE49-F238E27FC236}">
                <a16:creationId xmlns:a16="http://schemas.microsoft.com/office/drawing/2014/main" id="{A73FFD23-550F-D34B-A8EE-101F01EA6698}"/>
              </a:ext>
            </a:extLst>
          </p:cNvPr>
          <p:cNvSpPr/>
          <p:nvPr userDrawn="1"/>
        </p:nvSpPr>
        <p:spPr>
          <a:xfrm>
            <a:off x="406399" y="3429001"/>
            <a:ext cx="11894594" cy="307836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Bildplatzhalter 9">
            <a:extLst>
              <a:ext uri="{FF2B5EF4-FFF2-40B4-BE49-F238E27FC236}">
                <a16:creationId xmlns:a16="http://schemas.microsoft.com/office/drawing/2014/main" id="{E40514AB-EC2B-6240-B151-70A5FAA23412}"/>
              </a:ext>
            </a:extLst>
          </p:cNvPr>
          <p:cNvSpPr>
            <a:spLocks noGrp="1"/>
          </p:cNvSpPr>
          <p:nvPr>
            <p:ph type="pic" sz="quarter" idx="13" hasCustomPrompt="1"/>
          </p:nvPr>
        </p:nvSpPr>
        <p:spPr>
          <a:xfrm>
            <a:off x="6154929" y="744980"/>
            <a:ext cx="5200588" cy="3256434"/>
          </a:xfrm>
        </p:spPr>
        <p:txBody>
          <a:bodyPr/>
          <a:lstStyle>
            <a:lvl1pPr marL="0" indent="0">
              <a:buNone/>
              <a:defRPr/>
            </a:lvl1pPr>
          </a:lstStyle>
          <a:p>
            <a:r>
              <a:rPr lang="de-DE" dirty="0"/>
              <a:t>Isometrische Grafik durch Klicken auf Symbol hinzufügen</a:t>
            </a:r>
          </a:p>
        </p:txBody>
      </p:sp>
    </p:spTree>
    <p:extLst>
      <p:ext uri="{BB962C8B-B14F-4D97-AF65-F5344CB8AC3E}">
        <p14:creationId xmlns:p14="http://schemas.microsoft.com/office/powerpoint/2010/main" val="1579958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alt mit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4ADE5-C1E0-6441-9B9B-147550F200FC}"/>
              </a:ext>
            </a:extLst>
          </p:cNvPr>
          <p:cNvSpPr>
            <a:spLocks noGrp="1"/>
          </p:cNvSpPr>
          <p:nvPr>
            <p:ph type="title"/>
          </p:nvPr>
        </p:nvSpPr>
        <p:spPr>
          <a:xfrm>
            <a:off x="838200" y="1160462"/>
            <a:ext cx="10515600" cy="776756"/>
          </a:xfrm>
        </p:spPr>
        <p:txBody>
          <a:bodyPr anchor="t">
            <a:noAutofit/>
          </a:bodyPr>
          <a:lstStyle>
            <a:lvl1pPr>
              <a:defRPr sz="2400" b="1">
                <a:solidFill>
                  <a:schemeClr val="accent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8BCD7C9C-742B-CC4A-9381-EA9D5579B5F6}"/>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2058F60-A21D-BD45-A67A-F1F69C3A6141}"/>
              </a:ext>
            </a:extLst>
          </p:cNvPr>
          <p:cNvSpPr>
            <a:spLocks noGrp="1"/>
          </p:cNvSpPr>
          <p:nvPr>
            <p:ph type="dt" sz="half" idx="10"/>
          </p:nvPr>
        </p:nvSpPr>
        <p:spPr/>
        <p:txBody>
          <a:bodyPr/>
          <a:lstStyle/>
          <a:p>
            <a:r>
              <a:rPr lang="de-DE"/>
              <a:t>23.10.2024</a:t>
            </a:r>
            <a:endParaRPr lang="de-DE" dirty="0"/>
          </a:p>
        </p:txBody>
      </p:sp>
      <p:sp>
        <p:nvSpPr>
          <p:cNvPr id="5" name="Fußzeilenplatzhalter 4">
            <a:extLst>
              <a:ext uri="{FF2B5EF4-FFF2-40B4-BE49-F238E27FC236}">
                <a16:creationId xmlns:a16="http://schemas.microsoft.com/office/drawing/2014/main" id="{D7D720CC-42F3-FC46-B2D9-6DB8717BF5B5}"/>
              </a:ext>
            </a:extLst>
          </p:cNvPr>
          <p:cNvSpPr>
            <a:spLocks noGrp="1"/>
          </p:cNvSpPr>
          <p:nvPr>
            <p:ph type="ftr" sz="quarter" idx="11"/>
          </p:nvPr>
        </p:nvSpPr>
        <p:spPr>
          <a:xfrm>
            <a:off x="2413898" y="226629"/>
            <a:ext cx="6211670" cy="272549"/>
          </a:xfrm>
        </p:spPr>
        <p:txBody>
          <a:bodyPr/>
          <a:lstStyle/>
          <a:p>
            <a:r>
              <a:rPr lang="de-DE"/>
              <a:t>agree.d Workshop „Neugestaltung der EE-Förderlandschaft“</a:t>
            </a:r>
            <a:endParaRPr lang="de-DE" dirty="0"/>
          </a:p>
        </p:txBody>
      </p:sp>
      <p:sp>
        <p:nvSpPr>
          <p:cNvPr id="6" name="Foliennummernplatzhalter 5">
            <a:extLst>
              <a:ext uri="{FF2B5EF4-FFF2-40B4-BE49-F238E27FC236}">
                <a16:creationId xmlns:a16="http://schemas.microsoft.com/office/drawing/2014/main" id="{3C0E15E2-0944-1146-9EFD-6F57E38BB39E}"/>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10" name="Textplatzhalter 9">
            <a:extLst>
              <a:ext uri="{FF2B5EF4-FFF2-40B4-BE49-F238E27FC236}">
                <a16:creationId xmlns:a16="http://schemas.microsoft.com/office/drawing/2014/main" id="{8DCCD738-6790-204A-AD7D-952754BB1E50}"/>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777981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mit Zita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p:nvPr>
        </p:nvSpPr>
        <p:spPr>
          <a:xfrm>
            <a:off x="838200" y="1147603"/>
            <a:ext cx="5181600" cy="5484973"/>
          </a:xfrm>
        </p:spPr>
        <p:txBody>
          <a:bodyPr>
            <a:noAutofit/>
          </a:bodyPr>
          <a:lstStyle>
            <a:lvl1pPr marL="312738" indent="-312738">
              <a:tabLst/>
              <a:defRPr/>
            </a:lvl1pPr>
            <a:lvl2pPr marL="711200" indent="-254000">
              <a:tabLst/>
              <a:defRPr/>
            </a:lvl2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hasCustomPrompt="1"/>
          </p:nvPr>
        </p:nvSpPr>
        <p:spPr>
          <a:xfrm>
            <a:off x="7043530" y="1147603"/>
            <a:ext cx="4310270" cy="5483767"/>
          </a:xfrm>
          <a:solidFill>
            <a:schemeClr val="bg2"/>
          </a:solidFill>
          <a:effectLst>
            <a:outerShdw dist="165100" dir="11220000" sx="101000" sy="101000" algn="br" rotWithShape="0">
              <a:schemeClr val="accent3"/>
            </a:outerShdw>
          </a:effectLst>
        </p:spPr>
        <p:txBody>
          <a:bodyPr lIns="360000" tIns="360000" rIns="360000" bIns="360000" anchor="ctr" anchorCtr="0">
            <a:noAutofit/>
          </a:bodyPr>
          <a:lstStyle>
            <a:lvl1pPr marL="177800" indent="-177800">
              <a:buClr>
                <a:schemeClr val="bg1"/>
              </a:buClr>
              <a:buNone/>
              <a:tabLst/>
              <a:defRPr b="1">
                <a:solidFill>
                  <a:schemeClr val="accent3"/>
                </a:solidFill>
              </a:defRPr>
            </a:lvl1pPr>
            <a:lvl2pPr marL="457200" indent="0">
              <a:buClr>
                <a:schemeClr val="bg1"/>
              </a:buClr>
              <a:buNone/>
              <a:defRPr>
                <a:solidFill>
                  <a:schemeClr val="bg1"/>
                </a:solidFill>
              </a:defRPr>
            </a:lvl2pPr>
            <a:lvl3pPr marL="91440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de-DE" dirty="0"/>
              <a:t>„Hier an dieser Stelle ist ein Zitat möglich.“</a:t>
            </a:r>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endParaRPr lang="de-DE" dirty="0"/>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236638734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halt 2 Sp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hasCustomPrompt="1"/>
          </p:nvPr>
        </p:nvSpPr>
        <p:spPr>
          <a:xfrm>
            <a:off x="838200" y="1160463"/>
            <a:ext cx="5181600" cy="5329238"/>
          </a:xfrm>
        </p:spPr>
        <p:txBody>
          <a:bodyPr>
            <a:noAutofit/>
          </a:bodyPr>
          <a:lstStyle>
            <a:lvl1pPr marL="312738" indent="-312738">
              <a:tabLst/>
              <a:defRPr/>
            </a:lvl1pPr>
          </a:lstStyle>
          <a:p>
            <a:pPr lvl="0"/>
            <a:r>
              <a:rPr lang="de-DE" dirty="0"/>
              <a:t>Zwei Spalten Text und/oder Bild</a:t>
            </a:r>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p:nvPr>
        </p:nvSpPr>
        <p:spPr>
          <a:xfrm>
            <a:off x="6172200" y="1160463"/>
            <a:ext cx="5181600" cy="5329238"/>
          </a:xfrm>
        </p:spPr>
        <p:txBody>
          <a:bodyPr>
            <a:noAutofit/>
          </a:bodyPr>
          <a:lstStyle>
            <a:lvl1pPr marL="355600" indent="-355600">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endParaRPr lang="de-DE" dirty="0"/>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2997022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halt mit Überschrif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102552-20EF-C740-931C-CB590FD849AF}"/>
              </a:ext>
            </a:extLst>
          </p:cNvPr>
          <p:cNvSpPr>
            <a:spLocks noGrp="1"/>
          </p:cNvSpPr>
          <p:nvPr>
            <p:ph type="title"/>
          </p:nvPr>
        </p:nvSpPr>
        <p:spPr>
          <a:xfrm>
            <a:off x="839788" y="1160463"/>
            <a:ext cx="10515600" cy="891560"/>
          </a:xfrm>
        </p:spPr>
        <p:txBody>
          <a:bodyPr>
            <a:noAutofit/>
          </a:bodyPr>
          <a:lstStyle/>
          <a:p>
            <a:r>
              <a:rPr lang="de-DE"/>
              <a:t>Mastertitelformat bearbeiten</a:t>
            </a:r>
            <a:endParaRPr lang="de-DE" dirty="0"/>
          </a:p>
        </p:txBody>
      </p:sp>
      <p:sp>
        <p:nvSpPr>
          <p:cNvPr id="3" name="Textplatzhalter 2">
            <a:extLst>
              <a:ext uri="{FF2B5EF4-FFF2-40B4-BE49-F238E27FC236}">
                <a16:creationId xmlns:a16="http://schemas.microsoft.com/office/drawing/2014/main" id="{39B2206B-16BB-E945-8016-216AEEA6DCE8}"/>
              </a:ext>
            </a:extLst>
          </p:cNvPr>
          <p:cNvSpPr>
            <a:spLocks noGrp="1"/>
          </p:cNvSpPr>
          <p:nvPr>
            <p:ph type="body" idx="1"/>
          </p:nvPr>
        </p:nvSpPr>
        <p:spPr>
          <a:xfrm>
            <a:off x="839788" y="2212975"/>
            <a:ext cx="5157787"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B880958-9306-8A4F-836B-DF221BC6A226}"/>
              </a:ext>
            </a:extLst>
          </p:cNvPr>
          <p:cNvSpPr>
            <a:spLocks noGrp="1"/>
          </p:cNvSpPr>
          <p:nvPr>
            <p:ph sz="half" idx="2"/>
          </p:nvPr>
        </p:nvSpPr>
        <p:spPr>
          <a:xfrm>
            <a:off x="839788" y="3036887"/>
            <a:ext cx="5157787"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a:extLst>
              <a:ext uri="{FF2B5EF4-FFF2-40B4-BE49-F238E27FC236}">
                <a16:creationId xmlns:a16="http://schemas.microsoft.com/office/drawing/2014/main" id="{E97C14B9-6156-DD4E-B2C1-87A0E6CD175D}"/>
              </a:ext>
            </a:extLst>
          </p:cNvPr>
          <p:cNvSpPr>
            <a:spLocks noGrp="1"/>
          </p:cNvSpPr>
          <p:nvPr>
            <p:ph type="body" sz="quarter" idx="3"/>
          </p:nvPr>
        </p:nvSpPr>
        <p:spPr>
          <a:xfrm>
            <a:off x="6172200" y="2212975"/>
            <a:ext cx="5183188"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F3589D1-8AE9-2E43-9768-711A8044F001}"/>
              </a:ext>
            </a:extLst>
          </p:cNvPr>
          <p:cNvSpPr>
            <a:spLocks noGrp="1"/>
          </p:cNvSpPr>
          <p:nvPr>
            <p:ph sz="quarter" idx="4"/>
          </p:nvPr>
        </p:nvSpPr>
        <p:spPr>
          <a:xfrm>
            <a:off x="6172200" y="3036887"/>
            <a:ext cx="5183188"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6">
            <a:extLst>
              <a:ext uri="{FF2B5EF4-FFF2-40B4-BE49-F238E27FC236}">
                <a16:creationId xmlns:a16="http://schemas.microsoft.com/office/drawing/2014/main" id="{23A11A51-7775-1B4C-A22E-CC865613C5E2}"/>
              </a:ext>
            </a:extLst>
          </p:cNvPr>
          <p:cNvSpPr>
            <a:spLocks noGrp="1"/>
          </p:cNvSpPr>
          <p:nvPr>
            <p:ph type="dt" sz="half" idx="10"/>
          </p:nvPr>
        </p:nvSpPr>
        <p:spPr/>
        <p:txBody>
          <a:bodyPr/>
          <a:lstStyle/>
          <a:p>
            <a:r>
              <a:rPr lang="de-DE"/>
              <a:t>23.10.2024</a:t>
            </a:r>
            <a:endParaRPr lang="de-DE" dirty="0"/>
          </a:p>
        </p:txBody>
      </p:sp>
      <p:sp>
        <p:nvSpPr>
          <p:cNvPr id="8" name="Fußzeilenplatzhalter 7">
            <a:extLst>
              <a:ext uri="{FF2B5EF4-FFF2-40B4-BE49-F238E27FC236}">
                <a16:creationId xmlns:a16="http://schemas.microsoft.com/office/drawing/2014/main" id="{69B8763A-043E-F342-988C-A9D57470A9B2}"/>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9" name="Foliennummernplatzhalter 8">
            <a:extLst>
              <a:ext uri="{FF2B5EF4-FFF2-40B4-BE49-F238E27FC236}">
                <a16:creationId xmlns:a16="http://schemas.microsoft.com/office/drawing/2014/main" id="{53028D24-58B8-1644-AF44-724381149F91}"/>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1569939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ollflächiges Bi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08BEFFC-ED27-4A4A-B2A2-B66C2C4894A5}"/>
              </a:ext>
            </a:extLst>
          </p:cNvPr>
          <p:cNvSpPr>
            <a:spLocks noGrp="1"/>
          </p:cNvSpPr>
          <p:nvPr>
            <p:ph type="dt" sz="half" idx="10"/>
          </p:nvPr>
        </p:nvSpPr>
        <p:spPr/>
        <p:txBody>
          <a:bodyPr/>
          <a:lstStyle/>
          <a:p>
            <a:r>
              <a:rPr lang="de-DE"/>
              <a:t>23.10.2024</a:t>
            </a:r>
            <a:endParaRPr lang="de-DE" dirty="0"/>
          </a:p>
        </p:txBody>
      </p:sp>
      <p:sp>
        <p:nvSpPr>
          <p:cNvPr id="4" name="Fußzeilenplatzhalter 3">
            <a:extLst>
              <a:ext uri="{FF2B5EF4-FFF2-40B4-BE49-F238E27FC236}">
                <a16:creationId xmlns:a16="http://schemas.microsoft.com/office/drawing/2014/main" id="{75DAB573-6211-4F4B-8024-27E23B38CCBB}"/>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5" name="Foliennummernplatzhalter 4">
            <a:extLst>
              <a:ext uri="{FF2B5EF4-FFF2-40B4-BE49-F238E27FC236}">
                <a16:creationId xmlns:a16="http://schemas.microsoft.com/office/drawing/2014/main" id="{8ACA7AC7-0E62-F74C-B68C-130D9C8C4FB2}"/>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7" name="Bildplatzhalter 6">
            <a:extLst>
              <a:ext uri="{FF2B5EF4-FFF2-40B4-BE49-F238E27FC236}">
                <a16:creationId xmlns:a16="http://schemas.microsoft.com/office/drawing/2014/main" id="{103E6973-E0D7-164A-95CA-E0AB1D29DC2C}"/>
              </a:ext>
            </a:extLst>
          </p:cNvPr>
          <p:cNvSpPr>
            <a:spLocks noGrp="1"/>
          </p:cNvSpPr>
          <p:nvPr>
            <p:ph type="pic" sz="quarter" idx="13"/>
          </p:nvPr>
        </p:nvSpPr>
        <p:spPr>
          <a:xfrm>
            <a:off x="0" y="800100"/>
            <a:ext cx="12192000" cy="6057900"/>
          </a:xfrm>
        </p:spPr>
        <p:txBody>
          <a:bodyPr/>
          <a:lstStyle/>
          <a:p>
            <a:r>
              <a:rPr lang="de-DE"/>
              <a:t>Bild durch Klicken auf Symbol hinzufügen</a:t>
            </a:r>
          </a:p>
        </p:txBody>
      </p:sp>
    </p:spTree>
    <p:extLst>
      <p:ext uri="{BB962C8B-B14F-4D97-AF65-F5344CB8AC3E}">
        <p14:creationId xmlns:p14="http://schemas.microsoft.com/office/powerpoint/2010/main" val="28528530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 mit Beschreib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98D02-E2FA-DB4F-B58A-DB871C143A57}"/>
              </a:ext>
            </a:extLst>
          </p:cNvPr>
          <p:cNvSpPr>
            <a:spLocks noGrp="1"/>
          </p:cNvSpPr>
          <p:nvPr>
            <p:ph type="title" hasCustomPrompt="1"/>
          </p:nvPr>
        </p:nvSpPr>
        <p:spPr>
          <a:xfrm>
            <a:off x="839788" y="4806949"/>
            <a:ext cx="3932237" cy="841375"/>
          </a:xfrm>
        </p:spPr>
        <p:txBody>
          <a:bodyPr anchor="b">
            <a:noAutofit/>
          </a:bodyPr>
          <a:lstStyle>
            <a:lvl1pPr>
              <a:defRPr sz="2400" b="1">
                <a:solidFill>
                  <a:schemeClr val="accent1"/>
                </a:solidFill>
              </a:defRPr>
            </a:lvl1pPr>
          </a:lstStyle>
          <a:p>
            <a:r>
              <a:rPr lang="de-DE" dirty="0"/>
              <a:t>Bildunterschrift</a:t>
            </a:r>
            <a:br>
              <a:rPr lang="de-DE" dirty="0"/>
            </a:br>
            <a:r>
              <a:rPr lang="de-DE" dirty="0"/>
              <a:t>(falls überhaupt nötig)</a:t>
            </a:r>
          </a:p>
        </p:txBody>
      </p:sp>
      <p:sp>
        <p:nvSpPr>
          <p:cNvPr id="3" name="Bildplatzhalter 2">
            <a:extLst>
              <a:ext uri="{FF2B5EF4-FFF2-40B4-BE49-F238E27FC236}">
                <a16:creationId xmlns:a16="http://schemas.microsoft.com/office/drawing/2014/main" id="{C626A4AA-C686-FE40-9793-0DFD7714943A}"/>
              </a:ext>
            </a:extLst>
          </p:cNvPr>
          <p:cNvSpPr>
            <a:spLocks noGrp="1"/>
          </p:cNvSpPr>
          <p:nvPr>
            <p:ph type="pic" idx="1"/>
          </p:nvPr>
        </p:nvSpPr>
        <p:spPr>
          <a:xfrm>
            <a:off x="5183188" y="1160463"/>
            <a:ext cx="6169024" cy="53292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5AD67B07-D92F-E64A-8FF0-599BBF3B7FA8}"/>
              </a:ext>
            </a:extLst>
          </p:cNvPr>
          <p:cNvSpPr>
            <a:spLocks noGrp="1"/>
          </p:cNvSpPr>
          <p:nvPr>
            <p:ph type="body" sz="half" idx="2" hasCustomPrompt="1"/>
          </p:nvPr>
        </p:nvSpPr>
        <p:spPr>
          <a:xfrm>
            <a:off x="839788" y="5648325"/>
            <a:ext cx="3932237" cy="841375"/>
          </a:xfrm>
        </p:spPr>
        <p:txBody>
          <a:bodyPr>
            <a:noAutofit/>
          </a:bodyPr>
          <a:lstStyle>
            <a:lvl1pPr marL="0" indent="0">
              <a:lnSpc>
                <a:spcPct val="12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Kurze Beschreibung von maximal drei Zeilen. Bitte präsentieren Sie und lesen Sie nicht ab.</a:t>
            </a:r>
          </a:p>
        </p:txBody>
      </p:sp>
      <p:sp>
        <p:nvSpPr>
          <p:cNvPr id="5" name="Datumsplatzhalter 4">
            <a:extLst>
              <a:ext uri="{FF2B5EF4-FFF2-40B4-BE49-F238E27FC236}">
                <a16:creationId xmlns:a16="http://schemas.microsoft.com/office/drawing/2014/main" id="{8F5A6D99-67F5-F749-8C6F-6685CC59CBE9}"/>
              </a:ext>
            </a:extLst>
          </p:cNvPr>
          <p:cNvSpPr>
            <a:spLocks noGrp="1"/>
          </p:cNvSpPr>
          <p:nvPr>
            <p:ph type="dt" sz="half" idx="10"/>
          </p:nvPr>
        </p:nvSpPr>
        <p:spPr/>
        <p:txBody>
          <a:bodyPr/>
          <a:lstStyle/>
          <a:p>
            <a:r>
              <a:rPr lang="de-DE"/>
              <a:t>23.10.2024</a:t>
            </a:r>
            <a:endParaRPr lang="de-DE" dirty="0"/>
          </a:p>
        </p:txBody>
      </p:sp>
      <p:sp>
        <p:nvSpPr>
          <p:cNvPr id="6" name="Fußzeilenplatzhalter 5">
            <a:extLst>
              <a:ext uri="{FF2B5EF4-FFF2-40B4-BE49-F238E27FC236}">
                <a16:creationId xmlns:a16="http://schemas.microsoft.com/office/drawing/2014/main" id="{72D3CADC-F812-0B41-AD51-D7A1D01998E7}"/>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7" name="Foliennummernplatzhalter 6">
            <a:extLst>
              <a:ext uri="{FF2B5EF4-FFF2-40B4-BE49-F238E27FC236}">
                <a16:creationId xmlns:a16="http://schemas.microsoft.com/office/drawing/2014/main" id="{8A8B4F31-39B2-B644-89E8-E585D6AC8FA6}"/>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8" name="Textplatzhalter 9">
            <a:extLst>
              <a:ext uri="{FF2B5EF4-FFF2-40B4-BE49-F238E27FC236}">
                <a16:creationId xmlns:a16="http://schemas.microsoft.com/office/drawing/2014/main" id="{E0DFD17B-BDEB-A347-B754-95A2066B7D1C}"/>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4947000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3F51051-3199-A24B-B1CD-B7842F61354D}"/>
              </a:ext>
            </a:extLst>
          </p:cNvPr>
          <p:cNvSpPr>
            <a:spLocks noGrp="1"/>
          </p:cNvSpPr>
          <p:nvPr>
            <p:ph type="dt" sz="half" idx="10"/>
          </p:nvPr>
        </p:nvSpPr>
        <p:spPr/>
        <p:txBody>
          <a:bodyPr/>
          <a:lstStyle/>
          <a:p>
            <a:r>
              <a:rPr lang="de-DE"/>
              <a:t>23.10.2024</a:t>
            </a:r>
            <a:endParaRPr lang="de-DE" dirty="0"/>
          </a:p>
        </p:txBody>
      </p:sp>
      <p:sp>
        <p:nvSpPr>
          <p:cNvPr id="4" name="Fußzeilenplatzhalter 3">
            <a:extLst>
              <a:ext uri="{FF2B5EF4-FFF2-40B4-BE49-F238E27FC236}">
                <a16:creationId xmlns:a16="http://schemas.microsoft.com/office/drawing/2014/main" id="{A82D0658-7EB3-BA4A-B744-F4C17799157A}"/>
              </a:ext>
            </a:extLst>
          </p:cNvPr>
          <p:cNvSpPr>
            <a:spLocks noGrp="1"/>
          </p:cNvSpPr>
          <p:nvPr>
            <p:ph type="ftr" sz="quarter" idx="11"/>
          </p:nvPr>
        </p:nvSpPr>
        <p:spPr>
          <a:xfrm>
            <a:off x="2413898" y="226629"/>
            <a:ext cx="6203506" cy="272549"/>
          </a:xfrm>
        </p:spPr>
        <p:txBody>
          <a:bodyPr/>
          <a:lstStyle/>
          <a:p>
            <a:r>
              <a:rPr lang="de-DE"/>
              <a:t>agree.d Workshop „Neugestaltung der EE-Förderlandschaft“</a:t>
            </a:r>
            <a:endParaRPr lang="de-DE" dirty="0"/>
          </a:p>
        </p:txBody>
      </p:sp>
      <p:sp>
        <p:nvSpPr>
          <p:cNvPr id="5" name="Foliennummernplatzhalter 4">
            <a:extLst>
              <a:ext uri="{FF2B5EF4-FFF2-40B4-BE49-F238E27FC236}">
                <a16:creationId xmlns:a16="http://schemas.microsoft.com/office/drawing/2014/main" id="{A86C46B3-3DFF-F649-BBB6-F69949E9AF3D}"/>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8" name="Tabellenplatzhalter 7">
            <a:extLst>
              <a:ext uri="{FF2B5EF4-FFF2-40B4-BE49-F238E27FC236}">
                <a16:creationId xmlns:a16="http://schemas.microsoft.com/office/drawing/2014/main" id="{2E7CF542-03D0-7441-AA03-6F2930D943F1}"/>
              </a:ext>
            </a:extLst>
          </p:cNvPr>
          <p:cNvSpPr>
            <a:spLocks noGrp="1"/>
          </p:cNvSpPr>
          <p:nvPr>
            <p:ph type="tbl" sz="quarter" idx="13"/>
          </p:nvPr>
        </p:nvSpPr>
        <p:spPr>
          <a:xfrm>
            <a:off x="839788" y="1160463"/>
            <a:ext cx="10512425" cy="5329237"/>
          </a:xfrm>
        </p:spPr>
        <p:txBody>
          <a:bodyPr/>
          <a:lstStyle/>
          <a:p>
            <a:r>
              <a:rPr lang="de-DE"/>
              <a:t>Tabelle durch Klicken auf Symbol hinzufügen</a:t>
            </a:r>
            <a:endParaRPr lang="de-DE" dirty="0"/>
          </a:p>
        </p:txBody>
      </p:sp>
      <p:sp>
        <p:nvSpPr>
          <p:cNvPr id="6" name="Textplatzhalter 9">
            <a:extLst>
              <a:ext uri="{FF2B5EF4-FFF2-40B4-BE49-F238E27FC236}">
                <a16:creationId xmlns:a16="http://schemas.microsoft.com/office/drawing/2014/main" id="{1A037F56-82D0-174F-96A8-E82565C0749A}"/>
              </a:ext>
            </a:extLst>
          </p:cNvPr>
          <p:cNvSpPr>
            <a:spLocks noGrp="1"/>
          </p:cNvSpPr>
          <p:nvPr>
            <p:ph type="body" sz="quarter" idx="14"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33387605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eiben Sie auf dem Laufenden">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endParaRPr lang="de-DE" dirty="0"/>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a:xfrm>
            <a:off x="2413898" y="226629"/>
            <a:ext cx="6022420" cy="316296"/>
          </a:xfrm>
        </p:spPr>
        <p:txBody>
          <a:bodyPr/>
          <a:lstStyle/>
          <a:p>
            <a:r>
              <a:rPr lang="de-DE"/>
              <a:t>agree.d Workshop „Neugestaltung der EE-Förderlandschaft“</a:t>
            </a:r>
            <a:endParaRPr lang="de-DE" dirty="0"/>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2" name="Textfeld 1">
            <a:extLst>
              <a:ext uri="{FF2B5EF4-FFF2-40B4-BE49-F238E27FC236}">
                <a16:creationId xmlns:a16="http://schemas.microsoft.com/office/drawing/2014/main" id="{93E9C5A0-D080-A84E-A84A-37609E1DCDBD}"/>
              </a:ext>
            </a:extLst>
          </p:cNvPr>
          <p:cNvSpPr txBox="1"/>
          <p:nvPr userDrawn="1"/>
        </p:nvSpPr>
        <p:spPr>
          <a:xfrm>
            <a:off x="839789" y="1158828"/>
            <a:ext cx="6047044" cy="400110"/>
          </a:xfrm>
          <a:prstGeom prst="rect">
            <a:avLst/>
          </a:prstGeom>
          <a:noFill/>
        </p:spPr>
        <p:txBody>
          <a:bodyPr wrap="square" rtlCol="0">
            <a:spAutoFit/>
          </a:bodyPr>
          <a:lstStyle/>
          <a:p>
            <a:r>
              <a:rPr lang="de-DE" sz="2400" b="1" dirty="0">
                <a:solidFill>
                  <a:schemeClr val="accent1"/>
                </a:solidFill>
                <a:latin typeface="Montserrat" pitchFamily="2" charset="77"/>
              </a:rPr>
              <a:t>Bleiben Sie auf dem Laufenden</a:t>
            </a:r>
          </a:p>
        </p:txBody>
      </p:sp>
      <p:sp>
        <p:nvSpPr>
          <p:cNvPr id="4" name="Textfeld 3">
            <a:extLst>
              <a:ext uri="{FF2B5EF4-FFF2-40B4-BE49-F238E27FC236}">
                <a16:creationId xmlns:a16="http://schemas.microsoft.com/office/drawing/2014/main" id="{F21F5A99-5C55-CC42-8657-9BD75CDDC765}"/>
              </a:ext>
            </a:extLst>
          </p:cNvPr>
          <p:cNvSpPr txBox="1"/>
          <p:nvPr userDrawn="1"/>
        </p:nvSpPr>
        <p:spPr>
          <a:xfrm>
            <a:off x="3550508" y="1927654"/>
            <a:ext cx="4687330" cy="1077218"/>
          </a:xfrm>
          <a:prstGeom prst="rect">
            <a:avLst/>
          </a:prstGeom>
          <a:noFill/>
        </p:spPr>
        <p:txBody>
          <a:bodyPr wrap="square" rtlCol="0">
            <a:spAutoFit/>
          </a:bodyPr>
          <a:lstStyle/>
          <a:p>
            <a:r>
              <a:rPr lang="de-DE" sz="1600" b="1" dirty="0">
                <a:solidFill>
                  <a:schemeClr val="accent1"/>
                </a:solidFill>
                <a:latin typeface="Montserrat" pitchFamily="2" charset="77"/>
              </a:rPr>
              <a:t>Newsletter</a:t>
            </a:r>
            <a:br>
              <a:rPr lang="de-DE" sz="1600" dirty="0">
                <a:latin typeface="Montserrat" pitchFamily="2" charset="77"/>
              </a:rPr>
            </a:br>
            <a:r>
              <a:rPr lang="de-DE" sz="1600" dirty="0">
                <a:latin typeface="Montserrat" pitchFamily="2" charset="77"/>
              </a:rPr>
              <a:t>Info | Stiftung Umweltenergierecht</a:t>
            </a:r>
            <a:br>
              <a:rPr lang="de-DE" sz="1600" dirty="0">
                <a:latin typeface="Montserrat" pitchFamily="2" charset="77"/>
              </a:rPr>
            </a:br>
            <a:r>
              <a:rPr lang="de-DE" sz="1600" dirty="0">
                <a:latin typeface="Montserrat" pitchFamily="2" charset="77"/>
              </a:rPr>
              <a:t>informiert periodisch über die </a:t>
            </a:r>
            <a:br>
              <a:rPr lang="de-DE" sz="1600" dirty="0">
                <a:latin typeface="Montserrat" pitchFamily="2" charset="77"/>
              </a:rPr>
            </a:br>
            <a:r>
              <a:rPr lang="de-DE" sz="1600" dirty="0">
                <a:latin typeface="Montserrat" pitchFamily="2" charset="77"/>
              </a:rPr>
              <a:t>aktuellen Entwicklungen</a:t>
            </a:r>
          </a:p>
        </p:txBody>
      </p:sp>
      <p:sp>
        <p:nvSpPr>
          <p:cNvPr id="9" name="Textfeld 8">
            <a:extLst>
              <a:ext uri="{FF2B5EF4-FFF2-40B4-BE49-F238E27FC236}">
                <a16:creationId xmlns:a16="http://schemas.microsoft.com/office/drawing/2014/main" id="{44ACE052-2451-064C-971F-DDA703FC9EC3}"/>
              </a:ext>
            </a:extLst>
          </p:cNvPr>
          <p:cNvSpPr txBox="1"/>
          <p:nvPr userDrawn="1"/>
        </p:nvSpPr>
        <p:spPr>
          <a:xfrm>
            <a:off x="3550508" y="3725365"/>
            <a:ext cx="4687330" cy="83099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a:solidFill>
                  <a:schemeClr val="accent1"/>
                </a:solidFill>
                <a:latin typeface="Montserrat" pitchFamily="2" charset="77"/>
                <a:ea typeface="+mn-ea"/>
                <a:cs typeface="+mn-cs"/>
              </a:rPr>
              <a:t>Webseite</a:t>
            </a:r>
            <a:br>
              <a:rPr lang="de-DE" sz="1600" dirty="0">
                <a:latin typeface="Montserrat" pitchFamily="2" charset="77"/>
              </a:rPr>
            </a:br>
            <a:r>
              <a:rPr lang="de-DE" sz="1600" kern="1200" dirty="0">
                <a:solidFill>
                  <a:schemeClr val="tx1"/>
                </a:solidFill>
                <a:latin typeface="Montserrat" pitchFamily="2" charset="77"/>
                <a:ea typeface="+mn-ea"/>
                <a:cs typeface="+mn-cs"/>
                <a:hlinkClick r:id="rId2">
                  <a:extLst>
                    <a:ext uri="{A12FA001-AC4F-418D-AE19-62706E023703}">
                      <ahyp:hlinkClr xmlns:ahyp="http://schemas.microsoft.com/office/drawing/2018/hyperlinkcolor" val="tx"/>
                    </a:ext>
                  </a:extLst>
                </a:hlinkClick>
              </a:rPr>
              <a:t>www.umweltenergierecht.de</a:t>
            </a:r>
            <a:r>
              <a:rPr lang="de-DE" sz="1600" kern="1200" dirty="0">
                <a:solidFill>
                  <a:schemeClr val="tx1"/>
                </a:solidFill>
                <a:latin typeface="Montserrat" pitchFamily="2" charset="77"/>
                <a:ea typeface="+mn-ea"/>
                <a:cs typeface="+mn-cs"/>
              </a:rPr>
              <a:t> als </a:t>
            </a:r>
            <a:br>
              <a:rPr lang="de-DE" sz="1600" kern="1200" dirty="0">
                <a:solidFill>
                  <a:schemeClr val="tx1"/>
                </a:solidFill>
                <a:latin typeface="Montserrat" pitchFamily="2" charset="77"/>
                <a:ea typeface="+mn-ea"/>
                <a:cs typeface="+mn-cs"/>
              </a:rPr>
            </a:br>
            <a:r>
              <a:rPr lang="de-DE" sz="1600" kern="1200" dirty="0">
                <a:solidFill>
                  <a:schemeClr val="tx1"/>
                </a:solidFill>
                <a:latin typeface="Montserrat" pitchFamily="2" charset="77"/>
                <a:ea typeface="+mn-ea"/>
                <a:cs typeface="+mn-cs"/>
              </a:rPr>
              <a:t>Informationsportal</a:t>
            </a:r>
          </a:p>
        </p:txBody>
      </p:sp>
      <p:sp>
        <p:nvSpPr>
          <p:cNvPr id="10" name="Textfeld 9">
            <a:extLst>
              <a:ext uri="{FF2B5EF4-FFF2-40B4-BE49-F238E27FC236}">
                <a16:creationId xmlns:a16="http://schemas.microsoft.com/office/drawing/2014/main" id="{7AD07DAD-67E7-6B4C-B6AB-AED8BE37CF3E}"/>
              </a:ext>
            </a:extLst>
          </p:cNvPr>
          <p:cNvSpPr txBox="1"/>
          <p:nvPr userDrawn="1"/>
        </p:nvSpPr>
        <p:spPr>
          <a:xfrm>
            <a:off x="3550508" y="5246077"/>
            <a:ext cx="468733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err="1">
                <a:solidFill>
                  <a:schemeClr val="accent1"/>
                </a:solidFill>
                <a:latin typeface="Montserrat" pitchFamily="2" charset="77"/>
                <a:ea typeface="+mn-ea"/>
                <a:cs typeface="+mn-cs"/>
              </a:rPr>
              <a:t>Social</a:t>
            </a:r>
            <a:r>
              <a:rPr lang="de-DE" sz="1600" b="1" kern="1200" noProof="0" dirty="0">
                <a:solidFill>
                  <a:schemeClr val="accent1"/>
                </a:solidFill>
                <a:latin typeface="Montserrat" pitchFamily="2" charset="77"/>
                <a:ea typeface="+mn-ea"/>
                <a:cs typeface="+mn-cs"/>
              </a:rPr>
              <a:t> Media</a:t>
            </a:r>
            <a:br>
              <a:rPr lang="de-DE" sz="1600" dirty="0">
                <a:latin typeface="Montserrat" pitchFamily="2" charset="77"/>
              </a:rPr>
            </a:b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aktuelle Informationen auf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Twitter und LinkedIn</a:t>
            </a:r>
          </a:p>
        </p:txBody>
      </p:sp>
      <p:pic>
        <p:nvPicPr>
          <p:cNvPr id="11" name="Grafik 10">
            <a:extLst>
              <a:ext uri="{FF2B5EF4-FFF2-40B4-BE49-F238E27FC236}">
                <a16:creationId xmlns:a16="http://schemas.microsoft.com/office/drawing/2014/main" id="{2BB5F2B9-F08E-544D-A14C-F474DCE6ADA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715368" y="2074840"/>
            <a:ext cx="1397060" cy="959315"/>
          </a:xfrm>
          <a:prstGeom prst="rect">
            <a:avLst/>
          </a:prstGeom>
        </p:spPr>
      </p:pic>
      <p:pic>
        <p:nvPicPr>
          <p:cNvPr id="12" name="Grafik 11">
            <a:extLst>
              <a:ext uri="{FF2B5EF4-FFF2-40B4-BE49-F238E27FC236}">
                <a16:creationId xmlns:a16="http://schemas.microsoft.com/office/drawing/2014/main" id="{1562D7C3-9C8E-734E-8D60-21D7E0F7084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838727" y="5341804"/>
            <a:ext cx="1336399" cy="858380"/>
          </a:xfrm>
          <a:prstGeom prst="rect">
            <a:avLst/>
          </a:prstGeom>
        </p:spPr>
      </p:pic>
      <p:pic>
        <p:nvPicPr>
          <p:cNvPr id="13" name="Grafik 12">
            <a:extLst>
              <a:ext uri="{FF2B5EF4-FFF2-40B4-BE49-F238E27FC236}">
                <a16:creationId xmlns:a16="http://schemas.microsoft.com/office/drawing/2014/main" id="{0E521F28-1751-D742-BFE9-FAB133145BF5}"/>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866718" y="3864749"/>
            <a:ext cx="1354713" cy="767671"/>
          </a:xfrm>
          <a:prstGeom prst="rect">
            <a:avLst/>
          </a:prstGeom>
        </p:spPr>
      </p:pic>
      <p:pic>
        <p:nvPicPr>
          <p:cNvPr id="16" name="Grafik 15" descr="Ein Bild, das Text, draußen, Natur, Frühling enthält.&#10;&#10;Automatisch generierte Beschreibung">
            <a:extLst>
              <a:ext uri="{FF2B5EF4-FFF2-40B4-BE49-F238E27FC236}">
                <a16:creationId xmlns:a16="http://schemas.microsoft.com/office/drawing/2014/main" id="{950C3CE8-A5FB-3A46-8BAC-715032D9F5D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436318" y="1160463"/>
            <a:ext cx="3363823" cy="4754305"/>
          </a:xfrm>
          <a:prstGeom prst="rect">
            <a:avLst/>
          </a:prstGeom>
        </p:spPr>
      </p:pic>
    </p:spTree>
    <p:extLst>
      <p:ext uri="{BB962C8B-B14F-4D97-AF65-F5344CB8AC3E}">
        <p14:creationId xmlns:p14="http://schemas.microsoft.com/office/powerpoint/2010/main" val="3415987732"/>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Unterstützen Sie unsere Forschun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EDF8521-02EA-A247-A1C1-273AA84149DD}"/>
              </a:ext>
            </a:extLst>
          </p:cNvPr>
          <p:cNvSpPr>
            <a:spLocks noGrp="1"/>
          </p:cNvSpPr>
          <p:nvPr>
            <p:ph type="dt" sz="half" idx="10"/>
          </p:nvPr>
        </p:nvSpPr>
        <p:spPr/>
        <p:txBody>
          <a:bodyPr/>
          <a:lstStyle/>
          <a:p>
            <a:r>
              <a:rPr lang="de-DE"/>
              <a:t>23.10.2024</a:t>
            </a:r>
            <a:endParaRPr lang="de-DE" dirty="0"/>
          </a:p>
        </p:txBody>
      </p:sp>
      <p:sp>
        <p:nvSpPr>
          <p:cNvPr id="4" name="Fußzeilenplatzhalter 3">
            <a:extLst>
              <a:ext uri="{FF2B5EF4-FFF2-40B4-BE49-F238E27FC236}">
                <a16:creationId xmlns:a16="http://schemas.microsoft.com/office/drawing/2014/main" id="{A7823989-F766-714D-9334-253670EFD5BC}"/>
              </a:ext>
            </a:extLst>
          </p:cNvPr>
          <p:cNvSpPr>
            <a:spLocks noGrp="1"/>
          </p:cNvSpPr>
          <p:nvPr>
            <p:ph type="ftr" sz="quarter" idx="11"/>
          </p:nvPr>
        </p:nvSpPr>
        <p:spPr>
          <a:xfrm>
            <a:off x="2413898" y="226629"/>
            <a:ext cx="6191259" cy="234653"/>
          </a:xfrm>
        </p:spPr>
        <p:txBody>
          <a:bodyPr/>
          <a:lstStyle/>
          <a:p>
            <a:r>
              <a:rPr lang="de-DE"/>
              <a:t>agree.d Workshop „Neugestaltung der EE-Förderlandschaft“</a:t>
            </a:r>
            <a:endParaRPr lang="de-DE" dirty="0"/>
          </a:p>
        </p:txBody>
      </p:sp>
      <p:sp>
        <p:nvSpPr>
          <p:cNvPr id="5" name="Foliennummernplatzhalter 4">
            <a:extLst>
              <a:ext uri="{FF2B5EF4-FFF2-40B4-BE49-F238E27FC236}">
                <a16:creationId xmlns:a16="http://schemas.microsoft.com/office/drawing/2014/main" id="{75753ADD-B4C1-284A-968E-3154F6254F5F}"/>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9" name="Rechteck 8">
            <a:extLst>
              <a:ext uri="{FF2B5EF4-FFF2-40B4-BE49-F238E27FC236}">
                <a16:creationId xmlns:a16="http://schemas.microsoft.com/office/drawing/2014/main" id="{83B3455A-3C63-6245-B428-0F84726FEE7E}"/>
              </a:ext>
            </a:extLst>
          </p:cNvPr>
          <p:cNvSpPr/>
          <p:nvPr userDrawn="1"/>
        </p:nvSpPr>
        <p:spPr>
          <a:xfrm>
            <a:off x="836484" y="1160463"/>
            <a:ext cx="6832944" cy="400110"/>
          </a:xfrm>
          <a:prstGeom prst="rect">
            <a:avLst/>
          </a:prstGeom>
        </p:spPr>
        <p:txBody>
          <a:bodyPr wrap="square">
            <a:spAutoFit/>
          </a:bodyPr>
          <a:lstStyle/>
          <a:p>
            <a:r>
              <a:rPr lang="de-DE" sz="2400" b="1" dirty="0">
                <a:solidFill>
                  <a:schemeClr val="accent1"/>
                </a:solidFill>
                <a:latin typeface="Montserrat" pitchFamily="2" charset="77"/>
              </a:rPr>
              <a:t>Unterstützen Sie unsere Forschung</a:t>
            </a:r>
          </a:p>
        </p:txBody>
      </p:sp>
      <p:sp>
        <p:nvSpPr>
          <p:cNvPr id="10" name="Textfeld 9">
            <a:extLst>
              <a:ext uri="{FF2B5EF4-FFF2-40B4-BE49-F238E27FC236}">
                <a16:creationId xmlns:a16="http://schemas.microsoft.com/office/drawing/2014/main" id="{73B6721D-7BF1-304B-ABFE-930F3C756D40}"/>
              </a:ext>
            </a:extLst>
          </p:cNvPr>
          <p:cNvSpPr txBox="1"/>
          <p:nvPr userDrawn="1"/>
        </p:nvSpPr>
        <p:spPr>
          <a:xfrm>
            <a:off x="4893276" y="2215464"/>
            <a:ext cx="6458934" cy="1323439"/>
          </a:xfrm>
          <a:prstGeom prst="rect">
            <a:avLst/>
          </a:prstGeom>
          <a:noFill/>
        </p:spPr>
        <p:txBody>
          <a:bodyPr wrap="square" rtlCol="0">
            <a:spAutoFit/>
          </a:bodyPr>
          <a:lstStyle/>
          <a:p>
            <a:r>
              <a:rPr lang="de-DE" sz="1600" b="1" dirty="0">
                <a:solidFill>
                  <a:schemeClr val="accent1"/>
                </a:solidFill>
                <a:latin typeface="Montserrat" pitchFamily="2" charset="77"/>
              </a:rPr>
              <a:t>Forschung fördern und gemeinsam mehr bewirken</a:t>
            </a:r>
            <a:br>
              <a:rPr lang="de-DE" sz="1600" dirty="0">
                <a:latin typeface="Montserrat" pitchFamily="2" charset="77"/>
              </a:rPr>
            </a:br>
            <a:r>
              <a:rPr lang="de-DE" sz="1600" dirty="0">
                <a:latin typeface="Montserrat" pitchFamily="2" charset="77"/>
              </a:rPr>
              <a:t>Um weiterhin als Zukunftswerkstatt für den Rechtsrahmen der Energiewende wichtige Impulse setzen zu können, brauchen wir Ihre Unterstützung! Ihre Spende fördert unsere Forschung und hilft, die Energiewende voranzubringen.</a:t>
            </a:r>
          </a:p>
        </p:txBody>
      </p:sp>
      <p:sp>
        <p:nvSpPr>
          <p:cNvPr id="11" name="Textfeld 10">
            <a:extLst>
              <a:ext uri="{FF2B5EF4-FFF2-40B4-BE49-F238E27FC236}">
                <a16:creationId xmlns:a16="http://schemas.microsoft.com/office/drawing/2014/main" id="{6D2E4B1B-C582-E640-A596-9E3D74DB5499}"/>
              </a:ext>
            </a:extLst>
          </p:cNvPr>
          <p:cNvSpPr txBox="1"/>
          <p:nvPr userDrawn="1"/>
        </p:nvSpPr>
        <p:spPr>
          <a:xfrm>
            <a:off x="4893276" y="3937083"/>
            <a:ext cx="6458934" cy="1077218"/>
          </a:xfrm>
          <a:prstGeom prst="rect">
            <a:avLst/>
          </a:prstGeom>
          <a:noFill/>
        </p:spPr>
        <p:txBody>
          <a:bodyPr wrap="square" rtlCol="0">
            <a:spAutoFit/>
          </a:bodyPr>
          <a:lstStyle/>
          <a:p>
            <a:r>
              <a:rPr lang="de-DE" sz="1600" b="1" dirty="0">
                <a:solidFill>
                  <a:schemeClr val="accent1"/>
                </a:solidFill>
                <a:latin typeface="Montserrat" pitchFamily="2" charset="77"/>
              </a:rPr>
              <a:t>Kontakt</a:t>
            </a:r>
            <a:br>
              <a:rPr lang="de-DE" sz="1600" dirty="0">
                <a:latin typeface="Montserrat" pitchFamily="2" charset="77"/>
              </a:rPr>
            </a:br>
            <a:r>
              <a:rPr lang="de-DE" sz="1600" dirty="0">
                <a:latin typeface="Montserrat" pitchFamily="2" charset="77"/>
              </a:rPr>
              <a:t>Hannah </a:t>
            </a:r>
            <a:r>
              <a:rPr lang="de-DE" sz="1600" dirty="0" err="1">
                <a:latin typeface="Montserrat" pitchFamily="2" charset="77"/>
              </a:rPr>
              <a:t>Lallathin</a:t>
            </a:r>
            <a:endParaRPr lang="de-DE" sz="1600" dirty="0">
              <a:latin typeface="Montserrat" pitchFamily="2" charset="77"/>
            </a:endParaRPr>
          </a:p>
          <a:p>
            <a:r>
              <a:rPr lang="de-DE" sz="1600" dirty="0">
                <a:latin typeface="Montserrat" pitchFamily="2" charset="77"/>
              </a:rPr>
              <a:t>Referentin Fundraising</a:t>
            </a:r>
          </a:p>
          <a:p>
            <a:r>
              <a:rPr lang="de-DE" sz="1600" dirty="0" err="1">
                <a:latin typeface="Montserrat" pitchFamily="2" charset="77"/>
              </a:rPr>
              <a:t>lallathin@stiftung-umweltenergierecht.de</a:t>
            </a:r>
            <a:endParaRPr lang="de-DE" sz="1600" dirty="0">
              <a:latin typeface="Montserrat" pitchFamily="2" charset="77"/>
            </a:endParaRPr>
          </a:p>
        </p:txBody>
      </p:sp>
      <p:sp>
        <p:nvSpPr>
          <p:cNvPr id="12" name="Textfeld 11">
            <a:extLst>
              <a:ext uri="{FF2B5EF4-FFF2-40B4-BE49-F238E27FC236}">
                <a16:creationId xmlns:a16="http://schemas.microsoft.com/office/drawing/2014/main" id="{B95D95C6-01CD-D24C-AB0D-88C319A59B85}"/>
              </a:ext>
            </a:extLst>
          </p:cNvPr>
          <p:cNvSpPr txBox="1"/>
          <p:nvPr userDrawn="1"/>
        </p:nvSpPr>
        <p:spPr>
          <a:xfrm>
            <a:off x="4893276" y="5412482"/>
            <a:ext cx="6458934" cy="1077218"/>
          </a:xfrm>
          <a:prstGeom prst="rect">
            <a:avLst/>
          </a:prstGeom>
          <a:noFill/>
        </p:spPr>
        <p:txBody>
          <a:bodyPr wrap="square" rtlCol="0">
            <a:spAutoFit/>
          </a:bodyPr>
          <a:lstStyle/>
          <a:p>
            <a:r>
              <a:rPr lang="de-DE" sz="1600" b="1" dirty="0">
                <a:solidFill>
                  <a:schemeClr val="accent1"/>
                </a:solidFill>
                <a:latin typeface="Montserrat" pitchFamily="2" charset="77"/>
              </a:rPr>
              <a:t>Spendenkonto</a:t>
            </a:r>
            <a:br>
              <a:rPr lang="de-DE" sz="1600" dirty="0">
                <a:latin typeface="Montserrat" pitchFamily="2" charset="77"/>
              </a:rPr>
            </a:br>
            <a:r>
              <a:rPr lang="de-DE" sz="1600" dirty="0">
                <a:latin typeface="Montserrat" pitchFamily="2" charset="77"/>
              </a:rPr>
              <a:t>Sparkasse Mainfranken</a:t>
            </a:r>
          </a:p>
          <a:p>
            <a:r>
              <a:rPr lang="de-DE" sz="1600" dirty="0">
                <a:latin typeface="Montserrat" pitchFamily="2" charset="77"/>
              </a:rPr>
              <a:t>IBAN: DE16 7905 0000 0046 7431 83</a:t>
            </a:r>
          </a:p>
          <a:p>
            <a:r>
              <a:rPr lang="de-DE" sz="1600" dirty="0">
                <a:latin typeface="Montserrat" pitchFamily="2" charset="77"/>
              </a:rPr>
              <a:t>BIC: BYLADEM1SWU</a:t>
            </a:r>
          </a:p>
        </p:txBody>
      </p:sp>
      <p:pic>
        <p:nvPicPr>
          <p:cNvPr id="13" name="Grafik 12" descr="Ein Bild, das Person, Kleidung, stehend, Anzug enthält.&#10;&#10;Automatisch generierte Beschreibung">
            <a:extLst>
              <a:ext uri="{FF2B5EF4-FFF2-40B4-BE49-F238E27FC236}">
                <a16:creationId xmlns:a16="http://schemas.microsoft.com/office/drawing/2014/main" id="{C595311B-6224-0B4E-BDA6-DFA8190CC61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36483" y="2227810"/>
            <a:ext cx="3624148" cy="4261890"/>
          </a:xfrm>
          <a:prstGeom prst="rect">
            <a:avLst/>
          </a:prstGeom>
        </p:spPr>
      </p:pic>
    </p:spTree>
    <p:extLst>
      <p:ext uri="{BB962C8B-B14F-4D97-AF65-F5344CB8AC3E}">
        <p14:creationId xmlns:p14="http://schemas.microsoft.com/office/powerpoint/2010/main" val="6597807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chlussfolie für eine*n Referent*in">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E911ABF-FE81-CB45-B21D-FC7CE60D441D}"/>
              </a:ext>
            </a:extLst>
          </p:cNvPr>
          <p:cNvSpPr/>
          <p:nvPr userDrawn="1"/>
        </p:nvSpPr>
        <p:spPr>
          <a:xfrm>
            <a:off x="0" y="0"/>
            <a:ext cx="12192000" cy="4654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FAEB988E-2FE1-A046-B604-A24022B4E4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3" name="Freihandform 12">
            <a:extLst>
              <a:ext uri="{FF2B5EF4-FFF2-40B4-BE49-F238E27FC236}">
                <a16:creationId xmlns:a16="http://schemas.microsoft.com/office/drawing/2014/main" id="{EC1FB5E3-775C-F548-9030-2E95D670283F}"/>
              </a:ext>
            </a:extLst>
          </p:cNvPr>
          <p:cNvSpPr/>
          <p:nvPr userDrawn="1"/>
        </p:nvSpPr>
        <p:spPr>
          <a:xfrm>
            <a:off x="839788" y="1178012"/>
            <a:ext cx="10512424" cy="5049794"/>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8C49854B-0A35-624B-AE74-8A58FE02A26A}"/>
              </a:ext>
            </a:extLst>
          </p:cNvPr>
          <p:cNvSpPr/>
          <p:nvPr userDrawn="1"/>
        </p:nvSpPr>
        <p:spPr>
          <a:xfrm>
            <a:off x="1274359" y="4850794"/>
            <a:ext cx="6640170" cy="1246495"/>
          </a:xfrm>
          <a:prstGeom prst="rect">
            <a:avLst/>
          </a:prstGeom>
        </p:spPr>
        <p:txBody>
          <a:bodyPr wrap="square">
            <a:spAutoFit/>
          </a:bodyPr>
          <a:lstStyle/>
          <a:p>
            <a:pPr marL="1023938" indent="-1016000">
              <a:spcBef>
                <a:spcPts val="600"/>
              </a:spcBef>
              <a:tabLst/>
              <a:defRPr/>
            </a:pPr>
            <a:r>
              <a:rPr lang="de-DE" sz="1000" b="1" dirty="0" err="1">
                <a:solidFill>
                  <a:schemeClr val="accent2"/>
                </a:solidFill>
                <a:latin typeface="Montserrat" pitchFamily="2" charset="77"/>
              </a:rPr>
              <a:t>www.stiftung-umweltenergierecht.de</a:t>
            </a:r>
            <a:endParaRPr lang="de-DE" sz="1000" b="1" dirty="0">
              <a:solidFill>
                <a:schemeClr val="accent2"/>
              </a:solidFill>
              <a:latin typeface="Montserrat" pitchFamily="2" charset="77"/>
            </a:endParaRPr>
          </a:p>
          <a:p>
            <a:pPr marL="1023938" indent="-1016000">
              <a:spcBef>
                <a:spcPts val="600"/>
              </a:spcBef>
              <a:tabLst/>
              <a:defRPr/>
            </a:pPr>
            <a:r>
              <a:rPr lang="de-DE" sz="1000" dirty="0">
                <a:solidFill>
                  <a:schemeClr val="accent2"/>
                </a:solidFill>
                <a:latin typeface="Montserrat" pitchFamily="2" charset="77"/>
              </a:rPr>
              <a:t>Unterstützen Sie unsere Arbeit durch </a:t>
            </a:r>
            <a:r>
              <a:rPr lang="de-DE" sz="1000" dirty="0" err="1">
                <a:solidFill>
                  <a:schemeClr val="accent2"/>
                </a:solidFill>
                <a:latin typeface="Montserrat" pitchFamily="2" charset="77"/>
              </a:rPr>
              <a:t>Zustiftungen</a:t>
            </a:r>
            <a:r>
              <a:rPr lang="de-DE" sz="1000" dirty="0">
                <a:solidFill>
                  <a:schemeClr val="accent2"/>
                </a:solidFill>
                <a:latin typeface="Montserrat" pitchFamily="2" charset="77"/>
              </a:rPr>
              <a:t> und Spenden für laufende Forschungsaufgaben.</a:t>
            </a:r>
          </a:p>
          <a:p>
            <a:pPr marL="1023938" indent="-1016000">
              <a:spcBef>
                <a:spcPts val="600"/>
              </a:spcBef>
              <a:tabLst/>
              <a:defRPr/>
            </a:pPr>
            <a:r>
              <a:rPr lang="de-DE" sz="1000" b="1" dirty="0">
                <a:solidFill>
                  <a:schemeClr val="accent2"/>
                </a:solidFill>
                <a:latin typeface="Montserrat" pitchFamily="2" charset="77"/>
              </a:rPr>
              <a:t>Spenden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DE16790500000046743183</a:t>
            </a:r>
          </a:p>
          <a:p>
            <a:pPr marL="1023938" indent="-1016000">
              <a:spcBef>
                <a:spcPts val="600"/>
              </a:spcBef>
              <a:tabLst/>
              <a:defRPr/>
            </a:pPr>
            <a:r>
              <a:rPr lang="de-DE" sz="1000" b="1" dirty="0" err="1">
                <a:solidFill>
                  <a:schemeClr val="accent2"/>
                </a:solidFill>
                <a:latin typeface="Montserrat" pitchFamily="2" charset="77"/>
              </a:rPr>
              <a:t>Zustiftungen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DE83790500000046745469</a:t>
            </a:r>
          </a:p>
        </p:txBody>
      </p:sp>
      <p:sp>
        <p:nvSpPr>
          <p:cNvPr id="15" name="Freihandform 14">
            <a:extLst>
              <a:ext uri="{FF2B5EF4-FFF2-40B4-BE49-F238E27FC236}">
                <a16:creationId xmlns:a16="http://schemas.microsoft.com/office/drawing/2014/main" id="{02A75650-1A2D-884D-B288-15AB97A3031E}"/>
              </a:ext>
            </a:extLst>
          </p:cNvPr>
          <p:cNvSpPr/>
          <p:nvPr userDrawn="1"/>
        </p:nvSpPr>
        <p:spPr>
          <a:xfrm>
            <a:off x="839788" y="4654378"/>
            <a:ext cx="11461138" cy="163932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DA1EC288-428C-8C47-98EA-59E590C401E8}"/>
              </a:ext>
            </a:extLst>
          </p:cNvPr>
          <p:cNvSpPr/>
          <p:nvPr userDrawn="1"/>
        </p:nvSpPr>
        <p:spPr>
          <a:xfrm>
            <a:off x="1291602" y="4246862"/>
            <a:ext cx="3854732" cy="276999"/>
          </a:xfrm>
          <a:prstGeom prst="rect">
            <a:avLst/>
          </a:prstGeom>
        </p:spPr>
        <p:txBody>
          <a:bodyPr wrap="square">
            <a:spAutoFit/>
          </a:bodyPr>
          <a:lstStyle/>
          <a:p>
            <a:pPr marL="1023938" indent="-1016000">
              <a:lnSpc>
                <a:spcPct val="100000"/>
              </a:lnSpc>
              <a:spcBef>
                <a:spcPts val="1000"/>
              </a:spcBef>
              <a:tabLst/>
              <a:defRPr/>
            </a:pPr>
            <a:r>
              <a:rPr lang="de-DE" sz="1200" b="0" dirty="0">
                <a:solidFill>
                  <a:schemeClr val="bg1"/>
                </a:solidFill>
                <a:latin typeface="Montserrat" pitchFamily="2" charset="77"/>
              </a:rPr>
              <a:t>Friedrich-Ebert-Ring 9 | 97072 Würzburg</a:t>
            </a:r>
          </a:p>
        </p:txBody>
      </p:sp>
      <p:sp>
        <p:nvSpPr>
          <p:cNvPr id="19" name="Textplatzhalter 5">
            <a:extLst>
              <a:ext uri="{FF2B5EF4-FFF2-40B4-BE49-F238E27FC236}">
                <a16:creationId xmlns:a16="http://schemas.microsoft.com/office/drawing/2014/main" id="{08C0827B-73DC-3149-9810-408074C356CE}"/>
              </a:ext>
            </a:extLst>
          </p:cNvPr>
          <p:cNvSpPr>
            <a:spLocks noGrp="1"/>
          </p:cNvSpPr>
          <p:nvPr>
            <p:ph type="body" sz="quarter" idx="10" hasCustomPrompt="1"/>
          </p:nvPr>
        </p:nvSpPr>
        <p:spPr>
          <a:xfrm>
            <a:off x="1291602" y="1483200"/>
            <a:ext cx="2867025" cy="661720"/>
          </a:xfrm>
        </p:spPr>
        <p:txBody>
          <a:bodyPr/>
          <a:lstStyle>
            <a:lvl1pPr marL="0" indent="0">
              <a:lnSpc>
                <a:spcPct val="100000"/>
              </a:lnSpc>
              <a:spcBef>
                <a:spcPts val="0"/>
              </a:spcBef>
              <a:buNone/>
              <a:defRPr sz="20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dirty="0"/>
              <a:t>Vorname Nachname</a:t>
            </a:r>
          </a:p>
          <a:p>
            <a:pPr lvl="0"/>
            <a:r>
              <a:rPr lang="de-DE" dirty="0"/>
              <a:t>Funktion</a:t>
            </a:r>
          </a:p>
        </p:txBody>
      </p:sp>
      <p:sp>
        <p:nvSpPr>
          <p:cNvPr id="20" name="Textplatzhalter 22">
            <a:extLst>
              <a:ext uri="{FF2B5EF4-FFF2-40B4-BE49-F238E27FC236}">
                <a16:creationId xmlns:a16="http://schemas.microsoft.com/office/drawing/2014/main" id="{5710E3A9-FB83-F143-BE0D-B2F3108B76CA}"/>
              </a:ext>
            </a:extLst>
          </p:cNvPr>
          <p:cNvSpPr>
            <a:spLocks noGrp="1"/>
          </p:cNvSpPr>
          <p:nvPr>
            <p:ph type="body" sz="quarter" idx="11" hasCustomPrompt="1"/>
          </p:nvPr>
        </p:nvSpPr>
        <p:spPr>
          <a:xfrm>
            <a:off x="1291603" y="2992310"/>
            <a:ext cx="5314938" cy="1254551"/>
          </a:xfrm>
        </p:spPr>
        <p:txBody>
          <a:bodyPr/>
          <a:lstStyle>
            <a:lvl1pPr marL="400050" indent="-400050" algn="l">
              <a:lnSpc>
                <a:spcPct val="100000"/>
              </a:lnSpc>
              <a:buNone/>
              <a:tabLst/>
              <a:defRPr sz="1200">
                <a:solidFill>
                  <a:schemeClr val="bg1"/>
                </a:solidFill>
              </a:defRPr>
            </a:lvl1pPr>
            <a:lvl2pPr marL="457200" indent="0" algn="l">
              <a:buNone/>
              <a:defRPr sz="1200">
                <a:solidFill>
                  <a:schemeClr val="bg1"/>
                </a:solidFill>
              </a:defRPr>
            </a:lvl2pPr>
            <a:lvl3pPr marL="914400" indent="0" algn="l">
              <a:buNone/>
              <a:defRPr sz="1200">
                <a:solidFill>
                  <a:schemeClr val="bg1"/>
                </a:solidFill>
              </a:defRPr>
            </a:lvl3pPr>
            <a:lvl4pPr marL="1371600" indent="0" algn="l">
              <a:buNone/>
              <a:defRPr sz="1200">
                <a:solidFill>
                  <a:schemeClr val="bg1"/>
                </a:solidFill>
              </a:defRPr>
            </a:lvl4pPr>
            <a:lvl5pPr marL="1828800" indent="0" algn="l">
              <a:buNone/>
              <a:defRPr sz="1200">
                <a:solidFill>
                  <a:schemeClr val="bg1"/>
                </a:solidFill>
              </a:defRPr>
            </a:lvl5pPr>
          </a:lstStyle>
          <a:p>
            <a:pPr lvl="0"/>
            <a:r>
              <a:rPr lang="de-DE" dirty="0"/>
              <a:t>#</a:t>
            </a:r>
            <a:r>
              <a:rPr lang="de-DE" dirty="0" err="1"/>
              <a:t>nachname@stiftung-umweltenergierecht.de</a:t>
            </a:r>
            <a:endParaRPr lang="de-DE" dirty="0"/>
          </a:p>
          <a:p>
            <a:pPr lvl="0"/>
            <a:r>
              <a:rPr lang="de-DE" dirty="0"/>
              <a:t>Tel:	+49-931-79 40 77-## </a:t>
            </a:r>
          </a:p>
          <a:p>
            <a:pPr lvl="0"/>
            <a:r>
              <a:rPr lang="de-DE" dirty="0"/>
              <a:t>Fax:	+49-931-79 40 77-29</a:t>
            </a:r>
          </a:p>
          <a:p>
            <a:pPr lvl="0"/>
            <a:r>
              <a:rPr lang="de-DE" dirty="0"/>
              <a:t>Twitter: </a:t>
            </a:r>
          </a:p>
        </p:txBody>
      </p:sp>
    </p:spTree>
    <p:extLst>
      <p:ext uri="{BB962C8B-B14F-4D97-AF65-F5344CB8AC3E}">
        <p14:creationId xmlns:p14="http://schemas.microsoft.com/office/powerpoint/2010/main" val="28713849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Unterstützen Sie unsere Forschun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EDF8521-02EA-A247-A1C1-273AA84149DD}"/>
              </a:ext>
            </a:extLst>
          </p:cNvPr>
          <p:cNvSpPr>
            <a:spLocks noGrp="1"/>
          </p:cNvSpPr>
          <p:nvPr>
            <p:ph type="dt" sz="half" idx="10"/>
          </p:nvPr>
        </p:nvSpPr>
        <p:spPr/>
        <p:txBody>
          <a:bodyPr/>
          <a:lstStyle/>
          <a:p>
            <a:r>
              <a:rPr lang="de-DE"/>
              <a:t>23.10.2024</a:t>
            </a:r>
            <a:endParaRPr lang="de-DE" dirty="0"/>
          </a:p>
        </p:txBody>
      </p:sp>
      <p:sp>
        <p:nvSpPr>
          <p:cNvPr id="4" name="Fußzeilenplatzhalter 3">
            <a:extLst>
              <a:ext uri="{FF2B5EF4-FFF2-40B4-BE49-F238E27FC236}">
                <a16:creationId xmlns:a16="http://schemas.microsoft.com/office/drawing/2014/main" id="{A7823989-F766-714D-9334-253670EFD5BC}"/>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5" name="Foliennummernplatzhalter 4">
            <a:extLst>
              <a:ext uri="{FF2B5EF4-FFF2-40B4-BE49-F238E27FC236}">
                <a16:creationId xmlns:a16="http://schemas.microsoft.com/office/drawing/2014/main" id="{75753ADD-B4C1-284A-968E-3154F6254F5F}"/>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9" name="Rechteck 8">
            <a:extLst>
              <a:ext uri="{FF2B5EF4-FFF2-40B4-BE49-F238E27FC236}">
                <a16:creationId xmlns:a16="http://schemas.microsoft.com/office/drawing/2014/main" id="{83B3455A-3C63-6245-B428-0F84726FEE7E}"/>
              </a:ext>
            </a:extLst>
          </p:cNvPr>
          <p:cNvSpPr/>
          <p:nvPr userDrawn="1"/>
        </p:nvSpPr>
        <p:spPr>
          <a:xfrm>
            <a:off x="836484" y="1160463"/>
            <a:ext cx="6832944" cy="461665"/>
          </a:xfrm>
          <a:prstGeom prst="rect">
            <a:avLst/>
          </a:prstGeom>
        </p:spPr>
        <p:txBody>
          <a:bodyPr wrap="square">
            <a:spAutoFit/>
          </a:bodyPr>
          <a:lstStyle/>
          <a:p>
            <a:pPr algn="l" fontAlgn="base"/>
            <a:r>
              <a:rPr lang="de-DE" sz="2400" b="1" i="0" dirty="0">
                <a:solidFill>
                  <a:srgbClr val="0095D6"/>
                </a:solidFill>
                <a:effectLst/>
                <a:latin typeface="Montserrat" panose="00000500000000000000" pitchFamily="2" charset="0"/>
              </a:rPr>
              <a:t>Support our research </a:t>
            </a:r>
          </a:p>
        </p:txBody>
      </p:sp>
      <p:sp>
        <p:nvSpPr>
          <p:cNvPr id="10" name="Textfeld 9">
            <a:extLst>
              <a:ext uri="{FF2B5EF4-FFF2-40B4-BE49-F238E27FC236}">
                <a16:creationId xmlns:a16="http://schemas.microsoft.com/office/drawing/2014/main" id="{73B6721D-7BF1-304B-ABFE-930F3C756D40}"/>
              </a:ext>
            </a:extLst>
          </p:cNvPr>
          <p:cNvSpPr txBox="1"/>
          <p:nvPr userDrawn="1"/>
        </p:nvSpPr>
        <p:spPr>
          <a:xfrm>
            <a:off x="4893276" y="2215464"/>
            <a:ext cx="6458934" cy="1077218"/>
          </a:xfrm>
          <a:prstGeom prst="rect">
            <a:avLst/>
          </a:prstGeom>
          <a:noFill/>
        </p:spPr>
        <p:txBody>
          <a:bodyPr wrap="square" rtlCol="0">
            <a:spAutoFit/>
          </a:bodyPr>
          <a:lstStyle/>
          <a:p>
            <a:r>
              <a:rPr lang="en-US" sz="1600" b="1" dirty="0">
                <a:solidFill>
                  <a:schemeClr val="accent1"/>
                </a:solidFill>
                <a:latin typeface="Montserrat" pitchFamily="2" charset="77"/>
              </a:rPr>
              <a:t>Invest in the future of climate protection law!</a:t>
            </a:r>
          </a:p>
          <a:p>
            <a:r>
              <a:rPr lang="en-US" sz="1600" dirty="0">
                <a:latin typeface="Montserrat" pitchFamily="2" charset="77"/>
              </a:rPr>
              <a:t>For a successful energy transition, we need an effective legal framework. Your donation supports our research and helps to advance the energy transition.</a:t>
            </a:r>
            <a:endParaRPr lang="de-DE" sz="1600" dirty="0">
              <a:latin typeface="Montserrat" pitchFamily="2" charset="77"/>
            </a:endParaRPr>
          </a:p>
        </p:txBody>
      </p:sp>
      <p:sp>
        <p:nvSpPr>
          <p:cNvPr id="11" name="Textfeld 10">
            <a:extLst>
              <a:ext uri="{FF2B5EF4-FFF2-40B4-BE49-F238E27FC236}">
                <a16:creationId xmlns:a16="http://schemas.microsoft.com/office/drawing/2014/main" id="{6D2E4B1B-C582-E640-A596-9E3D74DB5499}"/>
              </a:ext>
            </a:extLst>
          </p:cNvPr>
          <p:cNvSpPr txBox="1"/>
          <p:nvPr userDrawn="1"/>
        </p:nvSpPr>
        <p:spPr>
          <a:xfrm>
            <a:off x="4893276" y="3937083"/>
            <a:ext cx="6458934" cy="1077218"/>
          </a:xfrm>
          <a:prstGeom prst="rect">
            <a:avLst/>
          </a:prstGeom>
          <a:noFill/>
        </p:spPr>
        <p:txBody>
          <a:bodyPr wrap="square" rtlCol="0">
            <a:spAutoFit/>
          </a:bodyPr>
          <a:lstStyle/>
          <a:p>
            <a:r>
              <a:rPr lang="de-DE" sz="1600" b="1" dirty="0">
                <a:solidFill>
                  <a:schemeClr val="accent1"/>
                </a:solidFill>
                <a:latin typeface="Montserrat" pitchFamily="2" charset="77"/>
              </a:rPr>
              <a:t>Contact</a:t>
            </a:r>
            <a:br>
              <a:rPr lang="de-DE" sz="1600" dirty="0">
                <a:latin typeface="Montserrat" pitchFamily="2" charset="77"/>
              </a:rPr>
            </a:br>
            <a:r>
              <a:rPr lang="de-DE" sz="1600" dirty="0">
                <a:latin typeface="Montserrat" pitchFamily="2" charset="77"/>
              </a:rPr>
              <a:t>Christiane Mitsch</a:t>
            </a:r>
          </a:p>
          <a:p>
            <a:r>
              <a:rPr lang="de-DE" sz="1600" dirty="0">
                <a:latin typeface="Montserrat" pitchFamily="2" charset="77"/>
              </a:rPr>
              <a:t>Fundraising and Stakeholdermanagement</a:t>
            </a:r>
          </a:p>
          <a:p>
            <a:r>
              <a:rPr lang="de-DE" sz="1600" dirty="0">
                <a:latin typeface="Montserrat" pitchFamily="2" charset="77"/>
              </a:rPr>
              <a:t>mitsch@stiftung-umweltenergierecht.de</a:t>
            </a:r>
          </a:p>
        </p:txBody>
      </p:sp>
      <p:sp>
        <p:nvSpPr>
          <p:cNvPr id="12" name="Textfeld 11">
            <a:extLst>
              <a:ext uri="{FF2B5EF4-FFF2-40B4-BE49-F238E27FC236}">
                <a16:creationId xmlns:a16="http://schemas.microsoft.com/office/drawing/2014/main" id="{B95D95C6-01CD-D24C-AB0D-88C319A59B85}"/>
              </a:ext>
            </a:extLst>
          </p:cNvPr>
          <p:cNvSpPr txBox="1"/>
          <p:nvPr userDrawn="1"/>
        </p:nvSpPr>
        <p:spPr>
          <a:xfrm>
            <a:off x="4893276" y="5412482"/>
            <a:ext cx="6458934" cy="1077218"/>
          </a:xfrm>
          <a:prstGeom prst="rect">
            <a:avLst/>
          </a:prstGeom>
          <a:noFill/>
        </p:spPr>
        <p:txBody>
          <a:bodyPr wrap="square" rtlCol="0">
            <a:spAutoFit/>
          </a:bodyPr>
          <a:lstStyle/>
          <a:p>
            <a:r>
              <a:rPr lang="de-DE" sz="1600" b="1" dirty="0">
                <a:solidFill>
                  <a:srgbClr val="00ABE2"/>
                </a:solidFill>
                <a:latin typeface="Montserrat" panose="00000500000000000000" pitchFamily="2" charset="0"/>
              </a:rPr>
              <a:t>Donation account</a:t>
            </a:r>
            <a:br>
              <a:rPr lang="de-DE" sz="1600" dirty="0">
                <a:latin typeface="Montserrat" pitchFamily="2" charset="77"/>
              </a:rPr>
            </a:br>
            <a:r>
              <a:rPr lang="de-DE" sz="1600" dirty="0">
                <a:latin typeface="Montserrat" pitchFamily="2" charset="77"/>
              </a:rPr>
              <a:t>Sparkasse Mainfranken</a:t>
            </a:r>
          </a:p>
          <a:p>
            <a:r>
              <a:rPr lang="de-DE" sz="1600" dirty="0">
                <a:latin typeface="Montserrat" pitchFamily="2" charset="77"/>
              </a:rPr>
              <a:t>IBAN: DE16 7905 0000 0046 7431 83</a:t>
            </a:r>
          </a:p>
          <a:p>
            <a:r>
              <a:rPr lang="de-DE" sz="1600" dirty="0">
                <a:latin typeface="Montserrat" pitchFamily="2" charset="77"/>
              </a:rPr>
              <a:t>BIC: BYLADEM1SWU</a:t>
            </a:r>
          </a:p>
        </p:txBody>
      </p:sp>
      <p:pic>
        <p:nvPicPr>
          <p:cNvPr id="13" name="Grafik 12">
            <a:extLst>
              <a:ext uri="{FF2B5EF4-FFF2-40B4-BE49-F238E27FC236}">
                <a16:creationId xmlns:a16="http://schemas.microsoft.com/office/drawing/2014/main" id="{C595311B-6224-0B4E-BDA6-DFA8190CC61D}"/>
              </a:ext>
            </a:extLst>
          </p:cNvPr>
          <p:cNvPicPr>
            <a:picLocks noChangeAspect="1"/>
          </p:cNvPicPr>
          <p:nvPr userDrawn="1"/>
        </p:nvPicPr>
        <p:blipFill>
          <a:blip r:embed="rId2"/>
          <a:srcRect/>
          <a:stretch/>
        </p:blipFill>
        <p:spPr>
          <a:xfrm>
            <a:off x="836483" y="2329232"/>
            <a:ext cx="3624147" cy="4059046"/>
          </a:xfrm>
          <a:prstGeom prst="rect">
            <a:avLst/>
          </a:prstGeom>
        </p:spPr>
      </p:pic>
    </p:spTree>
    <p:extLst>
      <p:ext uri="{BB962C8B-B14F-4D97-AF65-F5344CB8AC3E}">
        <p14:creationId xmlns:p14="http://schemas.microsoft.com/office/powerpoint/2010/main" val="17560073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Schlussfolie für eine*n Referent*in">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E911ABF-FE81-CB45-B21D-FC7CE60D441D}"/>
              </a:ext>
            </a:extLst>
          </p:cNvPr>
          <p:cNvSpPr/>
          <p:nvPr userDrawn="1"/>
        </p:nvSpPr>
        <p:spPr>
          <a:xfrm>
            <a:off x="0" y="0"/>
            <a:ext cx="12192000" cy="4654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FAEB988E-2FE1-A046-B604-A24022B4E4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3" name="Freihandform 12">
            <a:extLst>
              <a:ext uri="{FF2B5EF4-FFF2-40B4-BE49-F238E27FC236}">
                <a16:creationId xmlns:a16="http://schemas.microsoft.com/office/drawing/2014/main" id="{EC1FB5E3-775C-F548-9030-2E95D670283F}"/>
              </a:ext>
            </a:extLst>
          </p:cNvPr>
          <p:cNvSpPr/>
          <p:nvPr userDrawn="1"/>
        </p:nvSpPr>
        <p:spPr>
          <a:xfrm>
            <a:off x="839788" y="1178012"/>
            <a:ext cx="10512424" cy="5049794"/>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8C49854B-0A35-624B-AE74-8A58FE02A26A}"/>
              </a:ext>
            </a:extLst>
          </p:cNvPr>
          <p:cNvSpPr/>
          <p:nvPr userDrawn="1"/>
        </p:nvSpPr>
        <p:spPr>
          <a:xfrm>
            <a:off x="1274359" y="4850794"/>
            <a:ext cx="6640170" cy="1246495"/>
          </a:xfrm>
          <a:prstGeom prst="rect">
            <a:avLst/>
          </a:prstGeom>
        </p:spPr>
        <p:txBody>
          <a:bodyPr wrap="square">
            <a:spAutoFit/>
          </a:bodyPr>
          <a:lstStyle/>
          <a:p>
            <a:pPr marL="1023938" indent="-1016000">
              <a:spcBef>
                <a:spcPts val="600"/>
              </a:spcBef>
              <a:tabLst/>
              <a:defRPr/>
            </a:pPr>
            <a:r>
              <a:rPr lang="de-DE" sz="1000" b="1" dirty="0" err="1">
                <a:solidFill>
                  <a:schemeClr val="accent2"/>
                </a:solidFill>
                <a:latin typeface="Montserrat" pitchFamily="2" charset="77"/>
              </a:rPr>
              <a:t>www.stiftung-umweltenergierecht.de</a:t>
            </a:r>
            <a:endParaRPr lang="de-DE" sz="1000" b="1" dirty="0">
              <a:solidFill>
                <a:schemeClr val="accent2"/>
              </a:solidFill>
              <a:latin typeface="Montserrat" pitchFamily="2" charset="77"/>
            </a:endParaRPr>
          </a:p>
          <a:p>
            <a:pPr marL="1023938" indent="-1016000">
              <a:spcBef>
                <a:spcPts val="600"/>
              </a:spcBef>
              <a:tabLst/>
              <a:defRPr/>
            </a:pPr>
            <a:r>
              <a:rPr lang="de-DE" sz="1000" dirty="0">
                <a:solidFill>
                  <a:schemeClr val="accent2"/>
                </a:solidFill>
                <a:latin typeface="Montserrat" pitchFamily="2" charset="77"/>
              </a:rPr>
              <a:t>Unterstützen Sie unsere Arbeit durch </a:t>
            </a:r>
            <a:r>
              <a:rPr lang="de-DE" sz="1000" dirty="0" err="1">
                <a:solidFill>
                  <a:schemeClr val="accent2"/>
                </a:solidFill>
                <a:latin typeface="Montserrat" pitchFamily="2" charset="77"/>
              </a:rPr>
              <a:t>Zustiftungen</a:t>
            </a:r>
            <a:r>
              <a:rPr lang="de-DE" sz="1000" dirty="0">
                <a:solidFill>
                  <a:schemeClr val="accent2"/>
                </a:solidFill>
                <a:latin typeface="Montserrat" pitchFamily="2" charset="77"/>
              </a:rPr>
              <a:t> und Spenden für laufende Forschungsaufgaben.</a:t>
            </a:r>
          </a:p>
          <a:p>
            <a:pPr marL="1023938" indent="-1016000">
              <a:spcBef>
                <a:spcPts val="600"/>
              </a:spcBef>
              <a:tabLst/>
              <a:defRPr/>
            </a:pPr>
            <a:r>
              <a:rPr lang="de-DE" sz="1000" b="1" dirty="0">
                <a:solidFill>
                  <a:schemeClr val="accent2"/>
                </a:solidFill>
                <a:latin typeface="Montserrat" pitchFamily="2" charset="77"/>
              </a:rPr>
              <a:t>Spenden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DE16790500000046743183</a:t>
            </a:r>
          </a:p>
          <a:p>
            <a:pPr marL="1023938" indent="-1016000">
              <a:spcBef>
                <a:spcPts val="600"/>
              </a:spcBef>
              <a:tabLst/>
              <a:defRPr/>
            </a:pPr>
            <a:r>
              <a:rPr lang="de-DE" sz="1000" b="1" dirty="0" err="1">
                <a:solidFill>
                  <a:schemeClr val="accent2"/>
                </a:solidFill>
                <a:latin typeface="Montserrat" pitchFamily="2" charset="77"/>
              </a:rPr>
              <a:t>Zustiftungen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DE83790500000046745469</a:t>
            </a:r>
          </a:p>
        </p:txBody>
      </p:sp>
      <p:sp>
        <p:nvSpPr>
          <p:cNvPr id="15" name="Freihandform 14">
            <a:extLst>
              <a:ext uri="{FF2B5EF4-FFF2-40B4-BE49-F238E27FC236}">
                <a16:creationId xmlns:a16="http://schemas.microsoft.com/office/drawing/2014/main" id="{02A75650-1A2D-884D-B288-15AB97A3031E}"/>
              </a:ext>
            </a:extLst>
          </p:cNvPr>
          <p:cNvSpPr/>
          <p:nvPr userDrawn="1"/>
        </p:nvSpPr>
        <p:spPr>
          <a:xfrm>
            <a:off x="839788" y="4654378"/>
            <a:ext cx="11461138" cy="163932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DA1EC288-428C-8C47-98EA-59E590C401E8}"/>
              </a:ext>
            </a:extLst>
          </p:cNvPr>
          <p:cNvSpPr/>
          <p:nvPr userDrawn="1"/>
        </p:nvSpPr>
        <p:spPr>
          <a:xfrm>
            <a:off x="1291602" y="4246862"/>
            <a:ext cx="3854732" cy="276999"/>
          </a:xfrm>
          <a:prstGeom prst="rect">
            <a:avLst/>
          </a:prstGeom>
        </p:spPr>
        <p:txBody>
          <a:bodyPr wrap="square">
            <a:spAutoFit/>
          </a:bodyPr>
          <a:lstStyle/>
          <a:p>
            <a:pPr marL="1023938" indent="-1016000">
              <a:lnSpc>
                <a:spcPct val="100000"/>
              </a:lnSpc>
              <a:spcBef>
                <a:spcPts val="1000"/>
              </a:spcBef>
              <a:tabLst/>
              <a:defRPr/>
            </a:pPr>
            <a:r>
              <a:rPr lang="de-DE" sz="1200" b="0" dirty="0">
                <a:solidFill>
                  <a:schemeClr val="bg1"/>
                </a:solidFill>
                <a:latin typeface="Montserrat" pitchFamily="2" charset="77"/>
              </a:rPr>
              <a:t>Friedrich-Ebert-Ring 9 | 97072 Würzburg</a:t>
            </a:r>
          </a:p>
        </p:txBody>
      </p:sp>
      <p:sp>
        <p:nvSpPr>
          <p:cNvPr id="19" name="Textplatzhalter 5">
            <a:extLst>
              <a:ext uri="{FF2B5EF4-FFF2-40B4-BE49-F238E27FC236}">
                <a16:creationId xmlns:a16="http://schemas.microsoft.com/office/drawing/2014/main" id="{08C0827B-73DC-3149-9810-408074C356CE}"/>
              </a:ext>
            </a:extLst>
          </p:cNvPr>
          <p:cNvSpPr>
            <a:spLocks noGrp="1"/>
          </p:cNvSpPr>
          <p:nvPr>
            <p:ph type="body" sz="quarter" idx="10" hasCustomPrompt="1"/>
          </p:nvPr>
        </p:nvSpPr>
        <p:spPr>
          <a:xfrm>
            <a:off x="1291602" y="1483200"/>
            <a:ext cx="2867025" cy="661720"/>
          </a:xfrm>
        </p:spPr>
        <p:txBody>
          <a:bodyPr/>
          <a:lstStyle>
            <a:lvl1pPr marL="0" indent="0">
              <a:lnSpc>
                <a:spcPct val="100000"/>
              </a:lnSpc>
              <a:spcBef>
                <a:spcPts val="0"/>
              </a:spcBef>
              <a:buNone/>
              <a:defRPr sz="20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dirty="0"/>
              <a:t>Vorname Nachname</a:t>
            </a:r>
          </a:p>
          <a:p>
            <a:pPr lvl="0"/>
            <a:r>
              <a:rPr lang="de-DE" dirty="0"/>
              <a:t>Funktion</a:t>
            </a:r>
          </a:p>
        </p:txBody>
      </p:sp>
      <p:sp>
        <p:nvSpPr>
          <p:cNvPr id="20" name="Textplatzhalter 22">
            <a:extLst>
              <a:ext uri="{FF2B5EF4-FFF2-40B4-BE49-F238E27FC236}">
                <a16:creationId xmlns:a16="http://schemas.microsoft.com/office/drawing/2014/main" id="{5710E3A9-FB83-F143-BE0D-B2F3108B76CA}"/>
              </a:ext>
            </a:extLst>
          </p:cNvPr>
          <p:cNvSpPr>
            <a:spLocks noGrp="1"/>
          </p:cNvSpPr>
          <p:nvPr>
            <p:ph type="body" sz="quarter" idx="11" hasCustomPrompt="1"/>
          </p:nvPr>
        </p:nvSpPr>
        <p:spPr>
          <a:xfrm>
            <a:off x="1291603" y="2992310"/>
            <a:ext cx="5314938" cy="1254551"/>
          </a:xfrm>
        </p:spPr>
        <p:txBody>
          <a:bodyPr/>
          <a:lstStyle>
            <a:lvl1pPr marL="400050" indent="-400050" algn="l">
              <a:lnSpc>
                <a:spcPct val="100000"/>
              </a:lnSpc>
              <a:buNone/>
              <a:tabLst/>
              <a:defRPr sz="1200">
                <a:solidFill>
                  <a:schemeClr val="bg1"/>
                </a:solidFill>
              </a:defRPr>
            </a:lvl1pPr>
            <a:lvl2pPr marL="457200" indent="0" algn="l">
              <a:buNone/>
              <a:defRPr sz="1200">
                <a:solidFill>
                  <a:schemeClr val="bg1"/>
                </a:solidFill>
              </a:defRPr>
            </a:lvl2pPr>
            <a:lvl3pPr marL="914400" indent="0" algn="l">
              <a:buNone/>
              <a:defRPr sz="1200">
                <a:solidFill>
                  <a:schemeClr val="bg1"/>
                </a:solidFill>
              </a:defRPr>
            </a:lvl3pPr>
            <a:lvl4pPr marL="1371600" indent="0" algn="l">
              <a:buNone/>
              <a:defRPr sz="1200">
                <a:solidFill>
                  <a:schemeClr val="bg1"/>
                </a:solidFill>
              </a:defRPr>
            </a:lvl4pPr>
            <a:lvl5pPr marL="1828800" indent="0" algn="l">
              <a:buNone/>
              <a:defRPr sz="1200">
                <a:solidFill>
                  <a:schemeClr val="bg1"/>
                </a:solidFill>
              </a:defRPr>
            </a:lvl5pPr>
          </a:lstStyle>
          <a:p>
            <a:pPr lvl="0"/>
            <a:r>
              <a:rPr lang="de-DE" dirty="0"/>
              <a:t>#</a:t>
            </a:r>
            <a:r>
              <a:rPr lang="de-DE" dirty="0" err="1"/>
              <a:t>nachname@stiftung-umweltenergierecht.de</a:t>
            </a:r>
            <a:endParaRPr lang="de-DE" dirty="0"/>
          </a:p>
          <a:p>
            <a:pPr lvl="0"/>
            <a:r>
              <a:rPr lang="de-DE" dirty="0"/>
              <a:t>Tel:	+49-931-79 40 77-## </a:t>
            </a:r>
          </a:p>
          <a:p>
            <a:pPr lvl="0"/>
            <a:r>
              <a:rPr lang="de-DE" dirty="0"/>
              <a:t>Fax:	+49-931-79 40 77-29</a:t>
            </a:r>
          </a:p>
          <a:p>
            <a:pPr lvl="0"/>
            <a:r>
              <a:rPr lang="de-DE" dirty="0"/>
              <a:t>Twitter: </a:t>
            </a:r>
          </a:p>
        </p:txBody>
      </p:sp>
    </p:spTree>
    <p:extLst>
      <p:ext uri="{BB962C8B-B14F-4D97-AF65-F5344CB8AC3E}">
        <p14:creationId xmlns:p14="http://schemas.microsoft.com/office/powerpoint/2010/main" val="949168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image" Target="../media/image2.sv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1.pn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5" Type="http://schemas.openxmlformats.org/officeDocument/2006/relationships/image" Target="../media/image2.sv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3AA29AD-01DD-EC4C-AE03-AF5179D19FB9}"/>
              </a:ext>
            </a:extLst>
          </p:cNvPr>
          <p:cNvSpPr>
            <a:spLocks noGrp="1"/>
          </p:cNvSpPr>
          <p:nvPr>
            <p:ph type="title"/>
          </p:nvPr>
        </p:nvSpPr>
        <p:spPr>
          <a:xfrm>
            <a:off x="836483" y="1176574"/>
            <a:ext cx="10515600" cy="986675"/>
          </a:xfrm>
          <a:prstGeom prst="rect">
            <a:avLst/>
          </a:prstGeom>
        </p:spPr>
        <p:txBody>
          <a:bodyPr vert="horz" lIns="91440" tIns="45720" rIns="91440" bIns="45720" rtlCol="0" anchor="t">
            <a:noAutofit/>
          </a:bodyPr>
          <a:lstStyle/>
          <a:p>
            <a:r>
              <a:rPr lang="de-DE" dirty="0"/>
              <a:t>Mastertitelformat bearbeiten</a:t>
            </a:r>
          </a:p>
        </p:txBody>
      </p:sp>
      <p:sp>
        <p:nvSpPr>
          <p:cNvPr id="3" name="Textplatzhalter 2">
            <a:extLst>
              <a:ext uri="{FF2B5EF4-FFF2-40B4-BE49-F238E27FC236}">
                <a16:creationId xmlns:a16="http://schemas.microsoft.com/office/drawing/2014/main" id="{5642CAC2-6C19-1047-8D2C-D4EC8E628216}"/>
              </a:ext>
            </a:extLst>
          </p:cNvPr>
          <p:cNvSpPr>
            <a:spLocks noGrp="1"/>
          </p:cNvSpPr>
          <p:nvPr>
            <p:ph type="body" idx="1"/>
          </p:nvPr>
        </p:nvSpPr>
        <p:spPr>
          <a:xfrm>
            <a:off x="838200" y="2201709"/>
            <a:ext cx="10515600" cy="4430866"/>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C82354B-076D-2F4E-94D5-4BD7F38144C9}"/>
              </a:ext>
            </a:extLst>
          </p:cNvPr>
          <p:cNvSpPr>
            <a:spLocks noGrp="1"/>
          </p:cNvSpPr>
          <p:nvPr>
            <p:ph type="dt" sz="half" idx="2"/>
          </p:nvPr>
        </p:nvSpPr>
        <p:spPr>
          <a:xfrm>
            <a:off x="1460474" y="226629"/>
            <a:ext cx="769471"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23.10.2024</a:t>
            </a:r>
            <a:endParaRPr lang="de-DE" dirty="0"/>
          </a:p>
        </p:txBody>
      </p:sp>
      <p:sp>
        <p:nvSpPr>
          <p:cNvPr id="5" name="Fußzeilenplatzhalter 4">
            <a:extLst>
              <a:ext uri="{FF2B5EF4-FFF2-40B4-BE49-F238E27FC236}">
                <a16:creationId xmlns:a16="http://schemas.microsoft.com/office/drawing/2014/main" id="{F7BAAD8A-CACA-5544-9629-9B56E8C1AA3D}"/>
              </a:ext>
            </a:extLst>
          </p:cNvPr>
          <p:cNvSpPr>
            <a:spLocks noGrp="1"/>
          </p:cNvSpPr>
          <p:nvPr>
            <p:ph type="ftr" sz="quarter" idx="3"/>
          </p:nvPr>
        </p:nvSpPr>
        <p:spPr>
          <a:xfrm>
            <a:off x="2413898" y="226629"/>
            <a:ext cx="5359333"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agree.d Workshop „Neugestaltung der EE-Förderlandschaft“</a:t>
            </a:r>
            <a:endParaRPr lang="de-DE" dirty="0"/>
          </a:p>
        </p:txBody>
      </p:sp>
      <p:sp>
        <p:nvSpPr>
          <p:cNvPr id="6" name="Foliennummernplatzhalter 5">
            <a:extLst>
              <a:ext uri="{FF2B5EF4-FFF2-40B4-BE49-F238E27FC236}">
                <a16:creationId xmlns:a16="http://schemas.microsoft.com/office/drawing/2014/main" id="{5274524C-AC5F-5147-9CFD-C00277CDAD91}"/>
              </a:ext>
            </a:extLst>
          </p:cNvPr>
          <p:cNvSpPr>
            <a:spLocks noGrp="1"/>
          </p:cNvSpPr>
          <p:nvPr>
            <p:ph type="sldNum" sz="quarter" idx="4"/>
          </p:nvPr>
        </p:nvSpPr>
        <p:spPr>
          <a:xfrm>
            <a:off x="836483" y="226629"/>
            <a:ext cx="449177"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fld id="{BB5D5A41-9DD1-F24E-9E26-15668BB14167}" type="slidenum">
              <a:rPr lang="de-DE" smtClean="0"/>
              <a:pPr/>
              <a:t>‹Nr.›</a:t>
            </a:fld>
            <a:endParaRPr lang="de-DE" dirty="0"/>
          </a:p>
        </p:txBody>
      </p:sp>
      <p:pic>
        <p:nvPicPr>
          <p:cNvPr id="14" name="Grafik 13">
            <a:extLst>
              <a:ext uri="{FF2B5EF4-FFF2-40B4-BE49-F238E27FC236}">
                <a16:creationId xmlns:a16="http://schemas.microsoft.com/office/drawing/2014/main" id="{671E2564-6038-4F46-9BC2-39BB556768C2}"/>
              </a:ext>
            </a:extLst>
          </p:cNvPr>
          <p:cNvPicPr>
            <a:picLocks noChangeAspect="1"/>
          </p:cNvPicPr>
          <p:nvPr userDrawn="1"/>
        </p:nvPicPr>
        <p:blipFill>
          <a:blip r:embed="rId17">
            <a:extLst>
              <a:ext uri="{96DAC541-7B7A-43D3-8B79-37D633B846F1}">
                <asvg:svgBlip xmlns:asvg="http://schemas.microsoft.com/office/drawing/2016/SVG/main" r:embed="rId18"/>
              </a:ext>
            </a:extLst>
          </a:blip>
          <a:stretch>
            <a:fillRect/>
          </a:stretch>
        </p:blipFill>
        <p:spPr>
          <a:xfrm>
            <a:off x="10055526" y="-107094"/>
            <a:ext cx="2136473" cy="1034144"/>
          </a:xfrm>
          <a:prstGeom prst="rect">
            <a:avLst/>
          </a:prstGeom>
        </p:spPr>
      </p:pic>
      <p:cxnSp>
        <p:nvCxnSpPr>
          <p:cNvPr id="8" name="Gerade Verbindung 7">
            <a:extLst>
              <a:ext uri="{FF2B5EF4-FFF2-40B4-BE49-F238E27FC236}">
                <a16:creationId xmlns:a16="http://schemas.microsoft.com/office/drawing/2014/main" id="{B36BAA85-35E3-C741-B068-F67380AA01E3}"/>
              </a:ext>
            </a:extLst>
          </p:cNvPr>
          <p:cNvCxnSpPr/>
          <p:nvPr userDrawn="1"/>
        </p:nvCxnSpPr>
        <p:spPr>
          <a:xfrm>
            <a:off x="-68543" y="570302"/>
            <a:ext cx="11905130"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825175"/>
      </p:ext>
    </p:extLst>
  </p:cSld>
  <p:clrMap bg1="lt1" tx1="dk1" bg2="lt2" tx2="dk2" accent1="accent1" accent2="accent2" accent3="accent3" accent4="accent4" accent5="accent5" accent6="accent6" hlink="hlink" folHlink="folHlink"/>
  <p:sldLayoutIdLst>
    <p:sldLayoutId id="2147483660" r:id="rId1"/>
    <p:sldLayoutId id="2147483677" r:id="rId2"/>
    <p:sldLayoutId id="2147483664" r:id="rId3"/>
    <p:sldLayoutId id="2147483650" r:id="rId4"/>
    <p:sldLayoutId id="2147483665" r:id="rId5"/>
    <p:sldLayoutId id="2147483663" r:id="rId6"/>
    <p:sldLayoutId id="2147483653" r:id="rId7"/>
    <p:sldLayoutId id="2147483661" r:id="rId8"/>
    <p:sldLayoutId id="2147483657" r:id="rId9"/>
    <p:sldLayoutId id="2147483662" r:id="rId10"/>
    <p:sldLayoutId id="2147483670" r:id="rId11"/>
    <p:sldLayoutId id="2147483671" r:id="rId12"/>
    <p:sldLayoutId id="2147483673" r:id="rId13"/>
    <p:sldLayoutId id="2147483707" r:id="rId14"/>
    <p:sldLayoutId id="2147483709" r:id="rId15"/>
  </p:sldLayoutIdLst>
  <p:hf sldNum="0" hdr="0"/>
  <p:txStyles>
    <p:titleStyle>
      <a:lvl1pPr algn="l" defTabSz="914400" rtl="0" eaLnBrk="1" latinLnBrk="0" hangingPunct="1">
        <a:lnSpc>
          <a:spcPct val="90000"/>
        </a:lnSpc>
        <a:spcBef>
          <a:spcPct val="0"/>
        </a:spcBef>
        <a:buNone/>
        <a:defRPr sz="2400" b="1" i="0" kern="1200">
          <a:solidFill>
            <a:schemeClr val="tx2"/>
          </a:solidFill>
          <a:latin typeface="Montserrat" pitchFamily="2" charset="77"/>
          <a:ea typeface="+mj-ea"/>
          <a:cs typeface="+mj-cs"/>
        </a:defRPr>
      </a:lvl1pPr>
    </p:titleStyle>
    <p:bodyStyle>
      <a:lvl1pPr marL="228600" indent="-228600" algn="l" defTabSz="914400" rtl="0" eaLnBrk="1" latinLnBrk="0" hangingPunct="1">
        <a:lnSpc>
          <a:spcPct val="120000"/>
        </a:lnSpc>
        <a:spcBef>
          <a:spcPts val="1000"/>
        </a:spcBef>
        <a:buClr>
          <a:schemeClr val="tx2"/>
        </a:buClr>
        <a:buFont typeface="Systemschrift Normal"/>
        <a:buChar char="▸"/>
        <a:defRPr sz="2000" kern="1200">
          <a:solidFill>
            <a:schemeClr val="tx1"/>
          </a:solidFill>
          <a:latin typeface="Montserrat" pitchFamily="2" charset="77"/>
          <a:ea typeface="+mn-ea"/>
          <a:cs typeface="+mn-cs"/>
        </a:defRPr>
      </a:lvl1pPr>
      <a:lvl2pPr marL="6858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2pPr>
      <a:lvl3pPr marL="1143000" indent="-228600" algn="l" defTabSz="914400" rtl="0" eaLnBrk="1" latinLnBrk="0" hangingPunct="1">
        <a:lnSpc>
          <a:spcPct val="120000"/>
        </a:lnSpc>
        <a:spcBef>
          <a:spcPts val="500"/>
        </a:spcBef>
        <a:buClr>
          <a:srgbClr val="99D5EF"/>
        </a:buClr>
        <a:buFont typeface="Arial" panose="020B0604020202020204" pitchFamily="34" charset="0"/>
        <a:buChar char="•"/>
        <a:defRPr sz="1800" kern="1200">
          <a:solidFill>
            <a:schemeClr val="tx1"/>
          </a:solidFill>
          <a:latin typeface="Montserrat" pitchFamily="2" charset="77"/>
          <a:ea typeface="+mn-ea"/>
          <a:cs typeface="+mn-cs"/>
        </a:defRPr>
      </a:lvl3pPr>
      <a:lvl4pPr marL="16002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userDrawn="1">
          <p15:clr>
            <a:srgbClr val="F26B43"/>
          </p15:clr>
        </p15:guide>
        <p15:guide id="2" pos="529" userDrawn="1">
          <p15:clr>
            <a:srgbClr val="F26B43"/>
          </p15:clr>
        </p15:guide>
        <p15:guide id="3" pos="7151" userDrawn="1">
          <p15:clr>
            <a:srgbClr val="F26B43"/>
          </p15:clr>
        </p15:guide>
        <p15:guide id="4" orient="horz" pos="40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3AA29AD-01DD-EC4C-AE03-AF5179D19FB9}"/>
              </a:ext>
            </a:extLst>
          </p:cNvPr>
          <p:cNvSpPr>
            <a:spLocks noGrp="1"/>
          </p:cNvSpPr>
          <p:nvPr>
            <p:ph type="title"/>
          </p:nvPr>
        </p:nvSpPr>
        <p:spPr>
          <a:xfrm>
            <a:off x="836483" y="1176574"/>
            <a:ext cx="10515600" cy="986675"/>
          </a:xfrm>
          <a:prstGeom prst="rect">
            <a:avLst/>
          </a:prstGeom>
        </p:spPr>
        <p:txBody>
          <a:bodyPr vert="horz" lIns="91440" tIns="45720" rIns="91440" bIns="45720" rtlCol="0" anchor="t">
            <a:noAutofit/>
          </a:bodyPr>
          <a:lstStyle/>
          <a:p>
            <a:r>
              <a:rPr lang="de-DE" dirty="0"/>
              <a:t>Mastertitelformat bearbeiten</a:t>
            </a:r>
          </a:p>
        </p:txBody>
      </p:sp>
      <p:sp>
        <p:nvSpPr>
          <p:cNvPr id="3" name="Textplatzhalter 2">
            <a:extLst>
              <a:ext uri="{FF2B5EF4-FFF2-40B4-BE49-F238E27FC236}">
                <a16:creationId xmlns:a16="http://schemas.microsoft.com/office/drawing/2014/main" id="{5642CAC2-6C19-1047-8D2C-D4EC8E628216}"/>
              </a:ext>
            </a:extLst>
          </p:cNvPr>
          <p:cNvSpPr>
            <a:spLocks noGrp="1"/>
          </p:cNvSpPr>
          <p:nvPr>
            <p:ph type="body" idx="1"/>
          </p:nvPr>
        </p:nvSpPr>
        <p:spPr>
          <a:xfrm>
            <a:off x="838200" y="2201709"/>
            <a:ext cx="10515600" cy="4430866"/>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C82354B-076D-2F4E-94D5-4BD7F38144C9}"/>
              </a:ext>
            </a:extLst>
          </p:cNvPr>
          <p:cNvSpPr>
            <a:spLocks noGrp="1"/>
          </p:cNvSpPr>
          <p:nvPr>
            <p:ph type="dt" sz="half" idx="2"/>
          </p:nvPr>
        </p:nvSpPr>
        <p:spPr>
          <a:xfrm>
            <a:off x="1460474" y="226629"/>
            <a:ext cx="769471"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23.10.2024</a:t>
            </a:r>
            <a:endParaRPr lang="de-DE" dirty="0"/>
          </a:p>
        </p:txBody>
      </p:sp>
      <p:sp>
        <p:nvSpPr>
          <p:cNvPr id="5" name="Fußzeilenplatzhalter 4">
            <a:extLst>
              <a:ext uri="{FF2B5EF4-FFF2-40B4-BE49-F238E27FC236}">
                <a16:creationId xmlns:a16="http://schemas.microsoft.com/office/drawing/2014/main" id="{F7BAAD8A-CACA-5544-9629-9B56E8C1AA3D}"/>
              </a:ext>
            </a:extLst>
          </p:cNvPr>
          <p:cNvSpPr>
            <a:spLocks noGrp="1"/>
          </p:cNvSpPr>
          <p:nvPr>
            <p:ph type="ftr" sz="quarter" idx="3"/>
          </p:nvPr>
        </p:nvSpPr>
        <p:spPr>
          <a:xfrm>
            <a:off x="2413898" y="226629"/>
            <a:ext cx="5359333"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agree.d Workshop „Neugestaltung der EE-Förderlandschaft“</a:t>
            </a:r>
            <a:endParaRPr lang="de-DE" dirty="0"/>
          </a:p>
        </p:txBody>
      </p:sp>
      <p:sp>
        <p:nvSpPr>
          <p:cNvPr id="6" name="Foliennummernplatzhalter 5">
            <a:extLst>
              <a:ext uri="{FF2B5EF4-FFF2-40B4-BE49-F238E27FC236}">
                <a16:creationId xmlns:a16="http://schemas.microsoft.com/office/drawing/2014/main" id="{5274524C-AC5F-5147-9CFD-C00277CDAD91}"/>
              </a:ext>
            </a:extLst>
          </p:cNvPr>
          <p:cNvSpPr>
            <a:spLocks noGrp="1"/>
          </p:cNvSpPr>
          <p:nvPr>
            <p:ph type="sldNum" sz="quarter" idx="4"/>
          </p:nvPr>
        </p:nvSpPr>
        <p:spPr>
          <a:xfrm>
            <a:off x="836483" y="226629"/>
            <a:ext cx="449177"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fld id="{BB5D5A41-9DD1-F24E-9E26-15668BB14167}" type="slidenum">
              <a:rPr lang="de-DE" smtClean="0"/>
              <a:pPr/>
              <a:t>‹Nr.›</a:t>
            </a:fld>
            <a:endParaRPr lang="de-DE" dirty="0"/>
          </a:p>
        </p:txBody>
      </p:sp>
      <p:pic>
        <p:nvPicPr>
          <p:cNvPr id="14" name="Grafik 13">
            <a:extLst>
              <a:ext uri="{FF2B5EF4-FFF2-40B4-BE49-F238E27FC236}">
                <a16:creationId xmlns:a16="http://schemas.microsoft.com/office/drawing/2014/main" id="{671E2564-6038-4F46-9BC2-39BB556768C2}"/>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10055526" y="-107094"/>
            <a:ext cx="2136473" cy="1034144"/>
          </a:xfrm>
          <a:prstGeom prst="rect">
            <a:avLst/>
          </a:prstGeom>
        </p:spPr>
      </p:pic>
      <p:cxnSp>
        <p:nvCxnSpPr>
          <p:cNvPr id="8" name="Gerade Verbindung 7">
            <a:extLst>
              <a:ext uri="{FF2B5EF4-FFF2-40B4-BE49-F238E27FC236}">
                <a16:creationId xmlns:a16="http://schemas.microsoft.com/office/drawing/2014/main" id="{B36BAA85-35E3-C741-B068-F67380AA01E3}"/>
              </a:ext>
            </a:extLst>
          </p:cNvPr>
          <p:cNvCxnSpPr/>
          <p:nvPr userDrawn="1"/>
        </p:nvCxnSpPr>
        <p:spPr>
          <a:xfrm>
            <a:off x="-68543" y="570302"/>
            <a:ext cx="11905130"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82517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sldNum="0" hdr="0"/>
  <p:txStyles>
    <p:titleStyle>
      <a:lvl1pPr algn="l" defTabSz="914400" rtl="0" eaLnBrk="1" latinLnBrk="0" hangingPunct="1">
        <a:lnSpc>
          <a:spcPct val="90000"/>
        </a:lnSpc>
        <a:spcBef>
          <a:spcPct val="0"/>
        </a:spcBef>
        <a:buNone/>
        <a:defRPr sz="2400" b="1" i="0" kern="1200">
          <a:solidFill>
            <a:schemeClr val="tx2"/>
          </a:solidFill>
          <a:latin typeface="Montserrat" pitchFamily="2" charset="77"/>
          <a:ea typeface="+mj-ea"/>
          <a:cs typeface="+mj-cs"/>
        </a:defRPr>
      </a:lvl1pPr>
    </p:titleStyle>
    <p:bodyStyle>
      <a:lvl1pPr marL="228600" indent="-228600" algn="l" defTabSz="914400" rtl="0" eaLnBrk="1" latinLnBrk="0" hangingPunct="1">
        <a:lnSpc>
          <a:spcPct val="120000"/>
        </a:lnSpc>
        <a:spcBef>
          <a:spcPts val="1000"/>
        </a:spcBef>
        <a:buClr>
          <a:schemeClr val="tx2"/>
        </a:buClr>
        <a:buFont typeface="Systemschrift Normal"/>
        <a:buChar char="▸"/>
        <a:defRPr sz="2000" kern="1200">
          <a:solidFill>
            <a:schemeClr val="tx1"/>
          </a:solidFill>
          <a:latin typeface="Montserrat" pitchFamily="2" charset="77"/>
          <a:ea typeface="+mn-ea"/>
          <a:cs typeface="+mn-cs"/>
        </a:defRPr>
      </a:lvl1pPr>
      <a:lvl2pPr marL="6858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2pPr>
      <a:lvl3pPr marL="1143000" indent="-228600" algn="l" defTabSz="914400" rtl="0" eaLnBrk="1" latinLnBrk="0" hangingPunct="1">
        <a:lnSpc>
          <a:spcPct val="120000"/>
        </a:lnSpc>
        <a:spcBef>
          <a:spcPts val="500"/>
        </a:spcBef>
        <a:buClr>
          <a:srgbClr val="99D5EF"/>
        </a:buClr>
        <a:buFont typeface="Arial" panose="020B0604020202020204" pitchFamily="34" charset="0"/>
        <a:buChar char="•"/>
        <a:defRPr sz="1800" kern="1200">
          <a:solidFill>
            <a:schemeClr val="tx1"/>
          </a:solidFill>
          <a:latin typeface="Montserrat" pitchFamily="2" charset="77"/>
          <a:ea typeface="+mn-ea"/>
          <a:cs typeface="+mn-cs"/>
        </a:defRPr>
      </a:lvl3pPr>
      <a:lvl4pPr marL="16002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userDrawn="1">
          <p15:clr>
            <a:srgbClr val="F26B43"/>
          </p15:clr>
        </p15:guide>
        <p15:guide id="2" pos="529" userDrawn="1">
          <p15:clr>
            <a:srgbClr val="F26B43"/>
          </p15:clr>
        </p15:guide>
        <p15:guide id="3" pos="7151" userDrawn="1">
          <p15:clr>
            <a:srgbClr val="F26B43"/>
          </p15:clr>
        </p15:guide>
        <p15:guide id="4" orient="horz" pos="408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3AA29AD-01DD-EC4C-AE03-AF5179D19FB9}"/>
              </a:ext>
            </a:extLst>
          </p:cNvPr>
          <p:cNvSpPr>
            <a:spLocks noGrp="1"/>
          </p:cNvSpPr>
          <p:nvPr>
            <p:ph type="title"/>
          </p:nvPr>
        </p:nvSpPr>
        <p:spPr>
          <a:xfrm>
            <a:off x="836483" y="1176574"/>
            <a:ext cx="10515600" cy="986675"/>
          </a:xfrm>
          <a:prstGeom prst="rect">
            <a:avLst/>
          </a:prstGeom>
        </p:spPr>
        <p:txBody>
          <a:bodyPr vert="horz" lIns="91440" tIns="45720" rIns="91440" bIns="45720" rtlCol="0" anchor="t">
            <a:noAutofit/>
          </a:bodyPr>
          <a:lstStyle/>
          <a:p>
            <a:r>
              <a:rPr lang="de-DE" dirty="0"/>
              <a:t>Mastertitelformat bearbeiten</a:t>
            </a:r>
          </a:p>
        </p:txBody>
      </p:sp>
      <p:sp>
        <p:nvSpPr>
          <p:cNvPr id="3" name="Textplatzhalter 2">
            <a:extLst>
              <a:ext uri="{FF2B5EF4-FFF2-40B4-BE49-F238E27FC236}">
                <a16:creationId xmlns:a16="http://schemas.microsoft.com/office/drawing/2014/main" id="{5642CAC2-6C19-1047-8D2C-D4EC8E628216}"/>
              </a:ext>
            </a:extLst>
          </p:cNvPr>
          <p:cNvSpPr>
            <a:spLocks noGrp="1"/>
          </p:cNvSpPr>
          <p:nvPr>
            <p:ph type="body" idx="1"/>
          </p:nvPr>
        </p:nvSpPr>
        <p:spPr>
          <a:xfrm>
            <a:off x="838200" y="2201709"/>
            <a:ext cx="10515600" cy="4430866"/>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C82354B-076D-2F4E-94D5-4BD7F38144C9}"/>
              </a:ext>
            </a:extLst>
          </p:cNvPr>
          <p:cNvSpPr>
            <a:spLocks noGrp="1"/>
          </p:cNvSpPr>
          <p:nvPr>
            <p:ph type="dt" sz="half" idx="2"/>
          </p:nvPr>
        </p:nvSpPr>
        <p:spPr>
          <a:xfrm>
            <a:off x="1460474" y="226629"/>
            <a:ext cx="769471"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23.10.2024</a:t>
            </a:r>
            <a:endParaRPr lang="de-DE" dirty="0"/>
          </a:p>
        </p:txBody>
      </p:sp>
      <p:sp>
        <p:nvSpPr>
          <p:cNvPr id="5" name="Fußzeilenplatzhalter 4">
            <a:extLst>
              <a:ext uri="{FF2B5EF4-FFF2-40B4-BE49-F238E27FC236}">
                <a16:creationId xmlns:a16="http://schemas.microsoft.com/office/drawing/2014/main" id="{F7BAAD8A-CACA-5544-9629-9B56E8C1AA3D}"/>
              </a:ext>
            </a:extLst>
          </p:cNvPr>
          <p:cNvSpPr>
            <a:spLocks noGrp="1"/>
          </p:cNvSpPr>
          <p:nvPr>
            <p:ph type="ftr" sz="quarter" idx="3"/>
          </p:nvPr>
        </p:nvSpPr>
        <p:spPr>
          <a:xfrm>
            <a:off x="2413898" y="226629"/>
            <a:ext cx="5359333"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agree.d Workshop „Neugestaltung der EE-Förderlandschaft“</a:t>
            </a:r>
            <a:endParaRPr lang="de-DE" dirty="0"/>
          </a:p>
        </p:txBody>
      </p:sp>
      <p:sp>
        <p:nvSpPr>
          <p:cNvPr id="6" name="Foliennummernplatzhalter 5">
            <a:extLst>
              <a:ext uri="{FF2B5EF4-FFF2-40B4-BE49-F238E27FC236}">
                <a16:creationId xmlns:a16="http://schemas.microsoft.com/office/drawing/2014/main" id="{5274524C-AC5F-5147-9CFD-C00277CDAD91}"/>
              </a:ext>
            </a:extLst>
          </p:cNvPr>
          <p:cNvSpPr>
            <a:spLocks noGrp="1"/>
          </p:cNvSpPr>
          <p:nvPr>
            <p:ph type="sldNum" sz="quarter" idx="4"/>
          </p:nvPr>
        </p:nvSpPr>
        <p:spPr>
          <a:xfrm>
            <a:off x="836483" y="226629"/>
            <a:ext cx="449177"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fld id="{BB5D5A41-9DD1-F24E-9E26-15668BB14167}" type="slidenum">
              <a:rPr lang="de-DE" smtClean="0"/>
              <a:pPr/>
              <a:t>‹Nr.›</a:t>
            </a:fld>
            <a:endParaRPr lang="de-DE" dirty="0"/>
          </a:p>
        </p:txBody>
      </p:sp>
      <p:pic>
        <p:nvPicPr>
          <p:cNvPr id="14" name="Grafik 13">
            <a:extLst>
              <a:ext uri="{FF2B5EF4-FFF2-40B4-BE49-F238E27FC236}">
                <a16:creationId xmlns:a16="http://schemas.microsoft.com/office/drawing/2014/main" id="{671E2564-6038-4F46-9BC2-39BB556768C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055526" y="-107094"/>
            <a:ext cx="2136473" cy="1034144"/>
          </a:xfrm>
          <a:prstGeom prst="rect">
            <a:avLst/>
          </a:prstGeom>
        </p:spPr>
      </p:pic>
      <p:cxnSp>
        <p:nvCxnSpPr>
          <p:cNvPr id="8" name="Gerade Verbindung 7">
            <a:extLst>
              <a:ext uri="{FF2B5EF4-FFF2-40B4-BE49-F238E27FC236}">
                <a16:creationId xmlns:a16="http://schemas.microsoft.com/office/drawing/2014/main" id="{B36BAA85-35E3-C741-B068-F67380AA01E3}"/>
              </a:ext>
            </a:extLst>
          </p:cNvPr>
          <p:cNvCxnSpPr/>
          <p:nvPr userDrawn="1"/>
        </p:nvCxnSpPr>
        <p:spPr>
          <a:xfrm>
            <a:off x="-68543" y="570302"/>
            <a:ext cx="11905130"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7541608"/>
      </p:ext>
    </p:extLst>
  </p:cSld>
  <p:clrMap bg1="lt1" tx1="dk1" bg2="lt2" tx2="dk2" accent1="accent1" accent2="accent2" accent3="accent3" accent4="accent4" accent5="accent5" accent6="accent6" hlink="hlink" folHlink="folHlink"/>
  <p:sldLayoutIdLst>
    <p:sldLayoutId id="2147483691" r:id="rId1"/>
    <p:sldLayoutId id="2147483708" r:id="rId2"/>
  </p:sldLayoutIdLst>
  <p:hf sldNum="0" hdr="0"/>
  <p:txStyles>
    <p:titleStyle>
      <a:lvl1pPr algn="l" defTabSz="914400" rtl="0" eaLnBrk="1" latinLnBrk="0" hangingPunct="1">
        <a:lnSpc>
          <a:spcPct val="90000"/>
        </a:lnSpc>
        <a:spcBef>
          <a:spcPct val="0"/>
        </a:spcBef>
        <a:buNone/>
        <a:defRPr sz="2400" b="1" i="0" kern="1200">
          <a:solidFill>
            <a:schemeClr val="tx2"/>
          </a:solidFill>
          <a:latin typeface="Montserrat" pitchFamily="2" charset="77"/>
          <a:ea typeface="+mj-ea"/>
          <a:cs typeface="+mj-cs"/>
        </a:defRPr>
      </a:lvl1pPr>
    </p:titleStyle>
    <p:bodyStyle>
      <a:lvl1pPr marL="228600" indent="-228600" algn="l" defTabSz="914400" rtl="0" eaLnBrk="1" latinLnBrk="0" hangingPunct="1">
        <a:lnSpc>
          <a:spcPct val="120000"/>
        </a:lnSpc>
        <a:spcBef>
          <a:spcPts val="1000"/>
        </a:spcBef>
        <a:buClr>
          <a:schemeClr val="tx2"/>
        </a:buClr>
        <a:buFont typeface="Systemschrift Normal"/>
        <a:buChar char="▸"/>
        <a:defRPr sz="2000" kern="1200">
          <a:solidFill>
            <a:schemeClr val="tx1"/>
          </a:solidFill>
          <a:latin typeface="Montserrat" pitchFamily="2" charset="77"/>
          <a:ea typeface="+mn-ea"/>
          <a:cs typeface="+mn-cs"/>
        </a:defRPr>
      </a:lvl1pPr>
      <a:lvl2pPr marL="6858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2pPr>
      <a:lvl3pPr marL="1143000" indent="-228600" algn="l" defTabSz="914400" rtl="0" eaLnBrk="1" latinLnBrk="0" hangingPunct="1">
        <a:lnSpc>
          <a:spcPct val="120000"/>
        </a:lnSpc>
        <a:spcBef>
          <a:spcPts val="500"/>
        </a:spcBef>
        <a:buClr>
          <a:srgbClr val="99D5EF"/>
        </a:buClr>
        <a:buFont typeface="Arial" panose="020B0604020202020204" pitchFamily="34" charset="0"/>
        <a:buChar char="•"/>
        <a:defRPr sz="1800" kern="1200">
          <a:solidFill>
            <a:schemeClr val="tx1"/>
          </a:solidFill>
          <a:latin typeface="Montserrat" pitchFamily="2" charset="77"/>
          <a:ea typeface="+mn-ea"/>
          <a:cs typeface="+mn-cs"/>
        </a:defRPr>
      </a:lvl3pPr>
      <a:lvl4pPr marL="16002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p15:clr>
            <a:srgbClr val="F26B43"/>
          </p15:clr>
        </p15:guide>
        <p15:guide id="2" pos="529">
          <p15:clr>
            <a:srgbClr val="F26B43"/>
          </p15:clr>
        </p15:guide>
        <p15:guide id="3" pos="7151">
          <p15:clr>
            <a:srgbClr val="F26B43"/>
          </p15:clr>
        </p15:guide>
        <p15:guide id="4" orient="horz" pos="40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hyperlink" Target="https://ec.europa.eu/competition/state_aid/cases1/202302/SA_102084_80CC9685-0100-C1F9-86A8-933503F73C2D_58_1.pdf"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bmwk.de/Redaktion/DE/Publikationen/Energie/20240801-strommarktdesign-der-zukunft.pdf?__blob=publicationFile&amp;v=10" TargetMode="Externa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fsr.eui.eu/wp-content/uploads/2024/06/FSR-Insights-June-24-Kitzing-CfDs.pdf"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C98149-3A38-394B-9E60-40F056557663}"/>
              </a:ext>
            </a:extLst>
          </p:cNvPr>
          <p:cNvSpPr>
            <a:spLocks noGrp="1"/>
          </p:cNvSpPr>
          <p:nvPr>
            <p:ph type="ctrTitle"/>
          </p:nvPr>
        </p:nvSpPr>
        <p:spPr/>
        <p:txBody>
          <a:bodyPr/>
          <a:lstStyle/>
          <a:p>
            <a:r>
              <a:rPr lang="de-DE" dirty="0"/>
              <a:t>Neugestaltung der Förderlandschaft für erneuerbare Energien im Strommarkt</a:t>
            </a:r>
          </a:p>
        </p:txBody>
      </p:sp>
      <p:sp>
        <p:nvSpPr>
          <p:cNvPr id="3" name="Untertitel 2">
            <a:extLst>
              <a:ext uri="{FF2B5EF4-FFF2-40B4-BE49-F238E27FC236}">
                <a16:creationId xmlns:a16="http://schemas.microsoft.com/office/drawing/2014/main" id="{5C63CDAB-3A99-EC46-B4C9-6E32584D9B8C}"/>
              </a:ext>
            </a:extLst>
          </p:cNvPr>
          <p:cNvSpPr>
            <a:spLocks noGrp="1"/>
          </p:cNvSpPr>
          <p:nvPr>
            <p:ph type="subTitle" idx="1"/>
          </p:nvPr>
        </p:nvSpPr>
        <p:spPr>
          <a:xfrm>
            <a:off x="1004047" y="4257299"/>
            <a:ext cx="11021698" cy="642960"/>
          </a:xfrm>
        </p:spPr>
        <p:txBody>
          <a:bodyPr/>
          <a:lstStyle/>
          <a:p>
            <a:r>
              <a:rPr lang="de-DE" dirty="0"/>
              <a:t>Impulse aus dem EU-Recht und Anpassungsbedarf im EEG</a:t>
            </a:r>
          </a:p>
        </p:txBody>
      </p:sp>
      <p:sp>
        <p:nvSpPr>
          <p:cNvPr id="5" name="Textplatzhalter 4">
            <a:extLst>
              <a:ext uri="{FF2B5EF4-FFF2-40B4-BE49-F238E27FC236}">
                <a16:creationId xmlns:a16="http://schemas.microsoft.com/office/drawing/2014/main" id="{AF5DBB17-6FC8-934B-9E11-67E40967792E}"/>
              </a:ext>
            </a:extLst>
          </p:cNvPr>
          <p:cNvSpPr>
            <a:spLocks noGrp="1"/>
          </p:cNvSpPr>
          <p:nvPr>
            <p:ph type="body" sz="quarter" idx="10"/>
          </p:nvPr>
        </p:nvSpPr>
        <p:spPr/>
        <p:txBody>
          <a:bodyPr/>
          <a:lstStyle/>
          <a:p>
            <a:r>
              <a:rPr lang="de-DE" dirty="0"/>
              <a:t>Johanna Kamm</a:t>
            </a:r>
          </a:p>
        </p:txBody>
      </p:sp>
      <p:sp>
        <p:nvSpPr>
          <p:cNvPr id="6" name="Textplatzhalter 5">
            <a:extLst>
              <a:ext uri="{FF2B5EF4-FFF2-40B4-BE49-F238E27FC236}">
                <a16:creationId xmlns:a16="http://schemas.microsoft.com/office/drawing/2014/main" id="{C90CF11B-48B1-484A-A673-92DADC1A6B2C}"/>
              </a:ext>
            </a:extLst>
          </p:cNvPr>
          <p:cNvSpPr>
            <a:spLocks noGrp="1"/>
          </p:cNvSpPr>
          <p:nvPr>
            <p:ph type="body" sz="quarter" idx="11"/>
          </p:nvPr>
        </p:nvSpPr>
        <p:spPr/>
        <p:txBody>
          <a:bodyPr/>
          <a:lstStyle/>
          <a:p>
            <a:r>
              <a:rPr lang="de-DE" dirty="0" err="1"/>
              <a:t>agree.d</a:t>
            </a:r>
            <a:r>
              <a:rPr lang="de-DE" dirty="0"/>
              <a:t> Workshop</a:t>
            </a:r>
          </a:p>
        </p:txBody>
      </p:sp>
    </p:spTree>
    <p:extLst>
      <p:ext uri="{BB962C8B-B14F-4D97-AF65-F5344CB8AC3E}">
        <p14:creationId xmlns:p14="http://schemas.microsoft.com/office/powerpoint/2010/main" val="2490754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7C72E7-AB80-64E6-400B-7C7C247381F6}"/>
              </a:ext>
            </a:extLst>
          </p:cNvPr>
          <p:cNvSpPr>
            <a:spLocks noGrp="1"/>
          </p:cNvSpPr>
          <p:nvPr>
            <p:ph type="ctrTitle"/>
          </p:nvPr>
        </p:nvSpPr>
        <p:spPr/>
        <p:txBody>
          <a:bodyPr/>
          <a:lstStyle/>
          <a:p>
            <a:r>
              <a:rPr lang="de-DE" dirty="0"/>
              <a:t>EU-Beihilfenrechtliche Ausgangslage und Diskussion in Deutschland</a:t>
            </a:r>
          </a:p>
        </p:txBody>
      </p:sp>
      <p:sp>
        <p:nvSpPr>
          <p:cNvPr id="3" name="Untertitel 2">
            <a:extLst>
              <a:ext uri="{FF2B5EF4-FFF2-40B4-BE49-F238E27FC236}">
                <a16:creationId xmlns:a16="http://schemas.microsoft.com/office/drawing/2014/main" id="{92C648CF-0CDF-04F2-2E1D-57B3CCFD4EA6}"/>
              </a:ext>
            </a:extLst>
          </p:cNvPr>
          <p:cNvSpPr>
            <a:spLocks noGrp="1"/>
          </p:cNvSpPr>
          <p:nvPr>
            <p:ph type="subTitle" idx="1"/>
          </p:nvPr>
        </p:nvSpPr>
        <p:spPr/>
        <p:txBody>
          <a:bodyPr/>
          <a:lstStyle/>
          <a:p>
            <a:endParaRPr lang="de-DE" dirty="0"/>
          </a:p>
        </p:txBody>
      </p:sp>
      <p:sp>
        <p:nvSpPr>
          <p:cNvPr id="5" name="Datumsplatzhalter 4">
            <a:extLst>
              <a:ext uri="{FF2B5EF4-FFF2-40B4-BE49-F238E27FC236}">
                <a16:creationId xmlns:a16="http://schemas.microsoft.com/office/drawing/2014/main" id="{07436E13-0E88-9571-00D4-58C31AF0AC69}"/>
              </a:ext>
            </a:extLst>
          </p:cNvPr>
          <p:cNvSpPr>
            <a:spLocks noGrp="1"/>
          </p:cNvSpPr>
          <p:nvPr>
            <p:ph type="dt" sz="half" idx="10"/>
          </p:nvPr>
        </p:nvSpPr>
        <p:spPr/>
        <p:txBody>
          <a:bodyPr/>
          <a:lstStyle/>
          <a:p>
            <a:r>
              <a:rPr lang="de-DE"/>
              <a:t>23.10.2024</a:t>
            </a:r>
            <a:endParaRPr lang="de-DE" dirty="0"/>
          </a:p>
        </p:txBody>
      </p:sp>
      <p:sp>
        <p:nvSpPr>
          <p:cNvPr id="6" name="Fußzeilenplatzhalter 5">
            <a:extLst>
              <a:ext uri="{FF2B5EF4-FFF2-40B4-BE49-F238E27FC236}">
                <a16:creationId xmlns:a16="http://schemas.microsoft.com/office/drawing/2014/main" id="{F6F59600-BAF3-0EE7-DFDC-9CA91A959E7A}"/>
              </a:ext>
            </a:extLst>
          </p:cNvPr>
          <p:cNvSpPr>
            <a:spLocks noGrp="1"/>
          </p:cNvSpPr>
          <p:nvPr>
            <p:ph type="ftr" sz="quarter" idx="11"/>
          </p:nvPr>
        </p:nvSpPr>
        <p:spPr/>
        <p:txBody>
          <a:bodyPr/>
          <a:lstStyle/>
          <a:p>
            <a:r>
              <a:rPr lang="de-DE"/>
              <a:t>agree.d Workshop „Neugestaltung der EE-Förderlandschaft“</a:t>
            </a:r>
            <a:endParaRPr lang="de-DE" dirty="0"/>
          </a:p>
        </p:txBody>
      </p:sp>
      <p:pic>
        <p:nvPicPr>
          <p:cNvPr id="7" name="Grafik 6" descr="Ein Bild, das Outdoorobjekt, Windmühle enthält.">
            <a:extLst>
              <a:ext uri="{FF2B5EF4-FFF2-40B4-BE49-F238E27FC236}">
                <a16:creationId xmlns:a16="http://schemas.microsoft.com/office/drawing/2014/main" id="{4484A315-9E13-4E97-5209-C16A19668DB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36567" y="706597"/>
            <a:ext cx="4322993" cy="2592271"/>
          </a:xfrm>
          <a:prstGeom prst="rect">
            <a:avLst/>
          </a:prstGeom>
        </p:spPr>
      </p:pic>
    </p:spTree>
    <p:extLst>
      <p:ext uri="{BB962C8B-B14F-4D97-AF65-F5344CB8AC3E}">
        <p14:creationId xmlns:p14="http://schemas.microsoft.com/office/powerpoint/2010/main" val="3815744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E95B0-C0D0-91EB-3A95-2ED1AA225106}"/>
              </a:ext>
            </a:extLst>
          </p:cNvPr>
          <p:cNvSpPr>
            <a:spLocks noGrp="1"/>
          </p:cNvSpPr>
          <p:nvPr>
            <p:ph type="title"/>
          </p:nvPr>
        </p:nvSpPr>
        <p:spPr>
          <a:xfrm>
            <a:off x="885674" y="919168"/>
            <a:ext cx="10515600" cy="776756"/>
          </a:xfrm>
        </p:spPr>
        <p:txBody>
          <a:bodyPr/>
          <a:lstStyle/>
          <a:p>
            <a:r>
              <a:rPr lang="de-DE" dirty="0"/>
              <a:t>EU-Beihilfenrechtliche Ausgangslage</a:t>
            </a:r>
          </a:p>
        </p:txBody>
      </p:sp>
      <p:sp>
        <p:nvSpPr>
          <p:cNvPr id="4" name="Datumsplatzhalter 3">
            <a:extLst>
              <a:ext uri="{FF2B5EF4-FFF2-40B4-BE49-F238E27FC236}">
                <a16:creationId xmlns:a16="http://schemas.microsoft.com/office/drawing/2014/main" id="{EA9E15A4-0DE7-94B9-915E-A6D0BBD12EEB}"/>
              </a:ext>
            </a:extLst>
          </p:cNvPr>
          <p:cNvSpPr>
            <a:spLocks noGrp="1"/>
          </p:cNvSpPr>
          <p:nvPr>
            <p:ph type="dt" sz="half" idx="10"/>
          </p:nvPr>
        </p:nvSpPr>
        <p:spPr/>
        <p:txBody>
          <a:bodyPr/>
          <a:lstStyle/>
          <a:p>
            <a:r>
              <a:rPr lang="de-DE"/>
              <a:t>23.10.2024</a:t>
            </a:r>
          </a:p>
        </p:txBody>
      </p:sp>
      <p:sp>
        <p:nvSpPr>
          <p:cNvPr id="5" name="Fußzeilenplatzhalter 4">
            <a:extLst>
              <a:ext uri="{FF2B5EF4-FFF2-40B4-BE49-F238E27FC236}">
                <a16:creationId xmlns:a16="http://schemas.microsoft.com/office/drawing/2014/main" id="{87354923-1507-077E-8523-C3CD60DADD5D}"/>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7" name="Textplatzhalter 6">
            <a:extLst>
              <a:ext uri="{FF2B5EF4-FFF2-40B4-BE49-F238E27FC236}">
                <a16:creationId xmlns:a16="http://schemas.microsoft.com/office/drawing/2014/main" id="{5CEC4B53-E9F3-0E26-77CE-381C15BC128C}"/>
              </a:ext>
            </a:extLst>
          </p:cNvPr>
          <p:cNvSpPr>
            <a:spLocks noGrp="1"/>
          </p:cNvSpPr>
          <p:nvPr>
            <p:ph type="body" sz="quarter" idx="13"/>
          </p:nvPr>
        </p:nvSpPr>
        <p:spPr/>
        <p:txBody>
          <a:bodyPr/>
          <a:lstStyle/>
          <a:p>
            <a:r>
              <a:rPr lang="de-DE" dirty="0"/>
              <a:t>Eigene Übersetzung, Beihilfegenehmigung des EEG 2023 v. 21.12.2022 (SA.102084, </a:t>
            </a:r>
            <a:r>
              <a:rPr lang="de-DE" dirty="0" err="1"/>
              <a:t>Rn</a:t>
            </a:r>
            <a:r>
              <a:rPr lang="de-DE" dirty="0"/>
              <a:t>. 30-31, </a:t>
            </a:r>
            <a:r>
              <a:rPr lang="de-DE" dirty="0">
                <a:hlinkClick r:id="rId2"/>
              </a:rPr>
              <a:t>https://ec.europa.eu/competition/state_aid/cases1/202302/SA_102084_80CC9685-0100-C1F9-86A8-933503F73C2D_58_1.pdf</a:t>
            </a:r>
            <a:r>
              <a:rPr lang="de-DE" dirty="0"/>
              <a:t> ):</a:t>
            </a:r>
          </a:p>
          <a:p>
            <a:endParaRPr lang="de-DE" dirty="0"/>
          </a:p>
        </p:txBody>
      </p:sp>
      <p:sp>
        <p:nvSpPr>
          <p:cNvPr id="8" name="Freihandform: Form 7">
            <a:extLst>
              <a:ext uri="{FF2B5EF4-FFF2-40B4-BE49-F238E27FC236}">
                <a16:creationId xmlns:a16="http://schemas.microsoft.com/office/drawing/2014/main" id="{5F047597-4133-721A-49F8-32426D0420E1}"/>
              </a:ext>
            </a:extLst>
          </p:cNvPr>
          <p:cNvSpPr/>
          <p:nvPr/>
        </p:nvSpPr>
        <p:spPr>
          <a:xfrm>
            <a:off x="885674" y="1408041"/>
            <a:ext cx="5081091" cy="575766"/>
          </a:xfrm>
          <a:custGeom>
            <a:avLst/>
            <a:gdLst>
              <a:gd name="connsiteX0" fmla="*/ 0 w 4913783"/>
              <a:gd name="connsiteY0" fmla="*/ 0 h 575766"/>
              <a:gd name="connsiteX1" fmla="*/ 4913783 w 4913783"/>
              <a:gd name="connsiteY1" fmla="*/ 0 h 575766"/>
              <a:gd name="connsiteX2" fmla="*/ 4913783 w 4913783"/>
              <a:gd name="connsiteY2" fmla="*/ 575766 h 575766"/>
              <a:gd name="connsiteX3" fmla="*/ 0 w 4913783"/>
              <a:gd name="connsiteY3" fmla="*/ 575766 h 575766"/>
              <a:gd name="connsiteX4" fmla="*/ 0 w 4913783"/>
              <a:gd name="connsiteY4" fmla="*/ 0 h 575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3783" h="575766">
                <a:moveTo>
                  <a:pt x="0" y="0"/>
                </a:moveTo>
                <a:lnTo>
                  <a:pt x="4913783" y="0"/>
                </a:lnTo>
                <a:lnTo>
                  <a:pt x="4913783" y="575766"/>
                </a:lnTo>
                <a:lnTo>
                  <a:pt x="0" y="575766"/>
                </a:lnTo>
                <a:lnTo>
                  <a:pt x="0" y="0"/>
                </a:lnTo>
                <a:close/>
              </a:path>
            </a:pathLst>
          </a:custGeom>
          <a:solidFill>
            <a:schemeClr val="tx2"/>
          </a:solidFill>
          <a:ln>
            <a:solidFill>
              <a:schemeClr val="tx2"/>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de-DE" sz="1500" b="1" kern="1200" dirty="0"/>
              <a:t>Bedingungen der EEG 2023-Genehmigung</a:t>
            </a:r>
          </a:p>
        </p:txBody>
      </p:sp>
      <p:sp>
        <p:nvSpPr>
          <p:cNvPr id="9" name="Freihandform: Form 8">
            <a:extLst>
              <a:ext uri="{FF2B5EF4-FFF2-40B4-BE49-F238E27FC236}">
                <a16:creationId xmlns:a16="http://schemas.microsoft.com/office/drawing/2014/main" id="{A7973F02-0146-6449-0905-64908ED601F8}"/>
              </a:ext>
            </a:extLst>
          </p:cNvPr>
          <p:cNvSpPr/>
          <p:nvPr/>
        </p:nvSpPr>
        <p:spPr>
          <a:xfrm>
            <a:off x="885674" y="1983808"/>
            <a:ext cx="5081091" cy="4475207"/>
          </a:xfrm>
          <a:custGeom>
            <a:avLst/>
            <a:gdLst>
              <a:gd name="connsiteX0" fmla="*/ 0 w 4913783"/>
              <a:gd name="connsiteY0" fmla="*/ 0 h 4475207"/>
              <a:gd name="connsiteX1" fmla="*/ 4913783 w 4913783"/>
              <a:gd name="connsiteY1" fmla="*/ 0 h 4475207"/>
              <a:gd name="connsiteX2" fmla="*/ 4913783 w 4913783"/>
              <a:gd name="connsiteY2" fmla="*/ 4475207 h 4475207"/>
              <a:gd name="connsiteX3" fmla="*/ 0 w 4913783"/>
              <a:gd name="connsiteY3" fmla="*/ 4475207 h 4475207"/>
              <a:gd name="connsiteX4" fmla="*/ 0 w 4913783"/>
              <a:gd name="connsiteY4" fmla="*/ 0 h 4475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3783" h="4475207">
                <a:moveTo>
                  <a:pt x="0" y="0"/>
                </a:moveTo>
                <a:lnTo>
                  <a:pt x="4913783" y="0"/>
                </a:lnTo>
                <a:lnTo>
                  <a:pt x="4913783" y="4475207"/>
                </a:lnTo>
                <a:lnTo>
                  <a:pt x="0" y="4475207"/>
                </a:lnTo>
                <a:lnTo>
                  <a:pt x="0" y="0"/>
                </a:lnTo>
                <a:close/>
              </a:path>
            </a:pathLst>
          </a:custGeom>
          <a:solidFill>
            <a:schemeClr val="bg2">
              <a:alpha val="90000"/>
            </a:schemeClr>
          </a:solidFill>
          <a:ln w="19050">
            <a:solidFill>
              <a:schemeClr val="tx2">
                <a:alpha val="90000"/>
              </a:schemeClr>
            </a:solid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80010" tIns="80010" rIns="106680" bIns="120015" numCol="1" spcCol="1270" anchor="t" anchorCtr="0">
            <a:noAutofit/>
          </a:bodyPr>
          <a:lstStyle/>
          <a:p>
            <a:pPr marL="355600" indent="-355600">
              <a:lnSpc>
                <a:spcPct val="90000"/>
              </a:lnSpc>
              <a:spcBef>
                <a:spcPts val="1000"/>
              </a:spcBef>
              <a:buClr>
                <a:srgbClr val="0095D6"/>
              </a:buClr>
              <a:buFont typeface="Systemschrift Normal"/>
              <a:buChar char="▸"/>
              <a:defRPr/>
            </a:pPr>
            <a:r>
              <a:rPr lang="de-DE" sz="1600" dirty="0">
                <a:solidFill>
                  <a:srgbClr val="000000"/>
                </a:solidFill>
                <a:latin typeface="Montserrat" pitchFamily="2" charset="77"/>
              </a:rPr>
              <a:t>„[...] </a:t>
            </a:r>
            <a:r>
              <a:rPr lang="de-DE" sz="1600" b="1" dirty="0">
                <a:solidFill>
                  <a:srgbClr val="000000"/>
                </a:solidFill>
                <a:latin typeface="Montserrat" pitchFamily="2" charset="77"/>
              </a:rPr>
              <a:t>Deutschland wird die Maßnahme [</a:t>
            </a:r>
            <a:r>
              <a:rPr lang="de-DE" sz="1600" b="1" i="1" dirty="0">
                <a:solidFill>
                  <a:srgbClr val="000000"/>
                </a:solidFill>
                <a:latin typeface="Montserrat" pitchFamily="2" charset="77"/>
              </a:rPr>
              <a:t>das EEG</a:t>
            </a:r>
            <a:r>
              <a:rPr lang="de-DE" sz="1600" b="1" dirty="0">
                <a:solidFill>
                  <a:srgbClr val="000000"/>
                </a:solidFill>
                <a:latin typeface="Montserrat" pitchFamily="2" charset="77"/>
              </a:rPr>
              <a:t>] bei Bedarf anpassen</a:t>
            </a:r>
            <a:r>
              <a:rPr lang="de-DE" sz="1600" dirty="0">
                <a:solidFill>
                  <a:srgbClr val="000000"/>
                </a:solidFill>
                <a:latin typeface="Montserrat" pitchFamily="2" charset="77"/>
              </a:rPr>
              <a:t>, um sie an einen gemeinsamen europäischen Ansatz für eine angemessene Vergütung der Stromerzeugung aus erneuerbaren Energien anzugleichen, wenn ein detaillierter harmonisierter Ansatz in der EU-Gesetzgebung entwickelt wird. </a:t>
            </a:r>
          </a:p>
          <a:p>
            <a:pPr marL="355600" indent="-355600">
              <a:lnSpc>
                <a:spcPct val="90000"/>
              </a:lnSpc>
              <a:spcBef>
                <a:spcPts val="1000"/>
              </a:spcBef>
              <a:buClr>
                <a:srgbClr val="0095D6"/>
              </a:buClr>
              <a:buFont typeface="Systemschrift Normal"/>
              <a:buChar char="▸"/>
              <a:defRPr/>
            </a:pPr>
            <a:endParaRPr lang="de-DE" sz="1600" dirty="0">
              <a:solidFill>
                <a:srgbClr val="000000"/>
              </a:solidFill>
              <a:latin typeface="Montserrat" pitchFamily="2" charset="77"/>
            </a:endParaRPr>
          </a:p>
          <a:p>
            <a:pPr marL="355600" indent="-355600">
              <a:lnSpc>
                <a:spcPct val="90000"/>
              </a:lnSpc>
              <a:spcBef>
                <a:spcPts val="1000"/>
              </a:spcBef>
              <a:buClr>
                <a:srgbClr val="0095D6"/>
              </a:buClr>
              <a:buFont typeface="Systemschrift Normal"/>
              <a:buChar char="▸"/>
              <a:defRPr/>
            </a:pPr>
            <a:r>
              <a:rPr lang="de-DE" sz="1600" b="1" dirty="0">
                <a:solidFill>
                  <a:srgbClr val="000000"/>
                </a:solidFill>
                <a:latin typeface="Montserrat" pitchFamily="2" charset="77"/>
              </a:rPr>
              <a:t>Sollte ein solcher harmonisierter Ansatz bis zum 30. Juni 2024 nicht anwendbar sein, verpflichtet sich Deutschland, die Rentabilität zu begrenzen und/oder Rückforderungen [...] für alle Anlagen vorzunehmen, die ab dem 1. Juli 2024 im Rahmen einer Ausschreibung einen Zuschlag erhalten.“</a:t>
            </a:r>
          </a:p>
        </p:txBody>
      </p:sp>
      <p:grpSp>
        <p:nvGrpSpPr>
          <p:cNvPr id="17" name="Gruppieren 16">
            <a:extLst>
              <a:ext uri="{FF2B5EF4-FFF2-40B4-BE49-F238E27FC236}">
                <a16:creationId xmlns:a16="http://schemas.microsoft.com/office/drawing/2014/main" id="{D876A685-253E-4F74-1914-9EF2E0299276}"/>
              </a:ext>
            </a:extLst>
          </p:cNvPr>
          <p:cNvGrpSpPr/>
          <p:nvPr/>
        </p:nvGrpSpPr>
        <p:grpSpPr>
          <a:xfrm>
            <a:off x="5966765" y="1408041"/>
            <a:ext cx="5434509" cy="3094385"/>
            <a:chOff x="5917704" y="1408041"/>
            <a:chExt cx="5434509" cy="3094385"/>
          </a:xfrm>
        </p:grpSpPr>
        <p:grpSp>
          <p:nvGrpSpPr>
            <p:cNvPr id="11" name="Gruppieren 10">
              <a:extLst>
                <a:ext uri="{FF2B5EF4-FFF2-40B4-BE49-F238E27FC236}">
                  <a16:creationId xmlns:a16="http://schemas.microsoft.com/office/drawing/2014/main" id="{00BA632C-056D-F7D7-BEBD-26E6DAF8B447}"/>
                </a:ext>
              </a:extLst>
            </p:cNvPr>
            <p:cNvGrpSpPr/>
            <p:nvPr/>
          </p:nvGrpSpPr>
          <p:grpSpPr>
            <a:xfrm>
              <a:off x="6438430" y="1408041"/>
              <a:ext cx="4913783" cy="2699767"/>
              <a:chOff x="836534" y="1367023"/>
              <a:chExt cx="4913783" cy="2699767"/>
            </a:xfrm>
          </p:grpSpPr>
          <p:sp>
            <p:nvSpPr>
              <p:cNvPr id="12" name="Freihandform: Form 11">
                <a:extLst>
                  <a:ext uri="{FF2B5EF4-FFF2-40B4-BE49-F238E27FC236}">
                    <a16:creationId xmlns:a16="http://schemas.microsoft.com/office/drawing/2014/main" id="{0AFC3CB3-32B1-DDCF-1B45-3820441A1F00}"/>
                  </a:ext>
                </a:extLst>
              </p:cNvPr>
              <p:cNvSpPr/>
              <p:nvPr/>
            </p:nvSpPr>
            <p:spPr>
              <a:xfrm>
                <a:off x="836534" y="1367023"/>
                <a:ext cx="4913783" cy="575766"/>
              </a:xfrm>
              <a:custGeom>
                <a:avLst/>
                <a:gdLst>
                  <a:gd name="connsiteX0" fmla="*/ 0 w 4913783"/>
                  <a:gd name="connsiteY0" fmla="*/ 0 h 575766"/>
                  <a:gd name="connsiteX1" fmla="*/ 4913783 w 4913783"/>
                  <a:gd name="connsiteY1" fmla="*/ 0 h 575766"/>
                  <a:gd name="connsiteX2" fmla="*/ 4913783 w 4913783"/>
                  <a:gd name="connsiteY2" fmla="*/ 575766 h 575766"/>
                  <a:gd name="connsiteX3" fmla="*/ 0 w 4913783"/>
                  <a:gd name="connsiteY3" fmla="*/ 575766 h 575766"/>
                  <a:gd name="connsiteX4" fmla="*/ 0 w 4913783"/>
                  <a:gd name="connsiteY4" fmla="*/ 0 h 575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3783" h="575766">
                    <a:moveTo>
                      <a:pt x="0" y="0"/>
                    </a:moveTo>
                    <a:lnTo>
                      <a:pt x="4913783" y="0"/>
                    </a:lnTo>
                    <a:lnTo>
                      <a:pt x="4913783" y="575766"/>
                    </a:lnTo>
                    <a:lnTo>
                      <a:pt x="0" y="575766"/>
                    </a:lnTo>
                    <a:lnTo>
                      <a:pt x="0" y="0"/>
                    </a:lnTo>
                    <a:close/>
                  </a:path>
                </a:pathLst>
              </a:custGeom>
              <a:solidFill>
                <a:schemeClr val="accent3"/>
              </a:solidFill>
              <a:ln>
                <a:solidFill>
                  <a:schemeClr val="accent3"/>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de-DE" sz="1500" b="1" kern="1200" dirty="0"/>
                  <a:t>Warum musste Deutschland 2024 keine Maßnahmen einführen?</a:t>
                </a:r>
              </a:p>
            </p:txBody>
          </p:sp>
          <p:sp>
            <p:nvSpPr>
              <p:cNvPr id="13" name="Freihandform: Form 12">
                <a:extLst>
                  <a:ext uri="{FF2B5EF4-FFF2-40B4-BE49-F238E27FC236}">
                    <a16:creationId xmlns:a16="http://schemas.microsoft.com/office/drawing/2014/main" id="{BED24BD9-E2F0-ABAD-1487-4D93025EA52E}"/>
                  </a:ext>
                </a:extLst>
              </p:cNvPr>
              <p:cNvSpPr>
                <a:spLocks/>
              </p:cNvSpPr>
              <p:nvPr/>
            </p:nvSpPr>
            <p:spPr>
              <a:xfrm>
                <a:off x="836534" y="1942790"/>
                <a:ext cx="4913783" cy="2124000"/>
              </a:xfrm>
              <a:custGeom>
                <a:avLst/>
                <a:gdLst>
                  <a:gd name="connsiteX0" fmla="*/ 0 w 4913783"/>
                  <a:gd name="connsiteY0" fmla="*/ 0 h 4475207"/>
                  <a:gd name="connsiteX1" fmla="*/ 4913783 w 4913783"/>
                  <a:gd name="connsiteY1" fmla="*/ 0 h 4475207"/>
                  <a:gd name="connsiteX2" fmla="*/ 4913783 w 4913783"/>
                  <a:gd name="connsiteY2" fmla="*/ 4475207 h 4475207"/>
                  <a:gd name="connsiteX3" fmla="*/ 0 w 4913783"/>
                  <a:gd name="connsiteY3" fmla="*/ 4475207 h 4475207"/>
                  <a:gd name="connsiteX4" fmla="*/ 0 w 4913783"/>
                  <a:gd name="connsiteY4" fmla="*/ 0 h 4475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3783" h="4475207">
                    <a:moveTo>
                      <a:pt x="0" y="0"/>
                    </a:moveTo>
                    <a:lnTo>
                      <a:pt x="4913783" y="0"/>
                    </a:lnTo>
                    <a:lnTo>
                      <a:pt x="4913783" y="4475207"/>
                    </a:lnTo>
                    <a:lnTo>
                      <a:pt x="0" y="4475207"/>
                    </a:lnTo>
                    <a:lnTo>
                      <a:pt x="0" y="0"/>
                    </a:lnTo>
                    <a:close/>
                  </a:path>
                </a:pathLst>
              </a:custGeom>
              <a:solidFill>
                <a:schemeClr val="bg2">
                  <a:alpha val="90000"/>
                </a:schemeClr>
              </a:solidFill>
              <a:ln w="19050">
                <a:solidFill>
                  <a:schemeClr val="accent3">
                    <a:alpha val="90000"/>
                  </a:schemeClr>
                </a:solidFill>
              </a:ln>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80010" tIns="80010" rIns="106680" bIns="120015" numCol="1" spcCol="1270" anchor="t" anchorCtr="0">
                <a:noAutofit/>
              </a:bodyPr>
              <a:lstStyle/>
              <a:p>
                <a:pPr marL="355600" indent="-355600">
                  <a:lnSpc>
                    <a:spcPct val="90000"/>
                  </a:lnSpc>
                  <a:spcBef>
                    <a:spcPts val="1000"/>
                  </a:spcBef>
                  <a:buClr>
                    <a:srgbClr val="0095D6"/>
                  </a:buClr>
                  <a:buFont typeface="Systemschrift Normal"/>
                  <a:buChar char="▸"/>
                  <a:defRPr/>
                </a:pPr>
                <a:r>
                  <a:rPr lang="de-DE" sz="1600" dirty="0">
                    <a:solidFill>
                      <a:srgbClr val="000000"/>
                    </a:solidFill>
                    <a:latin typeface="Montserrat" pitchFamily="2" charset="77"/>
                  </a:rPr>
                  <a:t>Verordnung 2024/1747 vom 13. Juni 2024 zur Änderung der Elektrizitätsbinnenmarktverordnung wurde am 26.06.2024 im Amtsblatt veröffentlicht (EU-Strommarktreform)</a:t>
                </a:r>
              </a:p>
              <a:p>
                <a:pPr marL="355600" indent="-355600">
                  <a:lnSpc>
                    <a:spcPct val="90000"/>
                  </a:lnSpc>
                  <a:spcBef>
                    <a:spcPts val="1000"/>
                  </a:spcBef>
                  <a:buClr>
                    <a:srgbClr val="0095D6"/>
                  </a:buClr>
                  <a:buFont typeface="Systemschrift Normal"/>
                  <a:buChar char="▸"/>
                  <a:defRPr/>
                </a:pPr>
                <a:r>
                  <a:rPr lang="de-DE" sz="1600" dirty="0">
                    <a:solidFill>
                      <a:srgbClr val="000000"/>
                    </a:solidFill>
                    <a:latin typeface="Montserrat" pitchFamily="2" charset="77"/>
                  </a:rPr>
                  <a:t>Neue Vorgaben für die zukünftige Förderung per </a:t>
                </a:r>
                <a:r>
                  <a:rPr lang="de-DE" sz="1600" dirty="0" err="1">
                    <a:solidFill>
                      <a:srgbClr val="000000"/>
                    </a:solidFill>
                    <a:latin typeface="Montserrat" pitchFamily="2" charset="77"/>
                  </a:rPr>
                  <a:t>CfD</a:t>
                </a:r>
                <a:r>
                  <a:rPr lang="de-DE" sz="1600" dirty="0">
                    <a:solidFill>
                      <a:srgbClr val="000000"/>
                    </a:solidFill>
                    <a:latin typeface="Montserrat" pitchFamily="2" charset="77"/>
                  </a:rPr>
                  <a:t> anstatt per Marktprämie (Art. 19d EBM-VO)</a:t>
                </a:r>
              </a:p>
              <a:p>
                <a:pPr marL="812800" lvl="1" indent="-355600">
                  <a:lnSpc>
                    <a:spcPct val="90000"/>
                  </a:lnSpc>
                  <a:spcBef>
                    <a:spcPts val="1000"/>
                  </a:spcBef>
                  <a:buClr>
                    <a:srgbClr val="0095D6"/>
                  </a:buClr>
                  <a:buFont typeface="Systemschrift Normal"/>
                  <a:buChar char="▸"/>
                  <a:defRPr/>
                </a:pPr>
                <a:endParaRPr lang="de-DE" sz="1600" dirty="0">
                  <a:solidFill>
                    <a:srgbClr val="000000"/>
                  </a:solidFill>
                  <a:latin typeface="Montserrat" pitchFamily="2" charset="77"/>
                </a:endParaRPr>
              </a:p>
              <a:p>
                <a:pPr marL="812800" lvl="1" indent="-355600">
                  <a:lnSpc>
                    <a:spcPct val="90000"/>
                  </a:lnSpc>
                  <a:spcBef>
                    <a:spcPts val="1000"/>
                  </a:spcBef>
                  <a:buClr>
                    <a:srgbClr val="0095D6"/>
                  </a:buClr>
                  <a:buFont typeface="Systemschrift Normal"/>
                  <a:buChar char="▸"/>
                  <a:defRPr/>
                </a:pPr>
                <a:endParaRPr lang="de-DE" sz="1600" dirty="0">
                  <a:solidFill>
                    <a:srgbClr val="000000"/>
                  </a:solidFill>
                  <a:latin typeface="Montserrat" pitchFamily="2" charset="77"/>
                </a:endParaRPr>
              </a:p>
            </p:txBody>
          </p:sp>
        </p:grpSp>
        <p:cxnSp>
          <p:nvCxnSpPr>
            <p:cNvPr id="23" name="Gerade Verbindung mit Pfeil 22">
              <a:extLst>
                <a:ext uri="{FF2B5EF4-FFF2-40B4-BE49-F238E27FC236}">
                  <a16:creationId xmlns:a16="http://schemas.microsoft.com/office/drawing/2014/main" id="{DB95E051-0871-8898-35BB-9D6246E53B66}"/>
                </a:ext>
              </a:extLst>
            </p:cNvPr>
            <p:cNvCxnSpPr>
              <a:cxnSpLocks/>
            </p:cNvCxnSpPr>
            <p:nvPr/>
          </p:nvCxnSpPr>
          <p:spPr>
            <a:xfrm flipV="1">
              <a:off x="5917704" y="2260669"/>
              <a:ext cx="520725" cy="2241757"/>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uppieren 19">
            <a:extLst>
              <a:ext uri="{FF2B5EF4-FFF2-40B4-BE49-F238E27FC236}">
                <a16:creationId xmlns:a16="http://schemas.microsoft.com/office/drawing/2014/main" id="{2D26918B-705D-6C03-C0F8-39805A182BB6}"/>
              </a:ext>
            </a:extLst>
          </p:cNvPr>
          <p:cNvGrpSpPr/>
          <p:nvPr/>
        </p:nvGrpSpPr>
        <p:grpSpPr>
          <a:xfrm>
            <a:off x="5966765" y="2260669"/>
            <a:ext cx="5434509" cy="4212040"/>
            <a:chOff x="5917705" y="2454702"/>
            <a:chExt cx="5434509" cy="4212040"/>
          </a:xfrm>
        </p:grpSpPr>
        <p:cxnSp>
          <p:nvCxnSpPr>
            <p:cNvPr id="18" name="Gerade Verbindung mit Pfeil 17">
              <a:extLst>
                <a:ext uri="{FF2B5EF4-FFF2-40B4-BE49-F238E27FC236}">
                  <a16:creationId xmlns:a16="http://schemas.microsoft.com/office/drawing/2014/main" id="{4784A726-5F63-6C59-CAF5-058B532F7447}"/>
                </a:ext>
              </a:extLst>
            </p:cNvPr>
            <p:cNvCxnSpPr>
              <a:cxnSpLocks/>
              <a:endCxn id="16" idx="0"/>
            </p:cNvCxnSpPr>
            <p:nvPr/>
          </p:nvCxnSpPr>
          <p:spPr>
            <a:xfrm>
              <a:off x="5917705" y="2454702"/>
              <a:ext cx="520725" cy="2336662"/>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uppieren 9">
              <a:extLst>
                <a:ext uri="{FF2B5EF4-FFF2-40B4-BE49-F238E27FC236}">
                  <a16:creationId xmlns:a16="http://schemas.microsoft.com/office/drawing/2014/main" id="{B80A7BF3-D524-F700-3343-FDAA484B4F98}"/>
                </a:ext>
              </a:extLst>
            </p:cNvPr>
            <p:cNvGrpSpPr/>
            <p:nvPr/>
          </p:nvGrpSpPr>
          <p:grpSpPr>
            <a:xfrm>
              <a:off x="6438430" y="4791364"/>
              <a:ext cx="4913784" cy="1875378"/>
              <a:chOff x="6438430" y="4090265"/>
              <a:chExt cx="4913784" cy="1875378"/>
            </a:xfrm>
          </p:grpSpPr>
          <p:sp>
            <p:nvSpPr>
              <p:cNvPr id="16" name="Freihandform: Form 15">
                <a:extLst>
                  <a:ext uri="{FF2B5EF4-FFF2-40B4-BE49-F238E27FC236}">
                    <a16:creationId xmlns:a16="http://schemas.microsoft.com/office/drawing/2014/main" id="{16121AEF-9F3B-9CFB-889A-EFA5520220FD}"/>
                  </a:ext>
                </a:extLst>
              </p:cNvPr>
              <p:cNvSpPr/>
              <p:nvPr/>
            </p:nvSpPr>
            <p:spPr>
              <a:xfrm>
                <a:off x="6438430" y="4090265"/>
                <a:ext cx="4913783" cy="575766"/>
              </a:xfrm>
              <a:custGeom>
                <a:avLst/>
                <a:gdLst>
                  <a:gd name="connsiteX0" fmla="*/ 0 w 4913783"/>
                  <a:gd name="connsiteY0" fmla="*/ 0 h 575766"/>
                  <a:gd name="connsiteX1" fmla="*/ 4913783 w 4913783"/>
                  <a:gd name="connsiteY1" fmla="*/ 0 h 575766"/>
                  <a:gd name="connsiteX2" fmla="*/ 4913783 w 4913783"/>
                  <a:gd name="connsiteY2" fmla="*/ 575766 h 575766"/>
                  <a:gd name="connsiteX3" fmla="*/ 0 w 4913783"/>
                  <a:gd name="connsiteY3" fmla="*/ 575766 h 575766"/>
                  <a:gd name="connsiteX4" fmla="*/ 0 w 4913783"/>
                  <a:gd name="connsiteY4" fmla="*/ 0 h 575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3783" h="575766">
                    <a:moveTo>
                      <a:pt x="0" y="0"/>
                    </a:moveTo>
                    <a:lnTo>
                      <a:pt x="4913783" y="0"/>
                    </a:lnTo>
                    <a:lnTo>
                      <a:pt x="4913783" y="575766"/>
                    </a:lnTo>
                    <a:lnTo>
                      <a:pt x="0" y="575766"/>
                    </a:lnTo>
                    <a:lnTo>
                      <a:pt x="0" y="0"/>
                    </a:lnTo>
                    <a:close/>
                  </a:path>
                </a:pathLst>
              </a:custGeom>
              <a:solidFill>
                <a:schemeClr val="accent3"/>
              </a:solidFill>
              <a:ln w="28575">
                <a:solidFill>
                  <a:schemeClr val="accent3"/>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de-DE" sz="1500" b="1" kern="1200" dirty="0"/>
                  <a:t>Bis wann muss das EEG 2023 geändert werden?</a:t>
                </a:r>
              </a:p>
            </p:txBody>
          </p:sp>
          <p:sp>
            <p:nvSpPr>
              <p:cNvPr id="6" name="Textfeld 5">
                <a:extLst>
                  <a:ext uri="{FF2B5EF4-FFF2-40B4-BE49-F238E27FC236}">
                    <a16:creationId xmlns:a16="http://schemas.microsoft.com/office/drawing/2014/main" id="{3E23D125-31C0-2AA0-6983-E95369D60AAC}"/>
                  </a:ext>
                </a:extLst>
              </p:cNvPr>
              <p:cNvSpPr txBox="1"/>
              <p:nvPr/>
            </p:nvSpPr>
            <p:spPr>
              <a:xfrm>
                <a:off x="6438430" y="4637074"/>
                <a:ext cx="4913784" cy="1328569"/>
              </a:xfrm>
              <a:prstGeom prst="rect">
                <a:avLst/>
              </a:prstGeom>
              <a:noFill/>
              <a:ln w="19050">
                <a:solidFill>
                  <a:schemeClr val="accent3"/>
                </a:solidFill>
              </a:ln>
            </p:spPr>
            <p:txBody>
              <a:bodyPr wrap="square">
                <a:spAutoFit/>
              </a:bodyPr>
              <a:lstStyle/>
              <a:p>
                <a:pPr marL="355600" indent="-355600">
                  <a:lnSpc>
                    <a:spcPct val="90000"/>
                  </a:lnSpc>
                  <a:spcBef>
                    <a:spcPts val="1000"/>
                  </a:spcBef>
                  <a:buClr>
                    <a:srgbClr val="0095D6"/>
                  </a:buClr>
                  <a:buFont typeface="Systemschrift Normal"/>
                  <a:buChar char="▸"/>
                  <a:defRPr/>
                </a:pPr>
                <a:r>
                  <a:rPr lang="de-DE" sz="1600" dirty="0">
                    <a:solidFill>
                      <a:srgbClr val="000000"/>
                    </a:solidFill>
                    <a:latin typeface="Montserrat" pitchFamily="2" charset="77"/>
                  </a:rPr>
                  <a:t>3 Jahre Übergangsfrist zur Einführung (Art. 19d Abs. 1 EBM-VO), d.h. grundsätzlich </a:t>
                </a:r>
                <a:r>
                  <a:rPr lang="de-DE" sz="1600" dirty="0" err="1">
                    <a:solidFill>
                      <a:srgbClr val="000000"/>
                    </a:solidFill>
                    <a:latin typeface="Montserrat" pitchFamily="2" charset="77"/>
                  </a:rPr>
                  <a:t>CfD</a:t>
                </a:r>
                <a:r>
                  <a:rPr lang="de-DE" sz="1600" dirty="0">
                    <a:solidFill>
                      <a:srgbClr val="000000"/>
                    </a:solidFill>
                    <a:latin typeface="Montserrat" pitchFamily="2" charset="77"/>
                  </a:rPr>
                  <a:t>-Pflicht ab 17. Juli 2027</a:t>
                </a:r>
              </a:p>
              <a:p>
                <a:pPr marL="355600" indent="-355600">
                  <a:lnSpc>
                    <a:spcPct val="90000"/>
                  </a:lnSpc>
                  <a:spcBef>
                    <a:spcPts val="1000"/>
                  </a:spcBef>
                  <a:buClr>
                    <a:srgbClr val="0095D6"/>
                  </a:buClr>
                  <a:buFont typeface="Systemschrift Normal"/>
                  <a:buChar char="▸"/>
                  <a:defRPr/>
                </a:pPr>
                <a:r>
                  <a:rPr lang="de-DE" sz="1600" dirty="0">
                    <a:solidFill>
                      <a:srgbClr val="000000"/>
                    </a:solidFill>
                    <a:latin typeface="Montserrat" pitchFamily="2" charset="77"/>
                  </a:rPr>
                  <a:t>EEG 2023-Genehmigung läuft Ende 2026 aus </a:t>
                </a:r>
              </a:p>
            </p:txBody>
          </p:sp>
        </p:grpSp>
      </p:grpSp>
    </p:spTree>
    <p:extLst>
      <p:ext uri="{BB962C8B-B14F-4D97-AF65-F5344CB8AC3E}">
        <p14:creationId xmlns:p14="http://schemas.microsoft.com/office/powerpoint/2010/main" val="1579897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6A5C6C-01EB-DDD0-72B1-E654AFB866D1}"/>
              </a:ext>
            </a:extLst>
          </p:cNvPr>
          <p:cNvSpPr>
            <a:spLocks noGrp="1"/>
          </p:cNvSpPr>
          <p:nvPr>
            <p:ph type="title"/>
          </p:nvPr>
        </p:nvSpPr>
        <p:spPr/>
        <p:txBody>
          <a:bodyPr/>
          <a:lstStyle/>
          <a:p>
            <a:r>
              <a:rPr lang="de-DE" dirty="0"/>
              <a:t>Derzeit in Deutschland diskutierte Optionen der Neugestaltung</a:t>
            </a:r>
          </a:p>
        </p:txBody>
      </p:sp>
      <p:sp>
        <p:nvSpPr>
          <p:cNvPr id="3" name="Inhaltsplatzhalter 2">
            <a:extLst>
              <a:ext uri="{FF2B5EF4-FFF2-40B4-BE49-F238E27FC236}">
                <a16:creationId xmlns:a16="http://schemas.microsoft.com/office/drawing/2014/main" id="{DD3A3A1F-FDB2-85E2-4D9A-17AF26FEBB1B}"/>
              </a:ext>
            </a:extLst>
          </p:cNvPr>
          <p:cNvSpPr>
            <a:spLocks noGrp="1"/>
          </p:cNvSpPr>
          <p:nvPr>
            <p:ph idx="1"/>
          </p:nvPr>
        </p:nvSpPr>
        <p:spPr/>
        <p:txBody>
          <a:bodyPr/>
          <a:lstStyle/>
          <a:p>
            <a:r>
              <a:rPr lang="de-DE" dirty="0"/>
              <a:t>Haushaltseinigung vom 5. Juli 2024 („Wachstumsinitiative“):</a:t>
            </a:r>
          </a:p>
          <a:p>
            <a:pPr lvl="1"/>
            <a:r>
              <a:rPr lang="de-DE" sz="1800" b="0" i="1" dirty="0"/>
              <a:t>Der Ausbau neuer EE soll auf Investitionskostenförderung umgestellt werden (eigener Kapazitätsmechanismus), insbesondere um Preissignale verzerrungsfrei wirken zu lassen. Dazu werden dieses und andere Instrumente rasch im Reallabore-Gesetz im Markt getestet.</a:t>
            </a:r>
            <a:r>
              <a:rPr lang="de-DE" sz="1800" i="1" dirty="0"/>
              <a:t>“ </a:t>
            </a:r>
          </a:p>
          <a:p>
            <a:r>
              <a:rPr lang="de-DE" dirty="0"/>
              <a:t>BMWK-Optionenpapier „Strommarktdesign der Zukunft“ vom 2. August 2024:</a:t>
            </a:r>
          </a:p>
          <a:p>
            <a:pPr lvl="1"/>
            <a:r>
              <a:rPr lang="de-DE" dirty="0"/>
              <a:t>Enthält u.a. Optionen für einen neuen Investitionsrahmen für erneuerbare Energien:</a:t>
            </a:r>
          </a:p>
          <a:p>
            <a:pPr lvl="1"/>
            <a:r>
              <a:rPr lang="de-DE" dirty="0"/>
              <a:t> </a:t>
            </a:r>
          </a:p>
          <a:p>
            <a:pPr marL="457200" lvl="1" indent="0">
              <a:buNone/>
            </a:pPr>
            <a:endParaRPr lang="de-DE" dirty="0"/>
          </a:p>
          <a:p>
            <a:pPr lvl="1"/>
            <a:r>
              <a:rPr lang="de-DE" dirty="0"/>
              <a:t>Bislang: ökonomische Überlegungen zu den Vor- und Nachteilen der einzelnen Optionen ohne direkten Bezug zu neuem EU-Rechtsrahmen</a:t>
            </a:r>
          </a:p>
        </p:txBody>
      </p:sp>
      <p:sp>
        <p:nvSpPr>
          <p:cNvPr id="4" name="Datumsplatzhalter 3">
            <a:extLst>
              <a:ext uri="{FF2B5EF4-FFF2-40B4-BE49-F238E27FC236}">
                <a16:creationId xmlns:a16="http://schemas.microsoft.com/office/drawing/2014/main" id="{73EFF1E3-81E0-E5EC-6C93-EA18DB84985F}"/>
              </a:ext>
            </a:extLst>
          </p:cNvPr>
          <p:cNvSpPr>
            <a:spLocks noGrp="1"/>
          </p:cNvSpPr>
          <p:nvPr>
            <p:ph type="dt" sz="half" idx="10"/>
          </p:nvPr>
        </p:nvSpPr>
        <p:spPr/>
        <p:txBody>
          <a:bodyPr/>
          <a:lstStyle/>
          <a:p>
            <a:r>
              <a:rPr lang="de-DE"/>
              <a:t>23.10.2024</a:t>
            </a:r>
            <a:endParaRPr lang="de-DE" dirty="0"/>
          </a:p>
        </p:txBody>
      </p:sp>
      <p:sp>
        <p:nvSpPr>
          <p:cNvPr id="5" name="Fußzeilenplatzhalter 4">
            <a:extLst>
              <a:ext uri="{FF2B5EF4-FFF2-40B4-BE49-F238E27FC236}">
                <a16:creationId xmlns:a16="http://schemas.microsoft.com/office/drawing/2014/main" id="{3C4CBC49-FA83-9297-9800-AA936784BD1A}"/>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7" name="Textplatzhalter 6">
            <a:extLst>
              <a:ext uri="{FF2B5EF4-FFF2-40B4-BE49-F238E27FC236}">
                <a16:creationId xmlns:a16="http://schemas.microsoft.com/office/drawing/2014/main" id="{0A7E30B7-CC05-0111-7872-1315C16C2E92}"/>
              </a:ext>
            </a:extLst>
          </p:cNvPr>
          <p:cNvSpPr>
            <a:spLocks noGrp="1"/>
          </p:cNvSpPr>
          <p:nvPr>
            <p:ph type="body" sz="quarter" idx="13"/>
          </p:nvPr>
        </p:nvSpPr>
        <p:spPr/>
        <p:txBody>
          <a:bodyPr/>
          <a:lstStyle/>
          <a:p>
            <a:r>
              <a:rPr lang="de-DE" dirty="0">
                <a:hlinkClick r:id="rId2"/>
              </a:rPr>
              <a:t>https://www.bmwk.de/Redaktion/DE/Downloads/W/wachstumsinitiative-neue-wirtschaftliche-dynamik-fuer-deutschland.pdf?__blob=publicationFile&amp;v=6</a:t>
            </a:r>
          </a:p>
          <a:p>
            <a:r>
              <a:rPr lang="de-DE" dirty="0">
                <a:hlinkClick r:id="rId2"/>
              </a:rPr>
              <a:t>https://www.bmwk.de/Redaktion/DE/Publikationen/Energie/20240801-strommarktdesign-der-zukunft.pdf?__blob=publicationFile&amp;v=10</a:t>
            </a:r>
            <a:endParaRPr lang="de-DE" dirty="0"/>
          </a:p>
          <a:p>
            <a:endParaRPr lang="de-DE" dirty="0"/>
          </a:p>
        </p:txBody>
      </p:sp>
      <p:pic>
        <p:nvPicPr>
          <p:cNvPr id="9" name="Grafik 8">
            <a:extLst>
              <a:ext uri="{FF2B5EF4-FFF2-40B4-BE49-F238E27FC236}">
                <a16:creationId xmlns:a16="http://schemas.microsoft.com/office/drawing/2014/main" id="{69DFF464-38AC-E757-65DE-F7951F1493B4}"/>
              </a:ext>
            </a:extLst>
          </p:cNvPr>
          <p:cNvPicPr>
            <a:picLocks noChangeAspect="1"/>
          </p:cNvPicPr>
          <p:nvPr/>
        </p:nvPicPr>
        <p:blipFill>
          <a:blip r:embed="rId3"/>
          <a:stretch>
            <a:fillRect/>
          </a:stretch>
        </p:blipFill>
        <p:spPr>
          <a:xfrm>
            <a:off x="1608164" y="4569035"/>
            <a:ext cx="9745635" cy="850366"/>
          </a:xfrm>
          <a:prstGeom prst="rect">
            <a:avLst/>
          </a:prstGeom>
        </p:spPr>
      </p:pic>
    </p:spTree>
    <p:extLst>
      <p:ext uri="{BB962C8B-B14F-4D97-AF65-F5344CB8AC3E}">
        <p14:creationId xmlns:p14="http://schemas.microsoft.com/office/powerpoint/2010/main" val="2534705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7C72E7-AB80-64E6-400B-7C7C247381F6}"/>
              </a:ext>
            </a:extLst>
          </p:cNvPr>
          <p:cNvSpPr>
            <a:spLocks noGrp="1"/>
          </p:cNvSpPr>
          <p:nvPr>
            <p:ph type="ctrTitle"/>
          </p:nvPr>
        </p:nvSpPr>
        <p:spPr/>
        <p:txBody>
          <a:bodyPr/>
          <a:lstStyle/>
          <a:p>
            <a:r>
              <a:rPr lang="de-DE" dirty="0"/>
              <a:t>Vorgaben aus dem EU-Recht</a:t>
            </a:r>
          </a:p>
        </p:txBody>
      </p:sp>
      <p:sp>
        <p:nvSpPr>
          <p:cNvPr id="3" name="Untertitel 2">
            <a:extLst>
              <a:ext uri="{FF2B5EF4-FFF2-40B4-BE49-F238E27FC236}">
                <a16:creationId xmlns:a16="http://schemas.microsoft.com/office/drawing/2014/main" id="{92C648CF-0CDF-04F2-2E1D-57B3CCFD4EA6}"/>
              </a:ext>
            </a:extLst>
          </p:cNvPr>
          <p:cNvSpPr>
            <a:spLocks noGrp="1"/>
          </p:cNvSpPr>
          <p:nvPr>
            <p:ph type="subTitle" idx="1"/>
          </p:nvPr>
        </p:nvSpPr>
        <p:spPr/>
        <p:txBody>
          <a:bodyPr/>
          <a:lstStyle/>
          <a:p>
            <a:endParaRPr lang="de-DE" dirty="0"/>
          </a:p>
        </p:txBody>
      </p:sp>
      <p:sp>
        <p:nvSpPr>
          <p:cNvPr id="5" name="Datumsplatzhalter 4">
            <a:extLst>
              <a:ext uri="{FF2B5EF4-FFF2-40B4-BE49-F238E27FC236}">
                <a16:creationId xmlns:a16="http://schemas.microsoft.com/office/drawing/2014/main" id="{07436E13-0E88-9571-00D4-58C31AF0AC69}"/>
              </a:ext>
            </a:extLst>
          </p:cNvPr>
          <p:cNvSpPr>
            <a:spLocks noGrp="1"/>
          </p:cNvSpPr>
          <p:nvPr>
            <p:ph type="dt" sz="half" idx="10"/>
          </p:nvPr>
        </p:nvSpPr>
        <p:spPr/>
        <p:txBody>
          <a:bodyPr/>
          <a:lstStyle/>
          <a:p>
            <a:r>
              <a:rPr lang="de-DE"/>
              <a:t>23.10.2024</a:t>
            </a:r>
            <a:endParaRPr lang="de-DE" dirty="0"/>
          </a:p>
        </p:txBody>
      </p:sp>
      <p:sp>
        <p:nvSpPr>
          <p:cNvPr id="6" name="Fußzeilenplatzhalter 5">
            <a:extLst>
              <a:ext uri="{FF2B5EF4-FFF2-40B4-BE49-F238E27FC236}">
                <a16:creationId xmlns:a16="http://schemas.microsoft.com/office/drawing/2014/main" id="{F6F59600-BAF3-0EE7-DFDC-9CA91A959E7A}"/>
              </a:ext>
            </a:extLst>
          </p:cNvPr>
          <p:cNvSpPr>
            <a:spLocks noGrp="1"/>
          </p:cNvSpPr>
          <p:nvPr>
            <p:ph type="ftr" sz="quarter" idx="11"/>
          </p:nvPr>
        </p:nvSpPr>
        <p:spPr/>
        <p:txBody>
          <a:bodyPr/>
          <a:lstStyle/>
          <a:p>
            <a:r>
              <a:rPr lang="de-DE"/>
              <a:t>agree.d Workshop „Neugestaltung der EE-Förderlandschaft“</a:t>
            </a:r>
            <a:endParaRPr lang="de-DE" dirty="0"/>
          </a:p>
        </p:txBody>
      </p:sp>
      <p:pic>
        <p:nvPicPr>
          <p:cNvPr id="7" name="Grafik 6" descr="Ein Bild, das Outdoorobjekt, Windmühle enthält.">
            <a:extLst>
              <a:ext uri="{FF2B5EF4-FFF2-40B4-BE49-F238E27FC236}">
                <a16:creationId xmlns:a16="http://schemas.microsoft.com/office/drawing/2014/main" id="{4484A315-9E13-4E97-5209-C16A19668DB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36567" y="706597"/>
            <a:ext cx="4322993" cy="2592271"/>
          </a:xfrm>
          <a:prstGeom prst="rect">
            <a:avLst/>
          </a:prstGeom>
        </p:spPr>
      </p:pic>
    </p:spTree>
    <p:extLst>
      <p:ext uri="{BB962C8B-B14F-4D97-AF65-F5344CB8AC3E}">
        <p14:creationId xmlns:p14="http://schemas.microsoft.com/office/powerpoint/2010/main" val="3740368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A836AC-D63C-415A-32EB-D74E3553C417}"/>
              </a:ext>
            </a:extLst>
          </p:cNvPr>
          <p:cNvSpPr>
            <a:spLocks noGrp="1"/>
          </p:cNvSpPr>
          <p:nvPr>
            <p:ph type="title"/>
          </p:nvPr>
        </p:nvSpPr>
        <p:spPr/>
        <p:txBody>
          <a:bodyPr/>
          <a:lstStyle/>
          <a:p>
            <a:r>
              <a:rPr lang="de-DE" dirty="0"/>
              <a:t>EU-Recht: Vorgaben für EE-Förderinstrumente</a:t>
            </a:r>
          </a:p>
        </p:txBody>
      </p:sp>
      <p:sp>
        <p:nvSpPr>
          <p:cNvPr id="4" name="Datumsplatzhalter 3">
            <a:extLst>
              <a:ext uri="{FF2B5EF4-FFF2-40B4-BE49-F238E27FC236}">
                <a16:creationId xmlns:a16="http://schemas.microsoft.com/office/drawing/2014/main" id="{D253DFAE-1F80-A021-13CD-33D597C591AC}"/>
              </a:ext>
            </a:extLst>
          </p:cNvPr>
          <p:cNvSpPr>
            <a:spLocks noGrp="1"/>
          </p:cNvSpPr>
          <p:nvPr>
            <p:ph type="dt" sz="half" idx="10"/>
          </p:nvPr>
        </p:nvSpPr>
        <p:spPr/>
        <p:txBody>
          <a:bodyPr/>
          <a:lstStyle/>
          <a:p>
            <a:r>
              <a:rPr lang="de-DE"/>
              <a:t>23.10.2024</a:t>
            </a:r>
          </a:p>
        </p:txBody>
      </p:sp>
      <p:sp>
        <p:nvSpPr>
          <p:cNvPr id="8" name="Fußzeilenplatzhalter 7">
            <a:extLst>
              <a:ext uri="{FF2B5EF4-FFF2-40B4-BE49-F238E27FC236}">
                <a16:creationId xmlns:a16="http://schemas.microsoft.com/office/drawing/2014/main" id="{4568D285-C6F1-1A49-D31D-EC3F98CA00EE}"/>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10" name="Textplatzhalter 9">
            <a:extLst>
              <a:ext uri="{FF2B5EF4-FFF2-40B4-BE49-F238E27FC236}">
                <a16:creationId xmlns:a16="http://schemas.microsoft.com/office/drawing/2014/main" id="{85DADDE7-8EF2-214C-F9FB-9CEE028232CB}"/>
              </a:ext>
            </a:extLst>
          </p:cNvPr>
          <p:cNvSpPr>
            <a:spLocks noGrp="1"/>
          </p:cNvSpPr>
          <p:nvPr>
            <p:ph type="body" sz="quarter" idx="13"/>
          </p:nvPr>
        </p:nvSpPr>
        <p:spPr/>
        <p:txBody>
          <a:bodyPr/>
          <a:lstStyle/>
          <a:p>
            <a:r>
              <a:rPr lang="de-DE" dirty="0"/>
              <a:t>Vgl. dazu: Kamm, EU-Strommarktreform: Was ändert sich für die Förderung und Vermarktung von erneuerbaren Energien? (Teil 1), </a:t>
            </a:r>
            <a:r>
              <a:rPr lang="de-DE" dirty="0" err="1"/>
              <a:t>EnWZ</a:t>
            </a:r>
            <a:r>
              <a:rPr lang="de-DE" dirty="0"/>
              <a:t> 2024, Heft 8-9, 308 ff.</a:t>
            </a:r>
          </a:p>
          <a:p>
            <a:r>
              <a:rPr lang="de-DE" dirty="0"/>
              <a:t>Kamm, EU-Strommarktreform: Was ändert sich für die Förderung und Vermarktung von erneuerbaren Energien? (Teil 2), </a:t>
            </a:r>
            <a:r>
              <a:rPr lang="de-DE" dirty="0" err="1"/>
              <a:t>EnWZ</a:t>
            </a:r>
            <a:r>
              <a:rPr lang="de-DE" dirty="0"/>
              <a:t> 2024, Heft 10, 356 ff.</a:t>
            </a:r>
          </a:p>
        </p:txBody>
      </p:sp>
      <p:grpSp>
        <p:nvGrpSpPr>
          <p:cNvPr id="18" name="Gruppieren 17">
            <a:extLst>
              <a:ext uri="{FF2B5EF4-FFF2-40B4-BE49-F238E27FC236}">
                <a16:creationId xmlns:a16="http://schemas.microsoft.com/office/drawing/2014/main" id="{5B6E5A9D-1D75-C9DD-7B59-3C5F6D526947}"/>
              </a:ext>
            </a:extLst>
          </p:cNvPr>
          <p:cNvGrpSpPr/>
          <p:nvPr/>
        </p:nvGrpSpPr>
        <p:grpSpPr>
          <a:xfrm>
            <a:off x="896032" y="1939496"/>
            <a:ext cx="10500574" cy="4547924"/>
            <a:chOff x="896032" y="1939496"/>
            <a:chExt cx="10500574" cy="4547924"/>
          </a:xfrm>
        </p:grpSpPr>
        <p:sp>
          <p:nvSpPr>
            <p:cNvPr id="19" name="Freihandform: Form 18">
              <a:extLst>
                <a:ext uri="{FF2B5EF4-FFF2-40B4-BE49-F238E27FC236}">
                  <a16:creationId xmlns:a16="http://schemas.microsoft.com/office/drawing/2014/main" id="{B23DF1CC-1FDE-FF37-6D02-B7ACF9CF9E95}"/>
                </a:ext>
              </a:extLst>
            </p:cNvPr>
            <p:cNvSpPr/>
            <p:nvPr/>
          </p:nvSpPr>
          <p:spPr>
            <a:xfrm>
              <a:off x="4070364" y="2049085"/>
              <a:ext cx="7326242" cy="876709"/>
            </a:xfrm>
            <a:custGeom>
              <a:avLst/>
              <a:gdLst>
                <a:gd name="connsiteX0" fmla="*/ 0 w 876708"/>
                <a:gd name="connsiteY0" fmla="*/ 0 h 7326241"/>
                <a:gd name="connsiteX1" fmla="*/ 876708 w 876708"/>
                <a:gd name="connsiteY1" fmla="*/ 0 h 7326241"/>
                <a:gd name="connsiteX2" fmla="*/ 876708 w 876708"/>
                <a:gd name="connsiteY2" fmla="*/ 7326241 h 7326241"/>
                <a:gd name="connsiteX3" fmla="*/ 0 w 876708"/>
                <a:gd name="connsiteY3" fmla="*/ 7326241 h 7326241"/>
                <a:gd name="connsiteX4" fmla="*/ 0 w 876708"/>
                <a:gd name="connsiteY4" fmla="*/ 0 h 7326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708" h="7326241">
                  <a:moveTo>
                    <a:pt x="876708" y="4"/>
                  </a:moveTo>
                  <a:lnTo>
                    <a:pt x="876708" y="7326237"/>
                  </a:lnTo>
                  <a:lnTo>
                    <a:pt x="0" y="7326237"/>
                  </a:lnTo>
                  <a:lnTo>
                    <a:pt x="0" y="4"/>
                  </a:lnTo>
                  <a:lnTo>
                    <a:pt x="876708" y="4"/>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45721" tIns="22860" rIns="45720" bIns="22861" numCol="1" spcCol="1270" anchor="ctr" anchorCtr="0">
              <a:noAutofit/>
            </a:bodyPr>
            <a:lstStyle/>
            <a:p>
              <a:pPr marL="114300" lvl="1" indent="-114300" algn="l" defTabSz="533400">
                <a:lnSpc>
                  <a:spcPct val="90000"/>
                </a:lnSpc>
                <a:spcBef>
                  <a:spcPct val="0"/>
                </a:spcBef>
                <a:spcAft>
                  <a:spcPct val="15000"/>
                </a:spcAft>
                <a:buChar char="•"/>
              </a:pPr>
              <a:r>
                <a:rPr lang="de-DE" sz="1400" kern="1200" dirty="0"/>
                <a:t>Anreize für marktbasierte und marktorientierte Integration</a:t>
              </a:r>
            </a:p>
            <a:p>
              <a:pPr marL="114300" lvl="1" indent="-114300" algn="l" defTabSz="533400">
                <a:lnSpc>
                  <a:spcPct val="90000"/>
                </a:lnSpc>
                <a:spcBef>
                  <a:spcPct val="0"/>
                </a:spcBef>
                <a:spcAft>
                  <a:spcPct val="15000"/>
                </a:spcAft>
                <a:buChar char="•"/>
              </a:pPr>
              <a:r>
                <a:rPr lang="de-DE" sz="1400" kern="1200" dirty="0"/>
                <a:t>Produzenten sollen auf Preissignale des Marktes reagieren und Einnahmen maximieren</a:t>
              </a:r>
            </a:p>
            <a:p>
              <a:pPr marL="114300" lvl="1" indent="-114300" algn="l" defTabSz="533400">
                <a:lnSpc>
                  <a:spcPct val="90000"/>
                </a:lnSpc>
                <a:spcBef>
                  <a:spcPct val="0"/>
                </a:spcBef>
                <a:spcAft>
                  <a:spcPct val="15000"/>
                </a:spcAft>
                <a:buChar char="•"/>
              </a:pPr>
              <a:endParaRPr lang="de-DE" sz="1200" kern="1200" dirty="0"/>
            </a:p>
          </p:txBody>
        </p:sp>
        <p:sp>
          <p:nvSpPr>
            <p:cNvPr id="20" name="Freihandform: Form 19">
              <a:extLst>
                <a:ext uri="{FF2B5EF4-FFF2-40B4-BE49-F238E27FC236}">
                  <a16:creationId xmlns:a16="http://schemas.microsoft.com/office/drawing/2014/main" id="{EC7503D6-E487-6297-F750-9BE1D504A41C}"/>
                </a:ext>
              </a:extLst>
            </p:cNvPr>
            <p:cNvSpPr/>
            <p:nvPr/>
          </p:nvSpPr>
          <p:spPr>
            <a:xfrm>
              <a:off x="896032" y="1939496"/>
              <a:ext cx="3174332" cy="1095885"/>
            </a:xfrm>
            <a:custGeom>
              <a:avLst/>
              <a:gdLst>
                <a:gd name="connsiteX0" fmla="*/ 0 w 3174332"/>
                <a:gd name="connsiteY0" fmla="*/ 0 h 1095885"/>
                <a:gd name="connsiteX1" fmla="*/ 3174332 w 3174332"/>
                <a:gd name="connsiteY1" fmla="*/ 0 h 1095885"/>
                <a:gd name="connsiteX2" fmla="*/ 3174332 w 3174332"/>
                <a:gd name="connsiteY2" fmla="*/ 1095885 h 1095885"/>
                <a:gd name="connsiteX3" fmla="*/ 0 w 3174332"/>
                <a:gd name="connsiteY3" fmla="*/ 1095885 h 1095885"/>
                <a:gd name="connsiteX4" fmla="*/ 0 w 3174332"/>
                <a:gd name="connsiteY4" fmla="*/ 0 h 1095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4332" h="1095885">
                  <a:moveTo>
                    <a:pt x="0" y="0"/>
                  </a:moveTo>
                  <a:lnTo>
                    <a:pt x="3174332" y="0"/>
                  </a:lnTo>
                  <a:lnTo>
                    <a:pt x="3174332" y="1095885"/>
                  </a:lnTo>
                  <a:lnTo>
                    <a:pt x="0" y="1095885"/>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de-DE" kern="1200" dirty="0"/>
                <a:t>Allgemeine Förderregelung</a:t>
              </a:r>
            </a:p>
            <a:p>
              <a:pPr marL="0" lvl="0" indent="0" algn="ctr" defTabSz="622300">
                <a:lnSpc>
                  <a:spcPct val="90000"/>
                </a:lnSpc>
                <a:spcBef>
                  <a:spcPct val="0"/>
                </a:spcBef>
                <a:spcAft>
                  <a:spcPct val="35000"/>
                </a:spcAft>
                <a:buNone/>
              </a:pPr>
              <a:r>
                <a:rPr lang="de-DE" sz="1000" kern="1200" dirty="0"/>
                <a:t>(Art. 4 Erneuerbare-Energien-RL (EE-RL))</a:t>
              </a:r>
            </a:p>
          </p:txBody>
        </p:sp>
        <p:sp>
          <p:nvSpPr>
            <p:cNvPr id="21" name="Freihandform: Form 20">
              <a:extLst>
                <a:ext uri="{FF2B5EF4-FFF2-40B4-BE49-F238E27FC236}">
                  <a16:creationId xmlns:a16="http://schemas.microsoft.com/office/drawing/2014/main" id="{E74C6939-02C2-C001-E573-D45DBEDF79E3}"/>
                </a:ext>
              </a:extLst>
            </p:cNvPr>
            <p:cNvSpPr/>
            <p:nvPr/>
          </p:nvSpPr>
          <p:spPr>
            <a:xfrm>
              <a:off x="4070364" y="3199765"/>
              <a:ext cx="7326242" cy="876709"/>
            </a:xfrm>
            <a:custGeom>
              <a:avLst/>
              <a:gdLst>
                <a:gd name="connsiteX0" fmla="*/ 0 w 876708"/>
                <a:gd name="connsiteY0" fmla="*/ 0 h 7326241"/>
                <a:gd name="connsiteX1" fmla="*/ 876708 w 876708"/>
                <a:gd name="connsiteY1" fmla="*/ 0 h 7326241"/>
                <a:gd name="connsiteX2" fmla="*/ 876708 w 876708"/>
                <a:gd name="connsiteY2" fmla="*/ 7326241 h 7326241"/>
                <a:gd name="connsiteX3" fmla="*/ 0 w 876708"/>
                <a:gd name="connsiteY3" fmla="*/ 7326241 h 7326241"/>
                <a:gd name="connsiteX4" fmla="*/ 0 w 876708"/>
                <a:gd name="connsiteY4" fmla="*/ 0 h 7326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708" h="7326241">
                  <a:moveTo>
                    <a:pt x="876708" y="4"/>
                  </a:moveTo>
                  <a:lnTo>
                    <a:pt x="876708" y="7326237"/>
                  </a:lnTo>
                  <a:lnTo>
                    <a:pt x="0" y="7326237"/>
                  </a:lnTo>
                  <a:lnTo>
                    <a:pt x="0" y="4"/>
                  </a:lnTo>
                  <a:lnTo>
                    <a:pt x="876708" y="4"/>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45721" tIns="22860" rIns="45720" bIns="22861" numCol="1" spcCol="1270" anchor="ctr" anchorCtr="0">
              <a:noAutofit/>
            </a:bodyPr>
            <a:lstStyle/>
            <a:p>
              <a:pPr marL="114300" lvl="1" indent="-114300" algn="l" defTabSz="533400">
                <a:lnSpc>
                  <a:spcPct val="90000"/>
                </a:lnSpc>
                <a:spcBef>
                  <a:spcPct val="0"/>
                </a:spcBef>
                <a:spcAft>
                  <a:spcPct val="15000"/>
                </a:spcAft>
                <a:buChar char="•"/>
              </a:pPr>
              <a:r>
                <a:rPr lang="de-DE" sz="1250" b="1" kern="1200" dirty="0"/>
                <a:t>Direkte Preisstützungssysteme: </a:t>
              </a:r>
              <a:r>
                <a:rPr lang="de-DE" sz="1250" kern="1200" dirty="0"/>
                <a:t>Förderung in Form von </a:t>
              </a:r>
              <a:r>
                <a:rPr lang="de-DE" sz="1250" b="1" kern="1200" dirty="0"/>
                <a:t>Marktprämie bzw. für bestimmte Technologien </a:t>
              </a:r>
              <a:r>
                <a:rPr lang="de-DE" sz="1250" b="1" kern="1200" dirty="0" err="1"/>
                <a:t>CfD</a:t>
              </a:r>
              <a:r>
                <a:rPr lang="de-DE" sz="1250" b="1" kern="1200" dirty="0"/>
                <a:t> </a:t>
              </a:r>
              <a:r>
                <a:rPr lang="de-DE" sz="1250" kern="1200" dirty="0"/>
                <a:t>(Art. 4 Abs. 3 </a:t>
              </a:r>
              <a:r>
                <a:rPr lang="de-DE" sz="1250" kern="1200" dirty="0" err="1"/>
                <a:t>Uabs</a:t>
              </a:r>
              <a:r>
                <a:rPr lang="de-DE" sz="1250" kern="1200" dirty="0"/>
                <a:t>. 2, 3; Art. 19d EBM-VO)</a:t>
              </a:r>
            </a:p>
            <a:p>
              <a:pPr marL="114300" lvl="1" indent="-114300" algn="l" defTabSz="533400">
                <a:lnSpc>
                  <a:spcPct val="90000"/>
                </a:lnSpc>
                <a:spcBef>
                  <a:spcPct val="0"/>
                </a:spcBef>
                <a:spcAft>
                  <a:spcPct val="15000"/>
                </a:spcAft>
                <a:buChar char="•"/>
              </a:pPr>
              <a:r>
                <a:rPr lang="de-DE" sz="1250" kern="1200" dirty="0"/>
                <a:t>Vorgaben bei Förderung im Rahmen von </a:t>
              </a:r>
              <a:r>
                <a:rPr lang="de-DE" sz="1250" b="1" kern="1200" dirty="0"/>
                <a:t>Kapazitätsmechanismen</a:t>
              </a:r>
              <a:r>
                <a:rPr lang="de-DE" sz="1250" kern="1200" dirty="0"/>
                <a:t> (Art. 20, 21 EBM-VO)</a:t>
              </a:r>
            </a:p>
            <a:p>
              <a:pPr marL="114300" lvl="1" indent="-114300" defTabSz="533400">
                <a:lnSpc>
                  <a:spcPct val="90000"/>
                </a:lnSpc>
                <a:spcBef>
                  <a:spcPct val="0"/>
                </a:spcBef>
                <a:spcAft>
                  <a:spcPct val="15000"/>
                </a:spcAft>
                <a:buFontTx/>
                <a:buChar char="•"/>
              </a:pPr>
              <a:r>
                <a:rPr lang="de-DE" sz="1250" b="1" kern="1200" dirty="0"/>
                <a:t>Förderrahmen für PPA: </a:t>
              </a:r>
              <a:r>
                <a:rPr lang="de-DE" sz="1250" kern="1200" dirty="0"/>
                <a:t>(Art. 19a, 19b EBM-VO; Art. 15 Abs. 8 EE-RL)</a:t>
              </a:r>
            </a:p>
          </p:txBody>
        </p:sp>
        <p:sp>
          <p:nvSpPr>
            <p:cNvPr id="22" name="Freihandform: Form 21">
              <a:extLst>
                <a:ext uri="{FF2B5EF4-FFF2-40B4-BE49-F238E27FC236}">
                  <a16:creationId xmlns:a16="http://schemas.microsoft.com/office/drawing/2014/main" id="{D78EBCDB-E3F0-64F9-119B-E7B887EBE192}"/>
                </a:ext>
              </a:extLst>
            </p:cNvPr>
            <p:cNvSpPr/>
            <p:nvPr/>
          </p:nvSpPr>
          <p:spPr>
            <a:xfrm>
              <a:off x="896032" y="3090176"/>
              <a:ext cx="3174332" cy="1095885"/>
            </a:xfrm>
            <a:custGeom>
              <a:avLst/>
              <a:gdLst>
                <a:gd name="connsiteX0" fmla="*/ 0 w 3174332"/>
                <a:gd name="connsiteY0" fmla="*/ 0 h 1095885"/>
                <a:gd name="connsiteX1" fmla="*/ 3174332 w 3174332"/>
                <a:gd name="connsiteY1" fmla="*/ 0 h 1095885"/>
                <a:gd name="connsiteX2" fmla="*/ 3174332 w 3174332"/>
                <a:gd name="connsiteY2" fmla="*/ 1095885 h 1095885"/>
                <a:gd name="connsiteX3" fmla="*/ 0 w 3174332"/>
                <a:gd name="connsiteY3" fmla="*/ 1095885 h 1095885"/>
                <a:gd name="connsiteX4" fmla="*/ 0 w 3174332"/>
                <a:gd name="connsiteY4" fmla="*/ 0 h 1095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4332" h="1095885">
                  <a:moveTo>
                    <a:pt x="0" y="0"/>
                  </a:moveTo>
                  <a:lnTo>
                    <a:pt x="3174332" y="0"/>
                  </a:lnTo>
                  <a:lnTo>
                    <a:pt x="3174332" y="1095885"/>
                  </a:lnTo>
                  <a:lnTo>
                    <a:pt x="0" y="1095885"/>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de-DE" kern="1200" dirty="0"/>
                <a:t>Besondere Förderregelungen</a:t>
              </a:r>
            </a:p>
          </p:txBody>
        </p:sp>
        <p:sp>
          <p:nvSpPr>
            <p:cNvPr id="23" name="Freihandform: Form 22">
              <a:extLst>
                <a:ext uri="{FF2B5EF4-FFF2-40B4-BE49-F238E27FC236}">
                  <a16:creationId xmlns:a16="http://schemas.microsoft.com/office/drawing/2014/main" id="{55C3772A-23EA-C934-E0F3-A71691C284CD}"/>
                </a:ext>
              </a:extLst>
            </p:cNvPr>
            <p:cNvSpPr/>
            <p:nvPr/>
          </p:nvSpPr>
          <p:spPr>
            <a:xfrm>
              <a:off x="4070364" y="4350444"/>
              <a:ext cx="7326242" cy="876709"/>
            </a:xfrm>
            <a:custGeom>
              <a:avLst/>
              <a:gdLst>
                <a:gd name="connsiteX0" fmla="*/ 0 w 876708"/>
                <a:gd name="connsiteY0" fmla="*/ 0 h 7326241"/>
                <a:gd name="connsiteX1" fmla="*/ 876708 w 876708"/>
                <a:gd name="connsiteY1" fmla="*/ 0 h 7326241"/>
                <a:gd name="connsiteX2" fmla="*/ 876708 w 876708"/>
                <a:gd name="connsiteY2" fmla="*/ 7326241 h 7326241"/>
                <a:gd name="connsiteX3" fmla="*/ 0 w 876708"/>
                <a:gd name="connsiteY3" fmla="*/ 7326241 h 7326241"/>
                <a:gd name="connsiteX4" fmla="*/ 0 w 876708"/>
                <a:gd name="connsiteY4" fmla="*/ 0 h 7326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708" h="7326241">
                  <a:moveTo>
                    <a:pt x="876708" y="4"/>
                  </a:moveTo>
                  <a:lnTo>
                    <a:pt x="876708" y="7326237"/>
                  </a:lnTo>
                  <a:lnTo>
                    <a:pt x="0" y="7326237"/>
                  </a:lnTo>
                  <a:lnTo>
                    <a:pt x="0" y="4"/>
                  </a:lnTo>
                  <a:lnTo>
                    <a:pt x="876708" y="4"/>
                  </a:lnTo>
                  <a:close/>
                </a:path>
              </a:pathLst>
            </a:cu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45721" tIns="22860" rIns="45720" bIns="22861" numCol="1" spcCol="1270" anchor="ctr" anchorCtr="0">
              <a:noAutofit/>
            </a:bodyPr>
            <a:lstStyle/>
            <a:p>
              <a:pPr marL="114300" lvl="1" indent="-114300" algn="l" defTabSz="533400">
                <a:lnSpc>
                  <a:spcPct val="90000"/>
                </a:lnSpc>
                <a:spcBef>
                  <a:spcPct val="0"/>
                </a:spcBef>
                <a:spcAft>
                  <a:spcPct val="15000"/>
                </a:spcAft>
                <a:buChar char="•"/>
              </a:pPr>
              <a:r>
                <a:rPr lang="de-DE" sz="1400" kern="1200" dirty="0"/>
                <a:t>Net-Zero-Industry-Act (NZIA): </a:t>
              </a:r>
              <a:r>
                <a:rPr lang="de-DE" sz="1400" b="1" kern="1200" dirty="0"/>
                <a:t>Neue Ausschreibungskriterien für EE bzgl. Nachhaltigkeit und Resilienz</a:t>
              </a:r>
              <a:r>
                <a:rPr lang="de-DE" sz="1400" kern="1200" dirty="0"/>
                <a:t> gelten ab 30.12.2025 (für mind. 30% Volumen/a oder mind. 6 GW/a); Durchführungsrechtsakt der EU-Kommission bis 30.03.2025</a:t>
              </a:r>
            </a:p>
          </p:txBody>
        </p:sp>
        <p:sp>
          <p:nvSpPr>
            <p:cNvPr id="24" name="Freihandform: Form 23">
              <a:extLst>
                <a:ext uri="{FF2B5EF4-FFF2-40B4-BE49-F238E27FC236}">
                  <a16:creationId xmlns:a16="http://schemas.microsoft.com/office/drawing/2014/main" id="{7B07B7DF-9533-8378-68FC-E0B15915C5D2}"/>
                </a:ext>
              </a:extLst>
            </p:cNvPr>
            <p:cNvSpPr/>
            <p:nvPr/>
          </p:nvSpPr>
          <p:spPr>
            <a:xfrm>
              <a:off x="896032" y="4240856"/>
              <a:ext cx="3174332" cy="1095885"/>
            </a:xfrm>
            <a:custGeom>
              <a:avLst/>
              <a:gdLst>
                <a:gd name="connsiteX0" fmla="*/ 0 w 3174332"/>
                <a:gd name="connsiteY0" fmla="*/ 0 h 1095885"/>
                <a:gd name="connsiteX1" fmla="*/ 3174332 w 3174332"/>
                <a:gd name="connsiteY1" fmla="*/ 0 h 1095885"/>
                <a:gd name="connsiteX2" fmla="*/ 3174332 w 3174332"/>
                <a:gd name="connsiteY2" fmla="*/ 1095885 h 1095885"/>
                <a:gd name="connsiteX3" fmla="*/ 0 w 3174332"/>
                <a:gd name="connsiteY3" fmla="*/ 1095885 h 1095885"/>
                <a:gd name="connsiteX4" fmla="*/ 0 w 3174332"/>
                <a:gd name="connsiteY4" fmla="*/ 0 h 1095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4332" h="1095885">
                  <a:moveTo>
                    <a:pt x="0" y="0"/>
                  </a:moveTo>
                  <a:lnTo>
                    <a:pt x="3174332" y="0"/>
                  </a:lnTo>
                  <a:lnTo>
                    <a:pt x="3174332" y="1095885"/>
                  </a:lnTo>
                  <a:lnTo>
                    <a:pt x="0" y="1095885"/>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de-DE" kern="1200" dirty="0"/>
                <a:t>Neue Vorgaben fürs Ausschreibungsdesign </a:t>
              </a:r>
            </a:p>
          </p:txBody>
        </p:sp>
        <p:sp>
          <p:nvSpPr>
            <p:cNvPr id="25" name="Freihandform: Form 24">
              <a:extLst>
                <a:ext uri="{FF2B5EF4-FFF2-40B4-BE49-F238E27FC236}">
                  <a16:creationId xmlns:a16="http://schemas.microsoft.com/office/drawing/2014/main" id="{0ADFB2EA-3BEC-1209-9444-24CEE9292692}"/>
                </a:ext>
              </a:extLst>
            </p:cNvPr>
            <p:cNvSpPr/>
            <p:nvPr/>
          </p:nvSpPr>
          <p:spPr>
            <a:xfrm>
              <a:off x="4070364" y="5501123"/>
              <a:ext cx="7326242" cy="876709"/>
            </a:xfrm>
            <a:custGeom>
              <a:avLst/>
              <a:gdLst>
                <a:gd name="connsiteX0" fmla="*/ 0 w 876708"/>
                <a:gd name="connsiteY0" fmla="*/ 0 h 7326241"/>
                <a:gd name="connsiteX1" fmla="*/ 876708 w 876708"/>
                <a:gd name="connsiteY1" fmla="*/ 0 h 7326241"/>
                <a:gd name="connsiteX2" fmla="*/ 876708 w 876708"/>
                <a:gd name="connsiteY2" fmla="*/ 7326241 h 7326241"/>
                <a:gd name="connsiteX3" fmla="*/ 0 w 876708"/>
                <a:gd name="connsiteY3" fmla="*/ 7326241 h 7326241"/>
                <a:gd name="connsiteX4" fmla="*/ 0 w 876708"/>
                <a:gd name="connsiteY4" fmla="*/ 0 h 7326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708" h="7326241">
                  <a:moveTo>
                    <a:pt x="876708" y="4"/>
                  </a:moveTo>
                  <a:lnTo>
                    <a:pt x="876708" y="7326237"/>
                  </a:lnTo>
                  <a:lnTo>
                    <a:pt x="0" y="7326237"/>
                  </a:lnTo>
                  <a:lnTo>
                    <a:pt x="0" y="4"/>
                  </a:lnTo>
                  <a:lnTo>
                    <a:pt x="876708" y="4"/>
                  </a:ln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45721" tIns="22860" rIns="45720" bIns="22861" numCol="1" spcCol="1270" anchor="ctr" anchorCtr="0">
              <a:noAutofit/>
            </a:bodyPr>
            <a:lstStyle/>
            <a:p>
              <a:pPr marL="114300" lvl="1" indent="-114300" algn="l" defTabSz="533400">
                <a:lnSpc>
                  <a:spcPct val="90000"/>
                </a:lnSpc>
                <a:spcBef>
                  <a:spcPct val="0"/>
                </a:spcBef>
                <a:spcAft>
                  <a:spcPct val="15000"/>
                </a:spcAft>
                <a:buChar char="•"/>
              </a:pPr>
              <a:r>
                <a:rPr lang="de-DE" sz="1400" kern="1200" dirty="0"/>
                <a:t>Grundsatz der Ausschreibungspflicht und Vorgaben zu Ausschreibungsdesign</a:t>
              </a:r>
            </a:p>
            <a:p>
              <a:pPr marL="114300" lvl="1" indent="-114300" algn="l" defTabSz="533400">
                <a:lnSpc>
                  <a:spcPct val="90000"/>
                </a:lnSpc>
                <a:spcBef>
                  <a:spcPct val="0"/>
                </a:spcBef>
                <a:spcAft>
                  <a:spcPct val="15000"/>
                </a:spcAft>
                <a:buChar char="•"/>
              </a:pPr>
              <a:r>
                <a:rPr lang="de-DE" sz="1400" kern="1200" dirty="0"/>
                <a:t>Keine Förderung in Zeiten negativer Preise</a:t>
              </a:r>
            </a:p>
            <a:p>
              <a:pPr marL="114300" lvl="1" indent="-114300" algn="l" defTabSz="533400">
                <a:lnSpc>
                  <a:spcPct val="90000"/>
                </a:lnSpc>
                <a:spcBef>
                  <a:spcPct val="0"/>
                </a:spcBef>
                <a:spcAft>
                  <a:spcPct val="15000"/>
                </a:spcAft>
                <a:buChar char="•"/>
              </a:pPr>
              <a:r>
                <a:rPr lang="de-DE" sz="1400" kern="1200" dirty="0"/>
                <a:t>….</a:t>
              </a:r>
            </a:p>
            <a:p>
              <a:pPr marL="114300" lvl="1" indent="-114300" algn="l" defTabSz="533400">
                <a:lnSpc>
                  <a:spcPct val="90000"/>
                </a:lnSpc>
                <a:spcBef>
                  <a:spcPct val="0"/>
                </a:spcBef>
                <a:spcAft>
                  <a:spcPct val="15000"/>
                </a:spcAft>
                <a:buChar char="•"/>
              </a:pPr>
              <a:endParaRPr lang="de-DE" sz="1200" kern="1200" dirty="0"/>
            </a:p>
          </p:txBody>
        </p:sp>
        <p:sp>
          <p:nvSpPr>
            <p:cNvPr id="26" name="Freihandform: Form 25">
              <a:extLst>
                <a:ext uri="{FF2B5EF4-FFF2-40B4-BE49-F238E27FC236}">
                  <a16:creationId xmlns:a16="http://schemas.microsoft.com/office/drawing/2014/main" id="{338923CD-BD98-77F7-8486-B9225C1A2D71}"/>
                </a:ext>
              </a:extLst>
            </p:cNvPr>
            <p:cNvSpPr/>
            <p:nvPr/>
          </p:nvSpPr>
          <p:spPr>
            <a:xfrm>
              <a:off x="896032" y="5391535"/>
              <a:ext cx="3174332" cy="1095885"/>
            </a:xfrm>
            <a:custGeom>
              <a:avLst/>
              <a:gdLst>
                <a:gd name="connsiteX0" fmla="*/ 0 w 3174332"/>
                <a:gd name="connsiteY0" fmla="*/ 0 h 1095885"/>
                <a:gd name="connsiteX1" fmla="*/ 3174332 w 3174332"/>
                <a:gd name="connsiteY1" fmla="*/ 0 h 1095885"/>
                <a:gd name="connsiteX2" fmla="*/ 3174332 w 3174332"/>
                <a:gd name="connsiteY2" fmla="*/ 1095885 h 1095885"/>
                <a:gd name="connsiteX3" fmla="*/ 0 w 3174332"/>
                <a:gd name="connsiteY3" fmla="*/ 1095885 h 1095885"/>
                <a:gd name="connsiteX4" fmla="*/ 0 w 3174332"/>
                <a:gd name="connsiteY4" fmla="*/ 0 h 1095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4332" h="1095885">
                  <a:moveTo>
                    <a:pt x="0" y="0"/>
                  </a:moveTo>
                  <a:lnTo>
                    <a:pt x="3174332" y="0"/>
                  </a:lnTo>
                  <a:lnTo>
                    <a:pt x="3174332" y="1095885"/>
                  </a:lnTo>
                  <a:lnTo>
                    <a:pt x="0" y="1095885"/>
                  </a:lnTo>
                  <a:lnTo>
                    <a:pt x="0"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de-DE" kern="1200" dirty="0"/>
                <a:t>EU-Beihilfenrecht, insbesondere KUEBLL, als Querschnittsmaterie immer zu beachten</a:t>
              </a:r>
            </a:p>
          </p:txBody>
        </p:sp>
      </p:grpSp>
    </p:spTree>
    <p:extLst>
      <p:ext uri="{BB962C8B-B14F-4D97-AF65-F5344CB8AC3E}">
        <p14:creationId xmlns:p14="http://schemas.microsoft.com/office/powerpoint/2010/main" val="3078951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93E7FAA-D4FF-F443-9F42-72E50EDDD4DE}"/>
              </a:ext>
            </a:extLst>
          </p:cNvPr>
          <p:cNvSpPr>
            <a:spLocks noGrp="1"/>
          </p:cNvSpPr>
          <p:nvPr>
            <p:ph type="dt" sz="half" idx="10"/>
          </p:nvPr>
        </p:nvSpPr>
        <p:spPr/>
        <p:txBody>
          <a:bodyPr/>
          <a:lstStyle/>
          <a:p>
            <a:r>
              <a:rPr lang="de-DE"/>
              <a:t>23.10.2024</a:t>
            </a:r>
            <a:endParaRPr lang="de-DE" dirty="0"/>
          </a:p>
        </p:txBody>
      </p:sp>
      <p:sp>
        <p:nvSpPr>
          <p:cNvPr id="3" name="Fußzeilenplatzhalter 2">
            <a:extLst>
              <a:ext uri="{FF2B5EF4-FFF2-40B4-BE49-F238E27FC236}">
                <a16:creationId xmlns:a16="http://schemas.microsoft.com/office/drawing/2014/main" id="{C800FFB3-53D5-2D41-9EC0-29025869F15F}"/>
              </a:ext>
            </a:extLst>
          </p:cNvPr>
          <p:cNvSpPr>
            <a:spLocks noGrp="1"/>
          </p:cNvSpPr>
          <p:nvPr>
            <p:ph type="ftr" sz="quarter" idx="11"/>
          </p:nvPr>
        </p:nvSpPr>
        <p:spPr/>
        <p:txBody>
          <a:bodyPr/>
          <a:lstStyle/>
          <a:p>
            <a:r>
              <a:rPr lang="de-DE"/>
              <a:t>agree.d Workshop „Neugestaltung der EE-Förderlandschaft“</a:t>
            </a:r>
          </a:p>
        </p:txBody>
      </p:sp>
      <p:graphicFrame>
        <p:nvGraphicFramePr>
          <p:cNvPr id="6" name="Tabelle 6">
            <a:extLst>
              <a:ext uri="{FF2B5EF4-FFF2-40B4-BE49-F238E27FC236}">
                <a16:creationId xmlns:a16="http://schemas.microsoft.com/office/drawing/2014/main" id="{54A44579-2D64-DA47-AECA-751EFBCFBA50}"/>
              </a:ext>
            </a:extLst>
          </p:cNvPr>
          <p:cNvGraphicFramePr>
            <a:graphicFrameLocks noGrp="1"/>
          </p:cNvGraphicFramePr>
          <p:nvPr>
            <p:ph type="tbl" sz="quarter" idx="13"/>
            <p:extLst>
              <p:ext uri="{D42A27DB-BD31-4B8C-83A1-F6EECF244321}">
                <p14:modId xmlns:p14="http://schemas.microsoft.com/office/powerpoint/2010/main" val="4184930055"/>
              </p:ext>
            </p:extLst>
          </p:nvPr>
        </p:nvGraphicFramePr>
        <p:xfrm>
          <a:off x="-794" y="1011469"/>
          <a:ext cx="12192794" cy="4362293"/>
        </p:xfrm>
        <a:graphic>
          <a:graphicData uri="http://schemas.openxmlformats.org/drawingml/2006/table">
            <a:tbl>
              <a:tblPr firstRow="1" firstCol="1" bandRow="1">
                <a:tableStyleId>{2D5ABB26-0587-4C30-8999-92F81FD0307C}</a:tableStyleId>
              </a:tblPr>
              <a:tblGrid>
                <a:gridCol w="1955100">
                  <a:extLst>
                    <a:ext uri="{9D8B030D-6E8A-4147-A177-3AD203B41FA5}">
                      <a16:colId xmlns:a16="http://schemas.microsoft.com/office/drawing/2014/main" val="2844541521"/>
                    </a:ext>
                  </a:extLst>
                </a:gridCol>
                <a:gridCol w="5118847">
                  <a:extLst>
                    <a:ext uri="{9D8B030D-6E8A-4147-A177-3AD203B41FA5}">
                      <a16:colId xmlns:a16="http://schemas.microsoft.com/office/drawing/2014/main" val="3839998242"/>
                    </a:ext>
                  </a:extLst>
                </a:gridCol>
                <a:gridCol w="5118847">
                  <a:extLst>
                    <a:ext uri="{9D8B030D-6E8A-4147-A177-3AD203B41FA5}">
                      <a16:colId xmlns:a16="http://schemas.microsoft.com/office/drawing/2014/main" val="2414339812"/>
                    </a:ext>
                  </a:extLst>
                </a:gridCol>
              </a:tblGrid>
              <a:tr h="676017">
                <a:tc>
                  <a:txBody>
                    <a:bodyPr/>
                    <a:lstStyle/>
                    <a:p>
                      <a:endParaRPr lang="de-DE" sz="1600" b="1" dirty="0">
                        <a:latin typeface="Montserrat" pitchFamily="2" charset="77"/>
                      </a:endParaRPr>
                    </a:p>
                  </a:txBody>
                  <a:tcPr>
                    <a:lnB w="19050" cap="flat" cmpd="sng" algn="ctr">
                      <a:solidFill>
                        <a:schemeClr val="accent3"/>
                      </a:solidFill>
                      <a:prstDash val="solid"/>
                      <a:round/>
                      <a:headEnd type="none" w="med" len="med"/>
                      <a:tailEnd type="none" w="med" len="med"/>
                    </a:lnB>
                  </a:tcPr>
                </a:tc>
                <a:tc>
                  <a:txBody>
                    <a:bodyPr/>
                    <a:lstStyle/>
                    <a:p>
                      <a:r>
                        <a:rPr lang="de-DE" sz="1600" b="1" dirty="0">
                          <a:latin typeface="Montserrat" pitchFamily="2" charset="77"/>
                        </a:rPr>
                        <a:t>Direktes Preisstützungssystem</a:t>
                      </a:r>
                    </a:p>
                  </a:txBody>
                  <a:tcPr marB="144000" anchor="b">
                    <a:lnB w="19050" cap="flat" cmpd="sng" algn="ctr">
                      <a:solidFill>
                        <a:schemeClr val="accent3"/>
                      </a:solidFill>
                      <a:prstDash val="solid"/>
                      <a:round/>
                      <a:headEnd type="none" w="med" len="med"/>
                      <a:tailEnd type="none" w="med" len="med"/>
                    </a:lnB>
                  </a:tcPr>
                </a:tc>
                <a:tc>
                  <a:txBody>
                    <a:bodyPr/>
                    <a:lstStyle/>
                    <a:p>
                      <a:r>
                        <a:rPr lang="de-DE" sz="1600" b="1" dirty="0">
                          <a:latin typeface="Montserrat" pitchFamily="2" charset="77"/>
                        </a:rPr>
                        <a:t>Kapazitätsmechanismen</a:t>
                      </a:r>
                    </a:p>
                  </a:txBody>
                  <a:tcPr marB="144000" anchor="b">
                    <a:lnB w="190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909977143"/>
                  </a:ext>
                </a:extLst>
              </a:tr>
              <a:tr h="580585">
                <a:tc>
                  <a:txBody>
                    <a:bodyPr/>
                    <a:lstStyle/>
                    <a:p>
                      <a:pPr algn="r"/>
                      <a:r>
                        <a:rPr lang="de-DE" sz="1600" b="1" dirty="0">
                          <a:latin typeface="Montserrat" pitchFamily="2" charset="77"/>
                        </a:rPr>
                        <a:t>Definition</a:t>
                      </a:r>
                    </a:p>
                    <a:p>
                      <a:pPr algn="r"/>
                      <a:r>
                        <a:rPr lang="de-DE" sz="1600" b="1" dirty="0">
                          <a:latin typeface="Montserrat" pitchFamily="2" charset="77"/>
                        </a:rPr>
                        <a:t>(Bsp.)</a:t>
                      </a:r>
                    </a:p>
                  </a:txBody>
                  <a:tcPr marR="251999">
                    <a:lnT w="19050" cap="flat" cmpd="sng" algn="ctr">
                      <a:solidFill>
                        <a:schemeClr val="accent3"/>
                      </a:solidFill>
                      <a:prstDash val="solid"/>
                      <a:round/>
                      <a:headEnd type="none" w="med" len="med"/>
                      <a:tailEnd type="none" w="med" len="med"/>
                    </a:lnT>
                    <a:lnB w="19050" cap="flat" cmpd="sng" algn="ctr">
                      <a:solidFill>
                        <a:srgbClr val="DAE2E8"/>
                      </a:solidFill>
                      <a:prstDash val="solid"/>
                      <a:round/>
                      <a:headEnd type="none" w="med" len="med"/>
                      <a:tailEnd type="none" w="med" len="med"/>
                    </a:lnB>
                  </a:tcPr>
                </a:tc>
                <a:tc>
                  <a:txBody>
                    <a:bodyPr/>
                    <a:lstStyle/>
                    <a:p>
                      <a:r>
                        <a:rPr lang="de-DE" sz="1400" dirty="0">
                          <a:latin typeface="Montserrat" pitchFamily="2" charset="77"/>
                        </a:rPr>
                        <a:t>Nur indirekt durch beispielhafte Nennung in </a:t>
                      </a:r>
                    </a:p>
                    <a:p>
                      <a:r>
                        <a:rPr lang="de-DE" sz="1400" dirty="0">
                          <a:latin typeface="Montserrat" pitchFamily="2" charset="77"/>
                        </a:rPr>
                        <a:t>Art. 2 Nr. 5 EE-RL: Einspeisetarife, Marktprämie</a:t>
                      </a:r>
                    </a:p>
                  </a:txBody>
                  <a:tcPr>
                    <a:lnT w="19050" cap="flat" cmpd="sng" algn="ctr">
                      <a:solidFill>
                        <a:schemeClr val="accent3"/>
                      </a:solidFill>
                      <a:prstDash val="solid"/>
                      <a:round/>
                      <a:headEnd type="none" w="med" len="med"/>
                      <a:tailEnd type="none" w="med" len="med"/>
                    </a:lnT>
                    <a:lnB w="19050" cap="flat" cmpd="sng" algn="ctr">
                      <a:solidFill>
                        <a:srgbClr val="DAE2E8"/>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latin typeface="Montserrat" pitchFamily="2" charset="77"/>
                        </a:rPr>
                        <a:t>Ressourcen werden für Verfügbarkeit vergütet, um Angemessenheit der Ressourcen zu erreichen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000" dirty="0">
                          <a:latin typeface="Montserrat" pitchFamily="2" charset="77"/>
                        </a:rPr>
                        <a:t>(Art. 2 Nr. 22 EBM-VO)</a:t>
                      </a:r>
                    </a:p>
                  </a:txBody>
                  <a:tcPr>
                    <a:lnT w="19050" cap="flat" cmpd="sng" algn="ctr">
                      <a:solidFill>
                        <a:schemeClr val="accent3"/>
                      </a:solidFill>
                      <a:prstDash val="solid"/>
                      <a:round/>
                      <a:headEnd type="none" w="med" len="med"/>
                      <a:tailEnd type="none" w="med" len="med"/>
                    </a:lnT>
                    <a:lnB w="19050" cap="flat" cmpd="sng" algn="ctr">
                      <a:solidFill>
                        <a:srgbClr val="DAE2E8"/>
                      </a:solidFill>
                      <a:prstDash val="solid"/>
                      <a:round/>
                      <a:headEnd type="none" w="med" len="med"/>
                      <a:tailEnd type="none" w="med" len="med"/>
                    </a:lnB>
                  </a:tcPr>
                </a:tc>
                <a:extLst>
                  <a:ext uri="{0D108BD9-81ED-4DB2-BD59-A6C34878D82A}">
                    <a16:rowId xmlns:a16="http://schemas.microsoft.com/office/drawing/2014/main" val="3423674824"/>
                  </a:ext>
                </a:extLst>
              </a:tr>
              <a:tr h="797858">
                <a:tc>
                  <a:txBody>
                    <a:bodyPr/>
                    <a:lstStyle/>
                    <a:p>
                      <a:pPr algn="r"/>
                      <a:r>
                        <a:rPr lang="de-DE" sz="1600" b="1" dirty="0">
                          <a:latin typeface="Montserrat" pitchFamily="2" charset="77"/>
                        </a:rPr>
                        <a:t>Spezielle Gestaltungs-grundsätze</a:t>
                      </a:r>
                    </a:p>
                  </a:txBody>
                  <a:tcPr marR="251999">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latin typeface="Montserrat" pitchFamily="2" charset="77"/>
                        </a:rPr>
                        <a:t>Art. 19d EBM-VO, Art. 4 EE-RL, </a:t>
                      </a:r>
                      <a:r>
                        <a:rPr lang="de-DE" sz="1400" dirty="0" err="1">
                          <a:latin typeface="Montserrat" pitchFamily="2" charset="77"/>
                        </a:rPr>
                        <a:t>zB</a:t>
                      </a:r>
                      <a:r>
                        <a:rPr lang="de-DE" sz="1400" dirty="0">
                          <a:latin typeface="Montserrat" pitchFamily="2" charset="77"/>
                        </a:rPr>
                        <a:t>:</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200" dirty="0">
                          <a:latin typeface="Montserrat" pitchFamily="2" charset="77"/>
                        </a:rPr>
                        <a:t>Ausschreibung</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200" dirty="0">
                          <a:latin typeface="Montserrat" pitchFamily="2" charset="77"/>
                        </a:rPr>
                        <a:t>Anreize für effiziente Marktteilnahme</a:t>
                      </a:r>
                    </a:p>
                  </a:txBody>
                  <a:tcPr>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latin typeface="Montserrat" pitchFamily="2" charset="77"/>
                        </a:rPr>
                        <a:t>Art. 20, 21 EBM-VO, </a:t>
                      </a:r>
                      <a:r>
                        <a:rPr lang="de-DE" sz="1400" dirty="0" err="1">
                          <a:latin typeface="Montserrat" pitchFamily="2" charset="77"/>
                        </a:rPr>
                        <a:t>zB</a:t>
                      </a:r>
                      <a:r>
                        <a:rPr lang="de-DE" sz="1400" dirty="0">
                          <a:latin typeface="Montserrat" pitchFamily="2" charset="77"/>
                        </a:rPr>
                        <a:t>:</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200" dirty="0">
                          <a:latin typeface="Montserrat" pitchFamily="2" charset="77"/>
                        </a:rPr>
                        <a:t>Ausschreibung</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200" dirty="0">
                          <a:latin typeface="Montserrat" pitchFamily="2" charset="77"/>
                        </a:rPr>
                        <a:t>Sanktionen bei Nichtverfügbarkeit</a:t>
                      </a:r>
                    </a:p>
                  </a:txBody>
                  <a:tcPr>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solidFill>
                      <a:schemeClr val="bg1"/>
                    </a:solidFill>
                  </a:tcPr>
                </a:tc>
                <a:extLst>
                  <a:ext uri="{0D108BD9-81ED-4DB2-BD59-A6C34878D82A}">
                    <a16:rowId xmlns:a16="http://schemas.microsoft.com/office/drawing/2014/main" val="1679725728"/>
                  </a:ext>
                </a:extLst>
              </a:tr>
              <a:tr h="526850">
                <a:tc>
                  <a:txBody>
                    <a:bodyPr/>
                    <a:lstStyle/>
                    <a:p>
                      <a:pPr algn="r"/>
                      <a:r>
                        <a:rPr lang="de-DE" sz="1600" b="1" dirty="0">
                          <a:latin typeface="Montserrat" pitchFamily="2" charset="77"/>
                        </a:rPr>
                        <a:t>Rückzahlungs-verpflichtung</a:t>
                      </a:r>
                    </a:p>
                  </a:txBody>
                  <a:tcPr marR="251999">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tcPr>
                </a:tc>
                <a:tc>
                  <a:txBody>
                    <a:bodyPr/>
                    <a:lstStyle/>
                    <a:p>
                      <a:r>
                        <a:rPr lang="de-DE" sz="1400" dirty="0">
                          <a:latin typeface="Montserrat" pitchFamily="2" charset="77"/>
                        </a:rPr>
                        <a:t>Ja: Zweiseitiger </a:t>
                      </a:r>
                      <a:r>
                        <a:rPr lang="de-DE" sz="1400" dirty="0" err="1">
                          <a:latin typeface="Montserrat" pitchFamily="2" charset="77"/>
                        </a:rPr>
                        <a:t>CfD</a:t>
                      </a:r>
                      <a:r>
                        <a:rPr lang="de-DE" sz="1400" dirty="0">
                          <a:latin typeface="Montserrat" pitchFamily="2" charset="77"/>
                        </a:rPr>
                        <a:t> oder gleichwertiges System</a:t>
                      </a:r>
                    </a:p>
                    <a:p>
                      <a:r>
                        <a:rPr lang="de-DE" sz="800" dirty="0">
                          <a:latin typeface="Montserrat" pitchFamily="2" charset="77"/>
                        </a:rPr>
                        <a:t>(Ausnahmen für Kleinanlagen und Demonstrationsvorhaben)</a:t>
                      </a:r>
                    </a:p>
                  </a:txBody>
                  <a:tcPr>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latin typeface="Montserrat" pitchFamily="2" charset="77"/>
                        </a:rPr>
                        <a:t>Empfohlen, aber nicht verbindlich? (</a:t>
                      </a:r>
                      <a:r>
                        <a:rPr lang="de-DE" sz="1400" dirty="0" err="1">
                          <a:latin typeface="Montserrat" pitchFamily="2" charset="77"/>
                        </a:rPr>
                        <a:t>Rn</a:t>
                      </a:r>
                      <a:r>
                        <a:rPr lang="de-DE" sz="1400" dirty="0">
                          <a:latin typeface="Montserrat" pitchFamily="2" charset="77"/>
                        </a:rPr>
                        <a:t>. 55 KUEBLL)</a:t>
                      </a:r>
                    </a:p>
                  </a:txBody>
                  <a:tcPr>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800070236"/>
                  </a:ext>
                </a:extLst>
              </a:tr>
              <a:tr h="584224">
                <a:tc>
                  <a:txBody>
                    <a:bodyPr/>
                    <a:lstStyle/>
                    <a:p>
                      <a:pPr algn="r"/>
                      <a:r>
                        <a:rPr lang="de-DE" sz="1600" b="1" dirty="0">
                          <a:latin typeface="Montserrat" pitchFamily="2" charset="77"/>
                        </a:rPr>
                        <a:t>Einnahmen-verwendung</a:t>
                      </a:r>
                    </a:p>
                  </a:txBody>
                  <a:tcPr marR="251999">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latin typeface="Montserrat" pitchFamily="2" charset="77"/>
                        </a:rPr>
                        <a:t>Zur Senkung von Strompreisen und/oder EE-Investitionen</a:t>
                      </a:r>
                    </a:p>
                    <a:p>
                      <a:endParaRPr lang="de-DE" sz="1400" dirty="0">
                        <a:latin typeface="Montserrat" pitchFamily="2" charset="77"/>
                      </a:endParaRPr>
                    </a:p>
                  </a:txBody>
                  <a:tcPr>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latin typeface="Montserrat" pitchFamily="2" charset="77"/>
                        </a:rPr>
                        <a:t>Keine Vorgaben</a:t>
                      </a:r>
                    </a:p>
                  </a:txBody>
                  <a:tcPr>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65002513"/>
                  </a:ext>
                </a:extLst>
              </a:tr>
              <a:tr h="882116">
                <a:tc>
                  <a:txBody>
                    <a:bodyPr/>
                    <a:lstStyle/>
                    <a:p>
                      <a:pPr algn="r"/>
                      <a:r>
                        <a:rPr lang="de-DE" sz="1600" b="1" dirty="0">
                          <a:latin typeface="Montserrat" pitchFamily="2" charset="77"/>
                        </a:rPr>
                        <a:t>Spezielle Vorschriften nach KUEBLL?</a:t>
                      </a:r>
                    </a:p>
                  </a:txBody>
                  <a:tcPr marR="251999">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solidFill>
                      <a:schemeClr val="bg1"/>
                    </a:solidFill>
                  </a:tcPr>
                </a:tc>
                <a:tc>
                  <a:txBody>
                    <a:bodyPr/>
                    <a:lstStyle/>
                    <a:p>
                      <a:r>
                        <a:rPr lang="de-DE" sz="1400" dirty="0">
                          <a:latin typeface="Montserrat" pitchFamily="2" charset="77"/>
                        </a:rPr>
                        <a:t>Vorgaben in Kapitel 4.1, </a:t>
                      </a:r>
                      <a:r>
                        <a:rPr lang="de-DE" sz="1400" dirty="0" err="1">
                          <a:latin typeface="Montserrat" pitchFamily="2" charset="77"/>
                        </a:rPr>
                        <a:t>zB</a:t>
                      </a:r>
                      <a:r>
                        <a:rPr lang="de-DE" sz="1400" dirty="0">
                          <a:latin typeface="Montserrat" pitchFamily="2" charset="77"/>
                        </a:rPr>
                        <a:t> zu: </a:t>
                      </a:r>
                    </a:p>
                    <a:p>
                      <a:pPr marL="285750" indent="-285750">
                        <a:buFont typeface="Symbol" panose="05050102010706020507" pitchFamily="18" charset="2"/>
                        <a:buChar char="-"/>
                      </a:pPr>
                      <a:r>
                        <a:rPr lang="de-DE" sz="1200" dirty="0">
                          <a:latin typeface="Montserrat" pitchFamily="2" charset="77"/>
                        </a:rPr>
                        <a:t>Ausschreibungsdesign</a:t>
                      </a:r>
                    </a:p>
                    <a:p>
                      <a:pPr marL="285750" indent="-285750">
                        <a:buFont typeface="Symbol" panose="05050102010706020507" pitchFamily="18" charset="2"/>
                        <a:buChar char="-"/>
                      </a:pPr>
                      <a:r>
                        <a:rPr lang="de-DE" sz="1200" dirty="0">
                          <a:latin typeface="Montserrat" pitchFamily="2" charset="77"/>
                        </a:rPr>
                        <a:t>Keine Förderung in Zeiten negativer Preise</a:t>
                      </a:r>
                    </a:p>
                    <a:p>
                      <a:pPr marL="285750" indent="-285750">
                        <a:buFont typeface="Symbol" panose="05050102010706020507" pitchFamily="18" charset="2"/>
                        <a:buChar char="-"/>
                      </a:pPr>
                      <a:endParaRPr lang="de-DE" sz="1200" dirty="0">
                        <a:latin typeface="Montserrat" pitchFamily="2" charset="77"/>
                      </a:endParaRPr>
                    </a:p>
                  </a:txBody>
                  <a:tcPr>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latin typeface="Montserrat" pitchFamily="2" charset="77"/>
                        </a:rPr>
                        <a:t>Vorgaben in Kapitel 4.8, </a:t>
                      </a:r>
                      <a:r>
                        <a:rPr lang="de-DE" sz="1400" dirty="0" err="1">
                          <a:latin typeface="Montserrat" pitchFamily="2" charset="77"/>
                        </a:rPr>
                        <a:t>zB</a:t>
                      </a:r>
                      <a:r>
                        <a:rPr lang="de-DE" sz="1400" dirty="0">
                          <a:latin typeface="Montserrat" pitchFamily="2" charset="77"/>
                        </a:rPr>
                        <a:t> zu:</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200" dirty="0">
                          <a:latin typeface="Montserrat" pitchFamily="2" charset="77"/>
                        </a:rPr>
                        <a:t>Vergütung gegen Null, wenn Kapazitätsbedarfe gedeckt</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200" dirty="0">
                          <a:latin typeface="Montserrat" pitchFamily="2" charset="77"/>
                        </a:rPr>
                        <a:t>Anreiz für Zeiten hoher Systembelastung</a:t>
                      </a:r>
                    </a:p>
                  </a:txBody>
                  <a:tcPr>
                    <a:lnT w="19050" cap="flat" cmpd="sng" algn="ctr">
                      <a:solidFill>
                        <a:srgbClr val="DAE2E8"/>
                      </a:solidFill>
                      <a:prstDash val="solid"/>
                      <a:round/>
                      <a:headEnd type="none" w="med" len="med"/>
                      <a:tailEnd type="none" w="med" len="med"/>
                    </a:lnT>
                    <a:lnB w="19050" cap="flat" cmpd="sng" algn="ctr">
                      <a:solidFill>
                        <a:srgbClr val="DAE2E8"/>
                      </a:solidFill>
                      <a:prstDash val="solid"/>
                      <a:round/>
                      <a:headEnd type="none" w="med" len="med"/>
                      <a:tailEnd type="none" w="med" len="med"/>
                    </a:lnB>
                  </a:tcPr>
                </a:tc>
                <a:extLst>
                  <a:ext uri="{0D108BD9-81ED-4DB2-BD59-A6C34878D82A}">
                    <a16:rowId xmlns:a16="http://schemas.microsoft.com/office/drawing/2014/main" val="1543314119"/>
                  </a:ext>
                </a:extLst>
              </a:tr>
            </a:tbl>
          </a:graphicData>
        </a:graphic>
      </p:graphicFrame>
      <p:sp>
        <p:nvSpPr>
          <p:cNvPr id="8" name="Titel 1">
            <a:extLst>
              <a:ext uri="{FF2B5EF4-FFF2-40B4-BE49-F238E27FC236}">
                <a16:creationId xmlns:a16="http://schemas.microsoft.com/office/drawing/2014/main" id="{EA8BD330-3B92-C34D-9AC6-5E5A651165F2}"/>
              </a:ext>
            </a:extLst>
          </p:cNvPr>
          <p:cNvSpPr txBox="1">
            <a:spLocks/>
          </p:cNvSpPr>
          <p:nvPr/>
        </p:nvSpPr>
        <p:spPr>
          <a:xfrm>
            <a:off x="104869" y="683575"/>
            <a:ext cx="10515600" cy="368300"/>
          </a:xfrm>
          <a:prstGeom prst="rect">
            <a:avLst/>
          </a:prstGeom>
        </p:spPr>
        <p:txBody>
          <a:bodyPr anchor="t"/>
          <a:lstStyle>
            <a:lvl1pPr algn="l" defTabSz="914400" rtl="0" eaLnBrk="1" latinLnBrk="0" hangingPunct="1">
              <a:lnSpc>
                <a:spcPct val="90000"/>
              </a:lnSpc>
              <a:spcBef>
                <a:spcPct val="0"/>
              </a:spcBef>
              <a:buNone/>
              <a:defRPr sz="2800" b="1" i="0" kern="1200">
                <a:solidFill>
                  <a:srgbClr val="00ABE2"/>
                </a:solidFill>
                <a:latin typeface="Montserrat" pitchFamily="2" charset="77"/>
                <a:ea typeface="+mj-ea"/>
                <a:cs typeface="+mj-cs"/>
              </a:defRPr>
            </a:lvl1pPr>
          </a:lstStyle>
          <a:p>
            <a:r>
              <a:rPr lang="de-DE" sz="1800" dirty="0">
                <a:solidFill>
                  <a:schemeClr val="tx2"/>
                </a:solidFill>
              </a:rPr>
              <a:t>Beispiele für EU-rechtliche Weichenstellungen der diskutierten Förderoptionen</a:t>
            </a:r>
          </a:p>
        </p:txBody>
      </p:sp>
      <p:sp>
        <p:nvSpPr>
          <p:cNvPr id="9" name="Textplatzhalter 5">
            <a:extLst>
              <a:ext uri="{FF2B5EF4-FFF2-40B4-BE49-F238E27FC236}">
                <a16:creationId xmlns:a16="http://schemas.microsoft.com/office/drawing/2014/main" id="{AF77610C-ED03-BE41-8681-387D8B32F402}"/>
              </a:ext>
            </a:extLst>
          </p:cNvPr>
          <p:cNvSpPr>
            <a:spLocks noGrp="1"/>
          </p:cNvSpPr>
          <p:nvPr>
            <p:ph type="body" sz="quarter" idx="14"/>
          </p:nvPr>
        </p:nvSpPr>
        <p:spPr>
          <a:xfrm>
            <a:off x="836613" y="6489700"/>
            <a:ext cx="10515600" cy="368300"/>
          </a:xfrm>
        </p:spPr>
        <p:txBody>
          <a:bodyPr/>
          <a:lstStyle/>
          <a:p>
            <a:r>
              <a:rPr lang="de-DE" dirty="0"/>
              <a:t>Quelle: </a:t>
            </a:r>
            <a:r>
              <a:rPr lang="de-DE" dirty="0" err="1"/>
              <a:t>Lorem</a:t>
            </a:r>
            <a:r>
              <a:rPr lang="de-DE" dirty="0"/>
              <a:t>-</a:t>
            </a:r>
            <a:r>
              <a:rPr lang="de-DE" dirty="0" err="1"/>
              <a:t>Ipsum</a:t>
            </a:r>
            <a:r>
              <a:rPr lang="de-DE" dirty="0"/>
              <a:t>-Verlag</a:t>
            </a:r>
          </a:p>
        </p:txBody>
      </p:sp>
      <p:grpSp>
        <p:nvGrpSpPr>
          <p:cNvPr id="43" name="Gruppieren 42">
            <a:extLst>
              <a:ext uri="{FF2B5EF4-FFF2-40B4-BE49-F238E27FC236}">
                <a16:creationId xmlns:a16="http://schemas.microsoft.com/office/drawing/2014/main" id="{8670A1E9-AFC6-465D-D11F-659EC748E50E}"/>
              </a:ext>
            </a:extLst>
          </p:cNvPr>
          <p:cNvGrpSpPr/>
          <p:nvPr/>
        </p:nvGrpSpPr>
        <p:grpSpPr>
          <a:xfrm>
            <a:off x="3416403" y="5504507"/>
            <a:ext cx="1879874" cy="633743"/>
            <a:chOff x="3416403" y="5504507"/>
            <a:chExt cx="1879874" cy="633743"/>
          </a:xfrm>
        </p:grpSpPr>
        <p:cxnSp>
          <p:nvCxnSpPr>
            <p:cNvPr id="10" name="Gerade Verbindung mit Pfeil 9">
              <a:extLst>
                <a:ext uri="{FF2B5EF4-FFF2-40B4-BE49-F238E27FC236}">
                  <a16:creationId xmlns:a16="http://schemas.microsoft.com/office/drawing/2014/main" id="{73280CAD-0604-475C-114B-8DED6A6631D4}"/>
                </a:ext>
              </a:extLst>
            </p:cNvPr>
            <p:cNvCxnSpPr>
              <a:cxnSpLocks/>
            </p:cNvCxnSpPr>
            <p:nvPr/>
          </p:nvCxnSpPr>
          <p:spPr>
            <a:xfrm flipV="1">
              <a:off x="3416403" y="5504507"/>
              <a:ext cx="0" cy="63374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9C55C915-7E12-A06F-7FDA-2D73CAE85827}"/>
                </a:ext>
              </a:extLst>
            </p:cNvPr>
            <p:cNvCxnSpPr>
              <a:cxnSpLocks/>
            </p:cNvCxnSpPr>
            <p:nvPr/>
          </p:nvCxnSpPr>
          <p:spPr>
            <a:xfrm flipH="1" flipV="1">
              <a:off x="4780230" y="5559208"/>
              <a:ext cx="516047" cy="55728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11" name="Gruppieren 10">
            <a:extLst>
              <a:ext uri="{FF2B5EF4-FFF2-40B4-BE49-F238E27FC236}">
                <a16:creationId xmlns:a16="http://schemas.microsoft.com/office/drawing/2014/main" id="{CAF1C092-8875-7D82-D134-D3C165BA3C72}"/>
              </a:ext>
            </a:extLst>
          </p:cNvPr>
          <p:cNvGrpSpPr/>
          <p:nvPr/>
        </p:nvGrpSpPr>
        <p:grpSpPr>
          <a:xfrm>
            <a:off x="6150410" y="5394671"/>
            <a:ext cx="3212309" cy="695493"/>
            <a:chOff x="6150410" y="5394671"/>
            <a:chExt cx="3212309" cy="695493"/>
          </a:xfrm>
        </p:grpSpPr>
        <p:grpSp>
          <p:nvGrpSpPr>
            <p:cNvPr id="20" name="Gruppieren 19">
              <a:extLst>
                <a:ext uri="{FF2B5EF4-FFF2-40B4-BE49-F238E27FC236}">
                  <a16:creationId xmlns:a16="http://schemas.microsoft.com/office/drawing/2014/main" id="{62BE48DB-5697-9FF8-69A1-25E6ACC72629}"/>
                </a:ext>
              </a:extLst>
            </p:cNvPr>
            <p:cNvGrpSpPr/>
            <p:nvPr/>
          </p:nvGrpSpPr>
          <p:grpSpPr>
            <a:xfrm>
              <a:off x="6150410" y="5394671"/>
              <a:ext cx="2422170" cy="695493"/>
              <a:chOff x="6436659" y="5120469"/>
              <a:chExt cx="2422170" cy="969698"/>
            </a:xfrm>
          </p:grpSpPr>
          <p:cxnSp>
            <p:nvCxnSpPr>
              <p:cNvPr id="7" name="Gerade Verbindung mit Pfeil 6">
                <a:extLst>
                  <a:ext uri="{FF2B5EF4-FFF2-40B4-BE49-F238E27FC236}">
                    <a16:creationId xmlns:a16="http://schemas.microsoft.com/office/drawing/2014/main" id="{46B8B7A1-8136-9EEC-6DE4-2B022A3F32B3}"/>
                  </a:ext>
                </a:extLst>
              </p:cNvPr>
              <p:cNvCxnSpPr>
                <a:cxnSpLocks/>
              </p:cNvCxnSpPr>
              <p:nvPr/>
            </p:nvCxnSpPr>
            <p:spPr>
              <a:xfrm flipH="1" flipV="1">
                <a:off x="6436659" y="5373762"/>
                <a:ext cx="2009794" cy="716405"/>
              </a:xfrm>
              <a:prstGeom prst="straightConnector1">
                <a:avLst/>
              </a:prstGeom>
              <a:ln w="762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AF80B9D8-00FA-FAB7-85A1-8792F30C4F8E}"/>
                  </a:ext>
                </a:extLst>
              </p:cNvPr>
              <p:cNvCxnSpPr>
                <a:cxnSpLocks/>
              </p:cNvCxnSpPr>
              <p:nvPr/>
            </p:nvCxnSpPr>
            <p:spPr>
              <a:xfrm flipV="1">
                <a:off x="8858829" y="5206565"/>
                <a:ext cx="0" cy="869353"/>
              </a:xfrm>
              <a:prstGeom prst="straightConnector1">
                <a:avLst/>
              </a:prstGeom>
              <a:ln w="76200">
                <a:prstDash val="sysDash"/>
                <a:tailEnd type="triangle"/>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48D80CC5-6499-9485-D6AD-662FF57E18F3}"/>
                  </a:ext>
                </a:extLst>
              </p:cNvPr>
              <p:cNvSpPr txBox="1"/>
              <p:nvPr/>
            </p:nvSpPr>
            <p:spPr>
              <a:xfrm>
                <a:off x="7181974" y="5120469"/>
                <a:ext cx="914400" cy="523219"/>
              </a:xfrm>
              <a:prstGeom prst="rect">
                <a:avLst/>
              </a:prstGeom>
              <a:noFill/>
            </p:spPr>
            <p:txBody>
              <a:bodyPr wrap="square" rtlCol="0">
                <a:spAutoFit/>
              </a:bodyPr>
              <a:lstStyle/>
              <a:p>
                <a:pPr algn="ctr"/>
                <a:r>
                  <a:rPr lang="de-DE" sz="2800" b="1" dirty="0">
                    <a:solidFill>
                      <a:schemeClr val="accent1"/>
                    </a:solidFill>
                  </a:rPr>
                  <a:t>?</a:t>
                </a:r>
              </a:p>
            </p:txBody>
          </p:sp>
        </p:grpSp>
        <p:sp>
          <p:nvSpPr>
            <p:cNvPr id="4" name="Textfeld 3">
              <a:extLst>
                <a:ext uri="{FF2B5EF4-FFF2-40B4-BE49-F238E27FC236}">
                  <a16:creationId xmlns:a16="http://schemas.microsoft.com/office/drawing/2014/main" id="{C2765371-86D8-2740-9461-B681F53419CF}"/>
                </a:ext>
              </a:extLst>
            </p:cNvPr>
            <p:cNvSpPr txBox="1"/>
            <p:nvPr/>
          </p:nvSpPr>
          <p:spPr>
            <a:xfrm>
              <a:off x="8448319" y="5492110"/>
              <a:ext cx="914400" cy="375266"/>
            </a:xfrm>
            <a:prstGeom prst="rect">
              <a:avLst/>
            </a:prstGeom>
            <a:noFill/>
          </p:spPr>
          <p:txBody>
            <a:bodyPr wrap="square" rtlCol="0">
              <a:spAutoFit/>
            </a:bodyPr>
            <a:lstStyle/>
            <a:p>
              <a:pPr algn="ctr"/>
              <a:r>
                <a:rPr lang="de-DE" sz="2800" b="1" dirty="0">
                  <a:solidFill>
                    <a:schemeClr val="accent1"/>
                  </a:solidFill>
                </a:rPr>
                <a:t>?</a:t>
              </a:r>
            </a:p>
          </p:txBody>
        </p:sp>
      </p:grpSp>
      <p:grpSp>
        <p:nvGrpSpPr>
          <p:cNvPr id="45" name="Gruppieren 44">
            <a:extLst>
              <a:ext uri="{FF2B5EF4-FFF2-40B4-BE49-F238E27FC236}">
                <a16:creationId xmlns:a16="http://schemas.microsoft.com/office/drawing/2014/main" id="{A395D9F4-A935-FF48-1790-A4B37395944C}"/>
              </a:ext>
            </a:extLst>
          </p:cNvPr>
          <p:cNvGrpSpPr/>
          <p:nvPr/>
        </p:nvGrpSpPr>
        <p:grpSpPr>
          <a:xfrm>
            <a:off x="1151205" y="6075918"/>
            <a:ext cx="9454175" cy="687860"/>
            <a:chOff x="1061073" y="6108113"/>
            <a:chExt cx="9454175" cy="742869"/>
          </a:xfrm>
        </p:grpSpPr>
        <p:pic>
          <p:nvPicPr>
            <p:cNvPr id="5" name="Grafik 4">
              <a:extLst>
                <a:ext uri="{FF2B5EF4-FFF2-40B4-BE49-F238E27FC236}">
                  <a16:creationId xmlns:a16="http://schemas.microsoft.com/office/drawing/2014/main" id="{767F8AC8-E918-D650-9437-EBC8E633FFF4}"/>
                </a:ext>
              </a:extLst>
            </p:cNvPr>
            <p:cNvPicPr>
              <a:picLocks noChangeAspect="1"/>
            </p:cNvPicPr>
            <p:nvPr/>
          </p:nvPicPr>
          <p:blipFill>
            <a:blip r:embed="rId2"/>
            <a:srcRect l="16872" t="12641"/>
            <a:stretch/>
          </p:blipFill>
          <p:spPr>
            <a:xfrm>
              <a:off x="2413898" y="6108113"/>
              <a:ext cx="8101350" cy="742869"/>
            </a:xfrm>
            <a:prstGeom prst="rect">
              <a:avLst/>
            </a:prstGeom>
          </p:spPr>
        </p:pic>
        <p:sp>
          <p:nvSpPr>
            <p:cNvPr id="44" name="Textfeld 43">
              <a:extLst>
                <a:ext uri="{FF2B5EF4-FFF2-40B4-BE49-F238E27FC236}">
                  <a16:creationId xmlns:a16="http://schemas.microsoft.com/office/drawing/2014/main" id="{4FD12EC3-9BCD-87A0-AD8B-AF86C596A49B}"/>
                </a:ext>
              </a:extLst>
            </p:cNvPr>
            <p:cNvSpPr txBox="1"/>
            <p:nvPr/>
          </p:nvSpPr>
          <p:spPr>
            <a:xfrm>
              <a:off x="1061073" y="6108113"/>
              <a:ext cx="1683943" cy="523220"/>
            </a:xfrm>
            <a:prstGeom prst="rect">
              <a:avLst/>
            </a:prstGeom>
            <a:noFill/>
          </p:spPr>
          <p:txBody>
            <a:bodyPr wrap="square" rtlCol="0">
              <a:spAutoFit/>
            </a:bodyPr>
            <a:lstStyle/>
            <a:p>
              <a:r>
                <a:rPr lang="de-DE" sz="1400" b="1" dirty="0">
                  <a:solidFill>
                    <a:schemeClr val="accent1"/>
                  </a:solidFill>
                </a:rPr>
                <a:t>BMWK-Optionen</a:t>
              </a:r>
            </a:p>
          </p:txBody>
        </p:sp>
      </p:grpSp>
    </p:spTree>
    <p:extLst>
      <p:ext uri="{BB962C8B-B14F-4D97-AF65-F5344CB8AC3E}">
        <p14:creationId xmlns:p14="http://schemas.microsoft.com/office/powerpoint/2010/main" val="357677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7C72E7-AB80-64E6-400B-7C7C247381F6}"/>
              </a:ext>
            </a:extLst>
          </p:cNvPr>
          <p:cNvSpPr>
            <a:spLocks noGrp="1"/>
          </p:cNvSpPr>
          <p:nvPr>
            <p:ph type="ctrTitle"/>
          </p:nvPr>
        </p:nvSpPr>
        <p:spPr/>
        <p:txBody>
          <a:bodyPr/>
          <a:lstStyle/>
          <a:p>
            <a:r>
              <a:rPr lang="de-DE" dirty="0"/>
              <a:t>Fazit &amp; Ausblick </a:t>
            </a:r>
          </a:p>
        </p:txBody>
      </p:sp>
      <p:sp>
        <p:nvSpPr>
          <p:cNvPr id="3" name="Untertitel 2">
            <a:extLst>
              <a:ext uri="{FF2B5EF4-FFF2-40B4-BE49-F238E27FC236}">
                <a16:creationId xmlns:a16="http://schemas.microsoft.com/office/drawing/2014/main" id="{92C648CF-0CDF-04F2-2E1D-57B3CCFD4EA6}"/>
              </a:ext>
            </a:extLst>
          </p:cNvPr>
          <p:cNvSpPr>
            <a:spLocks noGrp="1"/>
          </p:cNvSpPr>
          <p:nvPr>
            <p:ph type="subTitle" idx="1"/>
          </p:nvPr>
        </p:nvSpPr>
        <p:spPr/>
        <p:txBody>
          <a:bodyPr/>
          <a:lstStyle/>
          <a:p>
            <a:endParaRPr lang="de-DE" dirty="0"/>
          </a:p>
        </p:txBody>
      </p:sp>
      <p:sp>
        <p:nvSpPr>
          <p:cNvPr id="5" name="Datumsplatzhalter 4">
            <a:extLst>
              <a:ext uri="{FF2B5EF4-FFF2-40B4-BE49-F238E27FC236}">
                <a16:creationId xmlns:a16="http://schemas.microsoft.com/office/drawing/2014/main" id="{07436E13-0E88-9571-00D4-58C31AF0AC69}"/>
              </a:ext>
            </a:extLst>
          </p:cNvPr>
          <p:cNvSpPr>
            <a:spLocks noGrp="1"/>
          </p:cNvSpPr>
          <p:nvPr>
            <p:ph type="dt" sz="half" idx="10"/>
          </p:nvPr>
        </p:nvSpPr>
        <p:spPr/>
        <p:txBody>
          <a:bodyPr/>
          <a:lstStyle/>
          <a:p>
            <a:r>
              <a:rPr lang="de-DE"/>
              <a:t>23.10.2024</a:t>
            </a:r>
            <a:endParaRPr lang="de-DE" dirty="0"/>
          </a:p>
        </p:txBody>
      </p:sp>
      <p:sp>
        <p:nvSpPr>
          <p:cNvPr id="6" name="Fußzeilenplatzhalter 5">
            <a:extLst>
              <a:ext uri="{FF2B5EF4-FFF2-40B4-BE49-F238E27FC236}">
                <a16:creationId xmlns:a16="http://schemas.microsoft.com/office/drawing/2014/main" id="{F6F59600-BAF3-0EE7-DFDC-9CA91A959E7A}"/>
              </a:ext>
            </a:extLst>
          </p:cNvPr>
          <p:cNvSpPr>
            <a:spLocks noGrp="1"/>
          </p:cNvSpPr>
          <p:nvPr>
            <p:ph type="ftr" sz="quarter" idx="11"/>
          </p:nvPr>
        </p:nvSpPr>
        <p:spPr/>
        <p:txBody>
          <a:bodyPr/>
          <a:lstStyle/>
          <a:p>
            <a:r>
              <a:rPr lang="de-DE"/>
              <a:t>agree.d Workshop „Neugestaltung der EE-Förderlandschaft“</a:t>
            </a:r>
            <a:endParaRPr lang="de-DE" dirty="0"/>
          </a:p>
        </p:txBody>
      </p:sp>
      <p:pic>
        <p:nvPicPr>
          <p:cNvPr id="7" name="Grafik 6" descr="Ein Bild, das Outdoorobjekt, Windmühle enthält.">
            <a:extLst>
              <a:ext uri="{FF2B5EF4-FFF2-40B4-BE49-F238E27FC236}">
                <a16:creationId xmlns:a16="http://schemas.microsoft.com/office/drawing/2014/main" id="{4484A315-9E13-4E97-5209-C16A19668DB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36567" y="706597"/>
            <a:ext cx="4322993" cy="2592271"/>
          </a:xfrm>
          <a:prstGeom prst="rect">
            <a:avLst/>
          </a:prstGeom>
        </p:spPr>
      </p:pic>
    </p:spTree>
    <p:extLst>
      <p:ext uri="{BB962C8B-B14F-4D97-AF65-F5344CB8AC3E}">
        <p14:creationId xmlns:p14="http://schemas.microsoft.com/office/powerpoint/2010/main" val="1222244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D17DD2-9888-8985-1088-84FD5BF4F969}"/>
              </a:ext>
            </a:extLst>
          </p:cNvPr>
          <p:cNvSpPr>
            <a:spLocks noGrp="1"/>
          </p:cNvSpPr>
          <p:nvPr>
            <p:ph type="title"/>
          </p:nvPr>
        </p:nvSpPr>
        <p:spPr/>
        <p:txBody>
          <a:bodyPr/>
          <a:lstStyle/>
          <a:p>
            <a:r>
              <a:rPr lang="de-DE" dirty="0"/>
              <a:t>Fazit &amp; Ausblick</a:t>
            </a:r>
          </a:p>
        </p:txBody>
      </p:sp>
      <p:sp>
        <p:nvSpPr>
          <p:cNvPr id="3" name="Inhaltsplatzhalter 2">
            <a:extLst>
              <a:ext uri="{FF2B5EF4-FFF2-40B4-BE49-F238E27FC236}">
                <a16:creationId xmlns:a16="http://schemas.microsoft.com/office/drawing/2014/main" id="{70DBD64E-F713-C0EB-33A3-552E66D32312}"/>
              </a:ext>
            </a:extLst>
          </p:cNvPr>
          <p:cNvSpPr>
            <a:spLocks noGrp="1"/>
          </p:cNvSpPr>
          <p:nvPr>
            <p:ph idx="1"/>
          </p:nvPr>
        </p:nvSpPr>
        <p:spPr>
          <a:xfrm>
            <a:off x="838200" y="1937218"/>
            <a:ext cx="10849824" cy="4552482"/>
          </a:xfrm>
        </p:spPr>
        <p:txBody>
          <a:bodyPr/>
          <a:lstStyle/>
          <a:p>
            <a:r>
              <a:rPr lang="de-DE" sz="1800" dirty="0"/>
              <a:t>EU-Recht erfordert tiefgreifende Reformierung der EE-Förderung, aber großer mitgliedstaatlicher Umsetzungsspielraum in der konkreten Ausgestaltung</a:t>
            </a:r>
          </a:p>
          <a:p>
            <a:r>
              <a:rPr lang="de-DE" sz="1800" dirty="0"/>
              <a:t>BMWK-Optionen zur Umgestaltung der Förderung können unterschiedliche Rechtsbereiche berühren</a:t>
            </a:r>
          </a:p>
          <a:p>
            <a:pPr lvl="1"/>
            <a:r>
              <a:rPr lang="de-DE" sz="1600" dirty="0"/>
              <a:t>Abgrenzung nicht immer eindeutig: z.B. keine klare Definition von direkten Preisstützungssystemen!</a:t>
            </a:r>
          </a:p>
          <a:p>
            <a:pPr lvl="1"/>
            <a:r>
              <a:rPr lang="de-DE" sz="1600" dirty="0"/>
              <a:t>Ohnehin können auch andere Förderarten Abschöpfungskomponente enthalten </a:t>
            </a:r>
          </a:p>
          <a:p>
            <a:pPr marL="0" indent="0">
              <a:buNone/>
            </a:pPr>
            <a:endParaRPr lang="de-DE" sz="1800" dirty="0"/>
          </a:p>
          <a:p>
            <a:endParaRPr lang="de-DE" sz="1800" dirty="0"/>
          </a:p>
          <a:p>
            <a:pPr lvl="1"/>
            <a:endParaRPr lang="de-DE" dirty="0"/>
          </a:p>
        </p:txBody>
      </p:sp>
      <p:sp>
        <p:nvSpPr>
          <p:cNvPr id="4" name="Datumsplatzhalter 3">
            <a:extLst>
              <a:ext uri="{FF2B5EF4-FFF2-40B4-BE49-F238E27FC236}">
                <a16:creationId xmlns:a16="http://schemas.microsoft.com/office/drawing/2014/main" id="{0B0495B6-993B-111E-840D-6E828024B28D}"/>
              </a:ext>
            </a:extLst>
          </p:cNvPr>
          <p:cNvSpPr>
            <a:spLocks noGrp="1"/>
          </p:cNvSpPr>
          <p:nvPr>
            <p:ph type="dt" sz="half" idx="10"/>
          </p:nvPr>
        </p:nvSpPr>
        <p:spPr/>
        <p:txBody>
          <a:bodyPr/>
          <a:lstStyle/>
          <a:p>
            <a:r>
              <a:rPr lang="de-DE"/>
              <a:t>23.10.2024</a:t>
            </a:r>
            <a:endParaRPr lang="de-DE" dirty="0"/>
          </a:p>
        </p:txBody>
      </p:sp>
      <p:sp>
        <p:nvSpPr>
          <p:cNvPr id="5" name="Fußzeilenplatzhalter 4">
            <a:extLst>
              <a:ext uri="{FF2B5EF4-FFF2-40B4-BE49-F238E27FC236}">
                <a16:creationId xmlns:a16="http://schemas.microsoft.com/office/drawing/2014/main" id="{A6E0CC47-03E7-433D-5F71-75C095E0FE29}"/>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7" name="Textplatzhalter 6">
            <a:extLst>
              <a:ext uri="{FF2B5EF4-FFF2-40B4-BE49-F238E27FC236}">
                <a16:creationId xmlns:a16="http://schemas.microsoft.com/office/drawing/2014/main" id="{86932CF6-7DA8-DE95-0EED-4563175BBA73}"/>
              </a:ext>
            </a:extLst>
          </p:cNvPr>
          <p:cNvSpPr>
            <a:spLocks noGrp="1"/>
          </p:cNvSpPr>
          <p:nvPr>
            <p:ph type="body" sz="quarter" idx="13"/>
          </p:nvPr>
        </p:nvSpPr>
        <p:spPr/>
        <p:txBody>
          <a:bodyPr/>
          <a:lstStyle/>
          <a:p>
            <a:endParaRPr lang="de-DE"/>
          </a:p>
        </p:txBody>
      </p:sp>
      <p:grpSp>
        <p:nvGrpSpPr>
          <p:cNvPr id="21" name="Gruppieren 20">
            <a:extLst>
              <a:ext uri="{FF2B5EF4-FFF2-40B4-BE49-F238E27FC236}">
                <a16:creationId xmlns:a16="http://schemas.microsoft.com/office/drawing/2014/main" id="{CEE1A5A0-D14D-1DBE-F293-A147CCAC4F3A}"/>
              </a:ext>
            </a:extLst>
          </p:cNvPr>
          <p:cNvGrpSpPr/>
          <p:nvPr/>
        </p:nvGrpSpPr>
        <p:grpSpPr>
          <a:xfrm>
            <a:off x="838200" y="4562374"/>
            <a:ext cx="11003494" cy="1927326"/>
            <a:chOff x="761365" y="4878066"/>
            <a:chExt cx="11003494" cy="1927326"/>
          </a:xfrm>
        </p:grpSpPr>
        <p:grpSp>
          <p:nvGrpSpPr>
            <p:cNvPr id="8" name="Gruppieren 7">
              <a:extLst>
                <a:ext uri="{FF2B5EF4-FFF2-40B4-BE49-F238E27FC236}">
                  <a16:creationId xmlns:a16="http://schemas.microsoft.com/office/drawing/2014/main" id="{70CB0BB2-9C2B-07C6-7515-5DDC4A924DFA}"/>
                </a:ext>
              </a:extLst>
            </p:cNvPr>
            <p:cNvGrpSpPr/>
            <p:nvPr/>
          </p:nvGrpSpPr>
          <p:grpSpPr>
            <a:xfrm>
              <a:off x="841463" y="5237916"/>
              <a:ext cx="10509072" cy="1567476"/>
              <a:chOff x="841463" y="5237916"/>
              <a:chExt cx="10509072" cy="1567476"/>
            </a:xfrm>
          </p:grpSpPr>
          <p:sp>
            <p:nvSpPr>
              <p:cNvPr id="9" name="Freihandform: Form 8">
                <a:extLst>
                  <a:ext uri="{FF2B5EF4-FFF2-40B4-BE49-F238E27FC236}">
                    <a16:creationId xmlns:a16="http://schemas.microsoft.com/office/drawing/2014/main" id="{1D94FD75-09A6-4121-1F90-DD262DC7759C}"/>
                  </a:ext>
                </a:extLst>
              </p:cNvPr>
              <p:cNvSpPr/>
              <p:nvPr/>
            </p:nvSpPr>
            <p:spPr>
              <a:xfrm>
                <a:off x="841463" y="5237916"/>
                <a:ext cx="2274614" cy="648000"/>
              </a:xfrm>
              <a:custGeom>
                <a:avLst/>
                <a:gdLst>
                  <a:gd name="connsiteX0" fmla="*/ 0 w 2274614"/>
                  <a:gd name="connsiteY0" fmla="*/ 0 h 648000"/>
                  <a:gd name="connsiteX1" fmla="*/ 1950614 w 2274614"/>
                  <a:gd name="connsiteY1" fmla="*/ 0 h 648000"/>
                  <a:gd name="connsiteX2" fmla="*/ 2274614 w 2274614"/>
                  <a:gd name="connsiteY2" fmla="*/ 324000 h 648000"/>
                  <a:gd name="connsiteX3" fmla="*/ 1950614 w 2274614"/>
                  <a:gd name="connsiteY3" fmla="*/ 648000 h 648000"/>
                  <a:gd name="connsiteX4" fmla="*/ 0 w 2274614"/>
                  <a:gd name="connsiteY4" fmla="*/ 648000 h 648000"/>
                  <a:gd name="connsiteX5" fmla="*/ 324000 w 2274614"/>
                  <a:gd name="connsiteY5" fmla="*/ 324000 h 648000"/>
                  <a:gd name="connsiteX6" fmla="*/ 0 w 2274614"/>
                  <a:gd name="connsiteY6" fmla="*/ 0 h 6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4614" h="648000">
                    <a:moveTo>
                      <a:pt x="0" y="0"/>
                    </a:moveTo>
                    <a:lnTo>
                      <a:pt x="1950614" y="0"/>
                    </a:lnTo>
                    <a:lnTo>
                      <a:pt x="2274614" y="324000"/>
                    </a:lnTo>
                    <a:lnTo>
                      <a:pt x="1950614" y="648000"/>
                    </a:lnTo>
                    <a:lnTo>
                      <a:pt x="0" y="648000"/>
                    </a:lnTo>
                    <a:lnTo>
                      <a:pt x="324000" y="324000"/>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372006" tIns="16002" rIns="340002" bIns="16002" numCol="1" spcCol="1270" anchor="ctr" anchorCtr="0">
                <a:noAutofit/>
              </a:bodyPr>
              <a:lstStyle/>
              <a:p>
                <a:pPr marL="0" lvl="0" indent="0" algn="ctr" defTabSz="533400">
                  <a:lnSpc>
                    <a:spcPct val="90000"/>
                  </a:lnSpc>
                  <a:spcBef>
                    <a:spcPct val="0"/>
                  </a:spcBef>
                  <a:spcAft>
                    <a:spcPct val="35000"/>
                  </a:spcAft>
                  <a:buNone/>
                </a:pPr>
                <a:r>
                  <a:rPr lang="de-DE" sz="1200" kern="1200" dirty="0"/>
                  <a:t>2024/2025</a:t>
                </a:r>
              </a:p>
            </p:txBody>
          </p:sp>
          <p:sp>
            <p:nvSpPr>
              <p:cNvPr id="10" name="Freihandform: Form 9">
                <a:extLst>
                  <a:ext uri="{FF2B5EF4-FFF2-40B4-BE49-F238E27FC236}">
                    <a16:creationId xmlns:a16="http://schemas.microsoft.com/office/drawing/2014/main" id="{D45F90EA-2D4B-904A-E505-CB2B5875CA2C}"/>
                  </a:ext>
                </a:extLst>
              </p:cNvPr>
              <p:cNvSpPr/>
              <p:nvPr/>
            </p:nvSpPr>
            <p:spPr>
              <a:xfrm>
                <a:off x="841463" y="5966916"/>
                <a:ext cx="2058615" cy="838476"/>
              </a:xfrm>
              <a:custGeom>
                <a:avLst/>
                <a:gdLst>
                  <a:gd name="connsiteX0" fmla="*/ 0 w 1819691"/>
                  <a:gd name="connsiteY0" fmla="*/ 0 h 838476"/>
                  <a:gd name="connsiteX1" fmla="*/ 1819691 w 1819691"/>
                  <a:gd name="connsiteY1" fmla="*/ 0 h 838476"/>
                  <a:gd name="connsiteX2" fmla="*/ 1819691 w 1819691"/>
                  <a:gd name="connsiteY2" fmla="*/ 838476 h 838476"/>
                  <a:gd name="connsiteX3" fmla="*/ 0 w 1819691"/>
                  <a:gd name="connsiteY3" fmla="*/ 838476 h 838476"/>
                  <a:gd name="connsiteX4" fmla="*/ 0 w 1819691"/>
                  <a:gd name="connsiteY4" fmla="*/ 0 h 838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691" h="838476">
                    <a:moveTo>
                      <a:pt x="0" y="0"/>
                    </a:moveTo>
                    <a:lnTo>
                      <a:pt x="1819691" y="0"/>
                    </a:lnTo>
                    <a:lnTo>
                      <a:pt x="1819691" y="838476"/>
                    </a:lnTo>
                    <a:lnTo>
                      <a:pt x="0" y="83847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de-DE" sz="1200" kern="1200" dirty="0"/>
                  <a:t>Testphase alternative Förderung</a:t>
                </a:r>
                <a:r>
                  <a:rPr lang="de-DE" sz="1200" dirty="0"/>
                  <a:t> und zusätzliche Maßnahmen zur Systemintegration von EE</a:t>
                </a:r>
                <a:endParaRPr lang="de-DE" sz="1200" kern="1200" dirty="0"/>
              </a:p>
            </p:txBody>
          </p:sp>
          <p:sp>
            <p:nvSpPr>
              <p:cNvPr id="11" name="Freihandform: Form 10">
                <a:extLst>
                  <a:ext uri="{FF2B5EF4-FFF2-40B4-BE49-F238E27FC236}">
                    <a16:creationId xmlns:a16="http://schemas.microsoft.com/office/drawing/2014/main" id="{8E5B4008-1754-0B20-772D-027572D1CE3F}"/>
                  </a:ext>
                </a:extLst>
              </p:cNvPr>
              <p:cNvSpPr/>
              <p:nvPr/>
            </p:nvSpPr>
            <p:spPr>
              <a:xfrm>
                <a:off x="2900078" y="5237916"/>
                <a:ext cx="2274614" cy="648000"/>
              </a:xfrm>
              <a:custGeom>
                <a:avLst/>
                <a:gdLst>
                  <a:gd name="connsiteX0" fmla="*/ 0 w 2274614"/>
                  <a:gd name="connsiteY0" fmla="*/ 0 h 648000"/>
                  <a:gd name="connsiteX1" fmla="*/ 1950614 w 2274614"/>
                  <a:gd name="connsiteY1" fmla="*/ 0 h 648000"/>
                  <a:gd name="connsiteX2" fmla="*/ 2274614 w 2274614"/>
                  <a:gd name="connsiteY2" fmla="*/ 324000 h 648000"/>
                  <a:gd name="connsiteX3" fmla="*/ 1950614 w 2274614"/>
                  <a:gd name="connsiteY3" fmla="*/ 648000 h 648000"/>
                  <a:gd name="connsiteX4" fmla="*/ 0 w 2274614"/>
                  <a:gd name="connsiteY4" fmla="*/ 648000 h 648000"/>
                  <a:gd name="connsiteX5" fmla="*/ 324000 w 2274614"/>
                  <a:gd name="connsiteY5" fmla="*/ 324000 h 648000"/>
                  <a:gd name="connsiteX6" fmla="*/ 0 w 2274614"/>
                  <a:gd name="connsiteY6" fmla="*/ 0 h 6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4614" h="648000">
                    <a:moveTo>
                      <a:pt x="0" y="0"/>
                    </a:moveTo>
                    <a:lnTo>
                      <a:pt x="1950614" y="0"/>
                    </a:lnTo>
                    <a:lnTo>
                      <a:pt x="2274614" y="324000"/>
                    </a:lnTo>
                    <a:lnTo>
                      <a:pt x="1950614" y="648000"/>
                    </a:lnTo>
                    <a:lnTo>
                      <a:pt x="0" y="648000"/>
                    </a:lnTo>
                    <a:lnTo>
                      <a:pt x="324000" y="324000"/>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372006" tIns="16002" rIns="340002" bIns="16002" numCol="1" spcCol="1270" anchor="ctr" anchorCtr="0">
                <a:noAutofit/>
              </a:bodyPr>
              <a:lstStyle/>
              <a:p>
                <a:pPr marL="0" lvl="0" indent="0" algn="ctr" defTabSz="533400">
                  <a:lnSpc>
                    <a:spcPct val="90000"/>
                  </a:lnSpc>
                  <a:spcBef>
                    <a:spcPct val="0"/>
                  </a:spcBef>
                  <a:spcAft>
                    <a:spcPct val="35000"/>
                  </a:spcAft>
                  <a:buNone/>
                </a:pPr>
                <a:r>
                  <a:rPr lang="de-DE" sz="1200" kern="1200" dirty="0"/>
                  <a:t>30.12.2025</a:t>
                </a:r>
              </a:p>
            </p:txBody>
          </p:sp>
          <p:sp>
            <p:nvSpPr>
              <p:cNvPr id="12" name="Freihandform: Form 11">
                <a:extLst>
                  <a:ext uri="{FF2B5EF4-FFF2-40B4-BE49-F238E27FC236}">
                    <a16:creationId xmlns:a16="http://schemas.microsoft.com/office/drawing/2014/main" id="{6C2F2D78-D81D-C25A-5C4A-8821E9C786A3}"/>
                  </a:ext>
                </a:extLst>
              </p:cNvPr>
              <p:cNvSpPr/>
              <p:nvPr/>
            </p:nvSpPr>
            <p:spPr>
              <a:xfrm>
                <a:off x="2900078" y="5966916"/>
                <a:ext cx="1819691" cy="838476"/>
              </a:xfrm>
              <a:custGeom>
                <a:avLst/>
                <a:gdLst>
                  <a:gd name="connsiteX0" fmla="*/ 0 w 1819691"/>
                  <a:gd name="connsiteY0" fmla="*/ 0 h 838476"/>
                  <a:gd name="connsiteX1" fmla="*/ 1819691 w 1819691"/>
                  <a:gd name="connsiteY1" fmla="*/ 0 h 838476"/>
                  <a:gd name="connsiteX2" fmla="*/ 1819691 w 1819691"/>
                  <a:gd name="connsiteY2" fmla="*/ 838476 h 838476"/>
                  <a:gd name="connsiteX3" fmla="*/ 0 w 1819691"/>
                  <a:gd name="connsiteY3" fmla="*/ 838476 h 838476"/>
                  <a:gd name="connsiteX4" fmla="*/ 0 w 1819691"/>
                  <a:gd name="connsiteY4" fmla="*/ 0 h 838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691" h="838476">
                    <a:moveTo>
                      <a:pt x="0" y="0"/>
                    </a:moveTo>
                    <a:lnTo>
                      <a:pt x="1819691" y="0"/>
                    </a:lnTo>
                    <a:lnTo>
                      <a:pt x="1819691" y="838476"/>
                    </a:lnTo>
                    <a:lnTo>
                      <a:pt x="0" y="83847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de-DE" sz="1200" kern="1200" dirty="0"/>
                  <a:t>NZIA-Kriterien zu </a:t>
                </a:r>
                <a:r>
                  <a:rPr lang="de-DE" sz="1200" kern="1200" dirty="0" err="1"/>
                  <a:t>Resilienzkriterien</a:t>
                </a:r>
                <a:r>
                  <a:rPr lang="de-DE" sz="1200" kern="1200" dirty="0"/>
                  <a:t> in Ausschreibung (spätestens)</a:t>
                </a:r>
              </a:p>
            </p:txBody>
          </p:sp>
          <p:sp>
            <p:nvSpPr>
              <p:cNvPr id="13" name="Freihandform: Form 12">
                <a:extLst>
                  <a:ext uri="{FF2B5EF4-FFF2-40B4-BE49-F238E27FC236}">
                    <a16:creationId xmlns:a16="http://schemas.microsoft.com/office/drawing/2014/main" id="{D694B7B3-A24D-77D8-A61C-381EA9DF03EF}"/>
                  </a:ext>
                </a:extLst>
              </p:cNvPr>
              <p:cNvSpPr/>
              <p:nvPr/>
            </p:nvSpPr>
            <p:spPr>
              <a:xfrm>
                <a:off x="4958692" y="5237916"/>
                <a:ext cx="2274614" cy="648000"/>
              </a:xfrm>
              <a:custGeom>
                <a:avLst/>
                <a:gdLst>
                  <a:gd name="connsiteX0" fmla="*/ 0 w 2274614"/>
                  <a:gd name="connsiteY0" fmla="*/ 0 h 648000"/>
                  <a:gd name="connsiteX1" fmla="*/ 1950614 w 2274614"/>
                  <a:gd name="connsiteY1" fmla="*/ 0 h 648000"/>
                  <a:gd name="connsiteX2" fmla="*/ 2274614 w 2274614"/>
                  <a:gd name="connsiteY2" fmla="*/ 324000 h 648000"/>
                  <a:gd name="connsiteX3" fmla="*/ 1950614 w 2274614"/>
                  <a:gd name="connsiteY3" fmla="*/ 648000 h 648000"/>
                  <a:gd name="connsiteX4" fmla="*/ 0 w 2274614"/>
                  <a:gd name="connsiteY4" fmla="*/ 648000 h 648000"/>
                  <a:gd name="connsiteX5" fmla="*/ 324000 w 2274614"/>
                  <a:gd name="connsiteY5" fmla="*/ 324000 h 648000"/>
                  <a:gd name="connsiteX6" fmla="*/ 0 w 2274614"/>
                  <a:gd name="connsiteY6" fmla="*/ 0 h 6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4614" h="648000">
                    <a:moveTo>
                      <a:pt x="0" y="0"/>
                    </a:moveTo>
                    <a:lnTo>
                      <a:pt x="1950614" y="0"/>
                    </a:lnTo>
                    <a:lnTo>
                      <a:pt x="2274614" y="324000"/>
                    </a:lnTo>
                    <a:lnTo>
                      <a:pt x="1950614" y="648000"/>
                    </a:lnTo>
                    <a:lnTo>
                      <a:pt x="0" y="648000"/>
                    </a:lnTo>
                    <a:lnTo>
                      <a:pt x="324000" y="324000"/>
                    </a:lnTo>
                    <a:lnTo>
                      <a:pt x="0" y="0"/>
                    </a:lnTo>
                    <a:close/>
                  </a:path>
                </a:pathLst>
              </a:custGeom>
              <a:solidFill>
                <a:schemeClr val="bg1"/>
              </a:solidFill>
              <a:ln>
                <a:solidFill>
                  <a:schemeClr val="accent1"/>
                </a:solidFill>
                <a:prstDash val="lgDash"/>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372006" tIns="16002" rIns="340002" bIns="16002" numCol="1" spcCol="1270" anchor="ctr" anchorCtr="0">
                <a:noAutofit/>
              </a:bodyPr>
              <a:lstStyle/>
              <a:p>
                <a:pPr marL="0" lvl="0" indent="0" algn="ctr" defTabSz="533400">
                  <a:lnSpc>
                    <a:spcPct val="90000"/>
                  </a:lnSpc>
                  <a:spcBef>
                    <a:spcPct val="0"/>
                  </a:spcBef>
                  <a:spcAft>
                    <a:spcPct val="35000"/>
                  </a:spcAft>
                  <a:buNone/>
                </a:pPr>
                <a:r>
                  <a:rPr lang="de-DE" sz="1200" kern="1200" dirty="0">
                    <a:solidFill>
                      <a:schemeClr val="tx1"/>
                    </a:solidFill>
                  </a:rPr>
                  <a:t>30.06.2026</a:t>
                </a:r>
              </a:p>
            </p:txBody>
          </p:sp>
          <p:sp>
            <p:nvSpPr>
              <p:cNvPr id="14" name="Freihandform: Form 13">
                <a:extLst>
                  <a:ext uri="{FF2B5EF4-FFF2-40B4-BE49-F238E27FC236}">
                    <a16:creationId xmlns:a16="http://schemas.microsoft.com/office/drawing/2014/main" id="{1D68240A-86F5-8D1A-4289-10F9CDECB5B8}"/>
                  </a:ext>
                </a:extLst>
              </p:cNvPr>
              <p:cNvSpPr/>
              <p:nvPr/>
            </p:nvSpPr>
            <p:spPr>
              <a:xfrm>
                <a:off x="4958692" y="5966916"/>
                <a:ext cx="1819691" cy="838476"/>
              </a:xfrm>
              <a:custGeom>
                <a:avLst/>
                <a:gdLst>
                  <a:gd name="connsiteX0" fmla="*/ 0 w 1819691"/>
                  <a:gd name="connsiteY0" fmla="*/ 0 h 838476"/>
                  <a:gd name="connsiteX1" fmla="*/ 1819691 w 1819691"/>
                  <a:gd name="connsiteY1" fmla="*/ 0 h 838476"/>
                  <a:gd name="connsiteX2" fmla="*/ 1819691 w 1819691"/>
                  <a:gd name="connsiteY2" fmla="*/ 838476 h 838476"/>
                  <a:gd name="connsiteX3" fmla="*/ 0 w 1819691"/>
                  <a:gd name="connsiteY3" fmla="*/ 838476 h 838476"/>
                  <a:gd name="connsiteX4" fmla="*/ 0 w 1819691"/>
                  <a:gd name="connsiteY4" fmla="*/ 0 h 838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691" h="838476">
                    <a:moveTo>
                      <a:pt x="0" y="0"/>
                    </a:moveTo>
                    <a:lnTo>
                      <a:pt x="1819691" y="0"/>
                    </a:lnTo>
                    <a:lnTo>
                      <a:pt x="1819691" y="838476"/>
                    </a:lnTo>
                    <a:lnTo>
                      <a:pt x="0" y="83847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de-DE" sz="1200" kern="1200" dirty="0"/>
                  <a:t>Prüfung der Strommarkt-VO, ggf. Reform</a:t>
                </a:r>
              </a:p>
            </p:txBody>
          </p:sp>
          <p:sp>
            <p:nvSpPr>
              <p:cNvPr id="15" name="Freihandform: Form 14">
                <a:extLst>
                  <a:ext uri="{FF2B5EF4-FFF2-40B4-BE49-F238E27FC236}">
                    <a16:creationId xmlns:a16="http://schemas.microsoft.com/office/drawing/2014/main" id="{D12908C5-154F-48B1-DC14-426DF39D4890}"/>
                  </a:ext>
                </a:extLst>
              </p:cNvPr>
              <p:cNvSpPr/>
              <p:nvPr/>
            </p:nvSpPr>
            <p:spPr>
              <a:xfrm>
                <a:off x="7017307" y="5237916"/>
                <a:ext cx="2274614" cy="648000"/>
              </a:xfrm>
              <a:custGeom>
                <a:avLst/>
                <a:gdLst>
                  <a:gd name="connsiteX0" fmla="*/ 0 w 2274614"/>
                  <a:gd name="connsiteY0" fmla="*/ 0 h 648000"/>
                  <a:gd name="connsiteX1" fmla="*/ 1950614 w 2274614"/>
                  <a:gd name="connsiteY1" fmla="*/ 0 h 648000"/>
                  <a:gd name="connsiteX2" fmla="*/ 2274614 w 2274614"/>
                  <a:gd name="connsiteY2" fmla="*/ 324000 h 648000"/>
                  <a:gd name="connsiteX3" fmla="*/ 1950614 w 2274614"/>
                  <a:gd name="connsiteY3" fmla="*/ 648000 h 648000"/>
                  <a:gd name="connsiteX4" fmla="*/ 0 w 2274614"/>
                  <a:gd name="connsiteY4" fmla="*/ 648000 h 648000"/>
                  <a:gd name="connsiteX5" fmla="*/ 324000 w 2274614"/>
                  <a:gd name="connsiteY5" fmla="*/ 324000 h 648000"/>
                  <a:gd name="connsiteX6" fmla="*/ 0 w 2274614"/>
                  <a:gd name="connsiteY6" fmla="*/ 0 h 6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4614" h="648000">
                    <a:moveTo>
                      <a:pt x="0" y="0"/>
                    </a:moveTo>
                    <a:lnTo>
                      <a:pt x="1950614" y="0"/>
                    </a:lnTo>
                    <a:lnTo>
                      <a:pt x="2274614" y="324000"/>
                    </a:lnTo>
                    <a:lnTo>
                      <a:pt x="1950614" y="648000"/>
                    </a:lnTo>
                    <a:lnTo>
                      <a:pt x="0" y="648000"/>
                    </a:lnTo>
                    <a:lnTo>
                      <a:pt x="324000" y="324000"/>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372006" tIns="16002" rIns="340002" bIns="16002" numCol="1" spcCol="1270" anchor="ctr" anchorCtr="0">
                <a:noAutofit/>
              </a:bodyPr>
              <a:lstStyle/>
              <a:p>
                <a:pPr marL="0" lvl="0" indent="0" algn="ctr" defTabSz="533400">
                  <a:lnSpc>
                    <a:spcPct val="90000"/>
                  </a:lnSpc>
                  <a:spcBef>
                    <a:spcPct val="0"/>
                  </a:spcBef>
                  <a:spcAft>
                    <a:spcPct val="35000"/>
                  </a:spcAft>
                  <a:buNone/>
                </a:pPr>
                <a:r>
                  <a:rPr lang="de-DE" sz="1200" kern="1200" dirty="0"/>
                  <a:t>31.12.2026</a:t>
                </a:r>
              </a:p>
            </p:txBody>
          </p:sp>
          <p:sp>
            <p:nvSpPr>
              <p:cNvPr id="16" name="Freihandform: Form 15">
                <a:extLst>
                  <a:ext uri="{FF2B5EF4-FFF2-40B4-BE49-F238E27FC236}">
                    <a16:creationId xmlns:a16="http://schemas.microsoft.com/office/drawing/2014/main" id="{A6B4E785-E979-A2BB-0606-C87D90B411C6}"/>
                  </a:ext>
                </a:extLst>
              </p:cNvPr>
              <p:cNvSpPr/>
              <p:nvPr/>
            </p:nvSpPr>
            <p:spPr>
              <a:xfrm>
                <a:off x="7017307" y="5966916"/>
                <a:ext cx="1819691" cy="838476"/>
              </a:xfrm>
              <a:custGeom>
                <a:avLst/>
                <a:gdLst>
                  <a:gd name="connsiteX0" fmla="*/ 0 w 1819691"/>
                  <a:gd name="connsiteY0" fmla="*/ 0 h 838476"/>
                  <a:gd name="connsiteX1" fmla="*/ 1819691 w 1819691"/>
                  <a:gd name="connsiteY1" fmla="*/ 0 h 838476"/>
                  <a:gd name="connsiteX2" fmla="*/ 1819691 w 1819691"/>
                  <a:gd name="connsiteY2" fmla="*/ 838476 h 838476"/>
                  <a:gd name="connsiteX3" fmla="*/ 0 w 1819691"/>
                  <a:gd name="connsiteY3" fmla="*/ 838476 h 838476"/>
                  <a:gd name="connsiteX4" fmla="*/ 0 w 1819691"/>
                  <a:gd name="connsiteY4" fmla="*/ 0 h 838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691" h="838476">
                    <a:moveTo>
                      <a:pt x="0" y="0"/>
                    </a:moveTo>
                    <a:lnTo>
                      <a:pt x="1819691" y="0"/>
                    </a:lnTo>
                    <a:lnTo>
                      <a:pt x="1819691" y="838476"/>
                    </a:lnTo>
                    <a:lnTo>
                      <a:pt x="0" y="83847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de-DE" sz="1200" kern="1200" dirty="0"/>
                  <a:t>Ablauf Beihilfegenehmigung EEG 2023</a:t>
                </a:r>
              </a:p>
            </p:txBody>
          </p:sp>
          <p:sp>
            <p:nvSpPr>
              <p:cNvPr id="17" name="Freihandform: Form 16">
                <a:extLst>
                  <a:ext uri="{FF2B5EF4-FFF2-40B4-BE49-F238E27FC236}">
                    <a16:creationId xmlns:a16="http://schemas.microsoft.com/office/drawing/2014/main" id="{22F1D5E0-03D6-0178-AAA1-ACFF8C240824}"/>
                  </a:ext>
                </a:extLst>
              </p:cNvPr>
              <p:cNvSpPr/>
              <p:nvPr/>
            </p:nvSpPr>
            <p:spPr>
              <a:xfrm>
                <a:off x="9075921" y="5237916"/>
                <a:ext cx="2274614" cy="648000"/>
              </a:xfrm>
              <a:custGeom>
                <a:avLst/>
                <a:gdLst>
                  <a:gd name="connsiteX0" fmla="*/ 0 w 2274614"/>
                  <a:gd name="connsiteY0" fmla="*/ 0 h 648000"/>
                  <a:gd name="connsiteX1" fmla="*/ 1950614 w 2274614"/>
                  <a:gd name="connsiteY1" fmla="*/ 0 h 648000"/>
                  <a:gd name="connsiteX2" fmla="*/ 2274614 w 2274614"/>
                  <a:gd name="connsiteY2" fmla="*/ 324000 h 648000"/>
                  <a:gd name="connsiteX3" fmla="*/ 1950614 w 2274614"/>
                  <a:gd name="connsiteY3" fmla="*/ 648000 h 648000"/>
                  <a:gd name="connsiteX4" fmla="*/ 0 w 2274614"/>
                  <a:gd name="connsiteY4" fmla="*/ 648000 h 648000"/>
                  <a:gd name="connsiteX5" fmla="*/ 324000 w 2274614"/>
                  <a:gd name="connsiteY5" fmla="*/ 324000 h 648000"/>
                  <a:gd name="connsiteX6" fmla="*/ 0 w 2274614"/>
                  <a:gd name="connsiteY6" fmla="*/ 0 h 6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4614" h="648000">
                    <a:moveTo>
                      <a:pt x="0" y="0"/>
                    </a:moveTo>
                    <a:lnTo>
                      <a:pt x="1950614" y="0"/>
                    </a:lnTo>
                    <a:lnTo>
                      <a:pt x="2274614" y="324000"/>
                    </a:lnTo>
                    <a:lnTo>
                      <a:pt x="1950614" y="648000"/>
                    </a:lnTo>
                    <a:lnTo>
                      <a:pt x="0" y="648000"/>
                    </a:lnTo>
                    <a:lnTo>
                      <a:pt x="324000" y="324000"/>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372006" tIns="16002" rIns="340002" bIns="16002" numCol="1" spcCol="1270" anchor="ctr" anchorCtr="0">
                <a:noAutofit/>
              </a:bodyPr>
              <a:lstStyle/>
              <a:p>
                <a:pPr marL="0" lvl="0" indent="0" algn="ctr" defTabSz="533400">
                  <a:lnSpc>
                    <a:spcPct val="90000"/>
                  </a:lnSpc>
                  <a:spcBef>
                    <a:spcPct val="0"/>
                  </a:spcBef>
                  <a:spcAft>
                    <a:spcPct val="35000"/>
                  </a:spcAft>
                  <a:buNone/>
                </a:pPr>
                <a:r>
                  <a:rPr lang="de-DE" sz="1200" kern="1200" dirty="0"/>
                  <a:t>17.07.2027</a:t>
                </a:r>
              </a:p>
            </p:txBody>
          </p:sp>
          <p:sp>
            <p:nvSpPr>
              <p:cNvPr id="18" name="Freihandform: Form 17">
                <a:extLst>
                  <a:ext uri="{FF2B5EF4-FFF2-40B4-BE49-F238E27FC236}">
                    <a16:creationId xmlns:a16="http://schemas.microsoft.com/office/drawing/2014/main" id="{5C987C28-7AF4-6A65-A00C-F9C33D504362}"/>
                  </a:ext>
                </a:extLst>
              </p:cNvPr>
              <p:cNvSpPr/>
              <p:nvPr/>
            </p:nvSpPr>
            <p:spPr>
              <a:xfrm>
                <a:off x="9075921" y="5966916"/>
                <a:ext cx="1819691" cy="838476"/>
              </a:xfrm>
              <a:custGeom>
                <a:avLst/>
                <a:gdLst>
                  <a:gd name="connsiteX0" fmla="*/ 0 w 1819691"/>
                  <a:gd name="connsiteY0" fmla="*/ 0 h 838476"/>
                  <a:gd name="connsiteX1" fmla="*/ 1819691 w 1819691"/>
                  <a:gd name="connsiteY1" fmla="*/ 0 h 838476"/>
                  <a:gd name="connsiteX2" fmla="*/ 1819691 w 1819691"/>
                  <a:gd name="connsiteY2" fmla="*/ 838476 h 838476"/>
                  <a:gd name="connsiteX3" fmla="*/ 0 w 1819691"/>
                  <a:gd name="connsiteY3" fmla="*/ 838476 h 838476"/>
                  <a:gd name="connsiteX4" fmla="*/ 0 w 1819691"/>
                  <a:gd name="connsiteY4" fmla="*/ 0 h 838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691" h="838476">
                    <a:moveTo>
                      <a:pt x="0" y="0"/>
                    </a:moveTo>
                    <a:lnTo>
                      <a:pt x="1819691" y="0"/>
                    </a:lnTo>
                    <a:lnTo>
                      <a:pt x="1819691" y="838476"/>
                    </a:lnTo>
                    <a:lnTo>
                      <a:pt x="0" y="83847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de-DE" sz="1200" kern="1200"/>
                  <a:t>Zweiseitige </a:t>
                </a:r>
                <a:r>
                  <a:rPr lang="de-DE" sz="1200" kern="1200" dirty="0" err="1"/>
                  <a:t>CfD</a:t>
                </a:r>
                <a:r>
                  <a:rPr lang="de-DE" sz="1200" kern="1200" dirty="0"/>
                  <a:t> oder Äquivalent bei direktem Preisstützungssystem (spätestens)</a:t>
                </a:r>
              </a:p>
            </p:txBody>
          </p:sp>
        </p:grpSp>
        <p:sp>
          <p:nvSpPr>
            <p:cNvPr id="19" name="Textfeld 18">
              <a:extLst>
                <a:ext uri="{FF2B5EF4-FFF2-40B4-BE49-F238E27FC236}">
                  <a16:creationId xmlns:a16="http://schemas.microsoft.com/office/drawing/2014/main" id="{7487DAE2-F168-31EB-5FE3-4CCD89ED8471}"/>
                </a:ext>
              </a:extLst>
            </p:cNvPr>
            <p:cNvSpPr txBox="1"/>
            <p:nvPr/>
          </p:nvSpPr>
          <p:spPr>
            <a:xfrm>
              <a:off x="761365" y="4878066"/>
              <a:ext cx="11003494" cy="615553"/>
            </a:xfrm>
            <a:prstGeom prst="rect">
              <a:avLst/>
            </a:prstGeom>
            <a:noFill/>
          </p:spPr>
          <p:txBody>
            <a:bodyPr wrap="square" rtlCol="0">
              <a:spAutoFit/>
            </a:bodyPr>
            <a:lstStyle/>
            <a:p>
              <a:r>
                <a:rPr lang="de-DE" sz="1600" b="1" dirty="0">
                  <a:solidFill>
                    <a:schemeClr val="tx2"/>
                  </a:solidFill>
                </a:rPr>
                <a:t>Wichtige Meilensteine auf dem Weg zum neuen Förderdesign aus rechtlicher Sicht:</a:t>
              </a:r>
            </a:p>
            <a:p>
              <a:endParaRPr lang="de-DE" dirty="0"/>
            </a:p>
          </p:txBody>
        </p:sp>
      </p:grpSp>
    </p:spTree>
    <p:extLst>
      <p:ext uri="{BB962C8B-B14F-4D97-AF65-F5344CB8AC3E}">
        <p14:creationId xmlns:p14="http://schemas.microsoft.com/office/powerpoint/2010/main" val="61476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03D429B-AC09-1643-A40D-E4134A772F87}"/>
              </a:ext>
            </a:extLst>
          </p:cNvPr>
          <p:cNvSpPr>
            <a:spLocks noGrp="1"/>
          </p:cNvSpPr>
          <p:nvPr>
            <p:ph type="body" sz="quarter" idx="10"/>
          </p:nvPr>
        </p:nvSpPr>
        <p:spPr>
          <a:xfrm>
            <a:off x="1291601" y="1483200"/>
            <a:ext cx="4468067" cy="661720"/>
          </a:xfrm>
        </p:spPr>
        <p:txBody>
          <a:bodyPr/>
          <a:lstStyle/>
          <a:p>
            <a:r>
              <a:rPr lang="de-DE" dirty="0"/>
              <a:t>Johanna Kamm</a:t>
            </a:r>
          </a:p>
          <a:p>
            <a:r>
              <a:rPr lang="de-DE" dirty="0"/>
              <a:t>Wissenschaftliche Referentin</a:t>
            </a:r>
          </a:p>
        </p:txBody>
      </p:sp>
      <p:sp>
        <p:nvSpPr>
          <p:cNvPr id="3" name="Textplatzhalter 2">
            <a:extLst>
              <a:ext uri="{FF2B5EF4-FFF2-40B4-BE49-F238E27FC236}">
                <a16:creationId xmlns:a16="http://schemas.microsoft.com/office/drawing/2014/main" id="{6F18E00D-2B51-1A49-A2A3-67C78EAEE60C}"/>
              </a:ext>
            </a:extLst>
          </p:cNvPr>
          <p:cNvSpPr>
            <a:spLocks noGrp="1"/>
          </p:cNvSpPr>
          <p:nvPr>
            <p:ph type="body" sz="quarter" idx="11"/>
          </p:nvPr>
        </p:nvSpPr>
        <p:spPr/>
        <p:txBody>
          <a:bodyPr/>
          <a:lstStyle/>
          <a:p>
            <a:pPr lvl="0"/>
            <a:r>
              <a:rPr lang="de-DE" dirty="0"/>
              <a:t>kamm@stiftung-umweltenergierecht.de</a:t>
            </a:r>
          </a:p>
          <a:p>
            <a:pPr lvl="0"/>
            <a:r>
              <a:rPr lang="de-DE" dirty="0"/>
              <a:t>Tel:	+49-931-79 40 77-0 </a:t>
            </a:r>
          </a:p>
          <a:p>
            <a:pPr lvl="0"/>
            <a:r>
              <a:rPr lang="de-DE" dirty="0"/>
              <a:t>Fax:	+49-931-79 40 77-29</a:t>
            </a:r>
          </a:p>
          <a:p>
            <a:pPr lvl="0"/>
            <a:r>
              <a:rPr lang="de-DE" dirty="0"/>
              <a:t>Twitter: </a:t>
            </a:r>
          </a:p>
        </p:txBody>
      </p:sp>
    </p:spTree>
    <p:extLst>
      <p:ext uri="{BB962C8B-B14F-4D97-AF65-F5344CB8AC3E}">
        <p14:creationId xmlns:p14="http://schemas.microsoft.com/office/powerpoint/2010/main" val="374254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365E56D-34C7-5143-BA0B-C59301762A85}"/>
              </a:ext>
            </a:extLst>
          </p:cNvPr>
          <p:cNvSpPr>
            <a:spLocks noGrp="1"/>
          </p:cNvSpPr>
          <p:nvPr>
            <p:ph type="dt" sz="half" idx="10"/>
          </p:nvPr>
        </p:nvSpPr>
        <p:spPr/>
        <p:txBody>
          <a:bodyPr/>
          <a:lstStyle/>
          <a:p>
            <a:r>
              <a:rPr lang="de-DE"/>
              <a:t>23.10.2024</a:t>
            </a:r>
            <a:endParaRPr lang="de-DE" dirty="0"/>
          </a:p>
        </p:txBody>
      </p:sp>
      <p:sp>
        <p:nvSpPr>
          <p:cNvPr id="3" name="Fußzeilenplatzhalter 2">
            <a:extLst>
              <a:ext uri="{FF2B5EF4-FFF2-40B4-BE49-F238E27FC236}">
                <a16:creationId xmlns:a16="http://schemas.microsoft.com/office/drawing/2014/main" id="{C628AAD7-F5B5-B645-B509-9ACC738242B7}"/>
              </a:ext>
            </a:extLst>
          </p:cNvPr>
          <p:cNvSpPr>
            <a:spLocks noGrp="1"/>
          </p:cNvSpPr>
          <p:nvPr>
            <p:ph type="ftr" sz="quarter" idx="11"/>
          </p:nvPr>
        </p:nvSpPr>
        <p:spPr/>
        <p:txBody>
          <a:bodyPr/>
          <a:lstStyle/>
          <a:p>
            <a:r>
              <a:rPr lang="de-DE"/>
              <a:t>agree.d Workshop „Neugestaltung der EE-Förderlandschaft“</a:t>
            </a:r>
            <a:endParaRPr lang="de-DE" dirty="0"/>
          </a:p>
        </p:txBody>
      </p:sp>
    </p:spTree>
    <p:extLst>
      <p:ext uri="{BB962C8B-B14F-4D97-AF65-F5344CB8AC3E}">
        <p14:creationId xmlns:p14="http://schemas.microsoft.com/office/powerpoint/2010/main" val="2749652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Menschliches Gesicht, Kleidung, Person, Text enthält.&#10;&#10;Automatisch generierte Beschreibung">
            <a:extLst>
              <a:ext uri="{FF2B5EF4-FFF2-40B4-BE49-F238E27FC236}">
                <a16:creationId xmlns:a16="http://schemas.microsoft.com/office/drawing/2014/main" id="{39F8DBE1-FF2A-8EA7-097A-30F0164BEA1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0" y="0"/>
            <a:ext cx="12192000" cy="5805948"/>
          </a:xfrm>
          <a:prstGeom prst="rect">
            <a:avLst/>
          </a:prstGeom>
        </p:spPr>
      </p:pic>
      <p:sp>
        <p:nvSpPr>
          <p:cNvPr id="4" name="Textfeld 3">
            <a:extLst>
              <a:ext uri="{FF2B5EF4-FFF2-40B4-BE49-F238E27FC236}">
                <a16:creationId xmlns:a16="http://schemas.microsoft.com/office/drawing/2014/main" id="{EF95A0D8-72BD-D52E-A6E3-1E92A0E2C9BF}"/>
              </a:ext>
            </a:extLst>
          </p:cNvPr>
          <p:cNvSpPr txBox="1"/>
          <p:nvPr/>
        </p:nvSpPr>
        <p:spPr>
          <a:xfrm>
            <a:off x="0" y="5058945"/>
            <a:ext cx="12192000" cy="1819248"/>
          </a:xfrm>
          <a:prstGeom prst="rect">
            <a:avLst/>
          </a:prstGeom>
          <a:solidFill>
            <a:srgbClr val="002758"/>
          </a:solidFill>
        </p:spPr>
        <p:txBody>
          <a:bodyPr wrap="square" rtlCol="0">
            <a:spAutoFit/>
          </a:bodyPr>
          <a:lstStyle/>
          <a:p>
            <a:endParaRPr lang="de-DE" dirty="0"/>
          </a:p>
        </p:txBody>
      </p:sp>
      <p:pic>
        <p:nvPicPr>
          <p:cNvPr id="6" name="Grafik 5" descr="Ein Bild, das Muster, Quadrat, Symmetrie, Design enthält.&#10;&#10;Automatisch generierte Beschreibung">
            <a:extLst>
              <a:ext uri="{FF2B5EF4-FFF2-40B4-BE49-F238E27FC236}">
                <a16:creationId xmlns:a16="http://schemas.microsoft.com/office/drawing/2014/main" id="{C490B9BC-5278-B062-4C02-63D87F3783E6}"/>
              </a:ext>
            </a:extLst>
          </p:cNvPr>
          <p:cNvPicPr>
            <a:picLocks noChangeAspect="1"/>
          </p:cNvPicPr>
          <p:nvPr/>
        </p:nvPicPr>
        <p:blipFill>
          <a:blip r:embed="rId4"/>
          <a:stretch>
            <a:fillRect/>
          </a:stretch>
        </p:blipFill>
        <p:spPr>
          <a:xfrm>
            <a:off x="10485120" y="5390978"/>
            <a:ext cx="1184910" cy="1184910"/>
          </a:xfrm>
          <a:prstGeom prst="rect">
            <a:avLst/>
          </a:prstGeom>
        </p:spPr>
      </p:pic>
      <p:sp>
        <p:nvSpPr>
          <p:cNvPr id="8" name="Textfeld 7">
            <a:extLst>
              <a:ext uri="{FF2B5EF4-FFF2-40B4-BE49-F238E27FC236}">
                <a16:creationId xmlns:a16="http://schemas.microsoft.com/office/drawing/2014/main" id="{806EDBAE-B043-87AD-45FA-EF19DF01A6A2}"/>
              </a:ext>
            </a:extLst>
          </p:cNvPr>
          <p:cNvSpPr txBox="1"/>
          <p:nvPr/>
        </p:nvSpPr>
        <p:spPr>
          <a:xfrm>
            <a:off x="-524840" y="5270162"/>
            <a:ext cx="10485120" cy="1376402"/>
          </a:xfrm>
          <a:prstGeom prst="rect">
            <a:avLst/>
          </a:prstGeom>
          <a:noFill/>
        </p:spPr>
        <p:txBody>
          <a:bodyPr wrap="square">
            <a:spAutoFit/>
          </a:bodyPr>
          <a:lstStyle/>
          <a:p>
            <a:pPr lvl="2">
              <a:lnSpc>
                <a:spcPct val="120000"/>
              </a:lnSpc>
              <a:spcBef>
                <a:spcPts val="1000"/>
              </a:spcBef>
              <a:buClr>
                <a:schemeClr val="bg1"/>
              </a:buClr>
              <a:defRPr/>
            </a:pPr>
            <a:r>
              <a:rPr kumimoji="0" lang="de-DE" b="1" i="0" u="none" strike="noStrike" kern="1200" cap="none" spc="0" normalizeH="0" baseline="0" noProof="0" dirty="0">
                <a:ln>
                  <a:noFill/>
                </a:ln>
                <a:solidFill>
                  <a:schemeClr val="bg1"/>
                </a:solidFill>
                <a:effectLst/>
                <a:uLnTx/>
                <a:uFillTx/>
                <a:latin typeface="Montserrat" pitchFamily="2" charset="77"/>
                <a:ea typeface="+mn-ea"/>
                <a:cs typeface="+mn-cs"/>
              </a:rPr>
              <a:t>Wir suchen kreative Köpfe für unser Team.</a:t>
            </a:r>
          </a:p>
          <a:p>
            <a:pPr lvl="2">
              <a:lnSpc>
                <a:spcPct val="120000"/>
              </a:lnSpc>
              <a:spcBef>
                <a:spcPts val="1000"/>
              </a:spcBef>
              <a:buClr>
                <a:schemeClr val="bg1"/>
              </a:buClr>
              <a:defRPr/>
            </a:pPr>
            <a:endParaRPr kumimoji="0" lang="de-DE" sz="1000" b="1" i="0" u="none" strike="noStrike" kern="1200" cap="none" spc="0" normalizeH="0" baseline="0" noProof="0" dirty="0">
              <a:ln>
                <a:noFill/>
              </a:ln>
              <a:solidFill>
                <a:schemeClr val="bg1"/>
              </a:solidFill>
              <a:effectLst/>
              <a:uLnTx/>
              <a:uFillTx/>
              <a:latin typeface="Montserrat" pitchFamily="2" charset="77"/>
              <a:ea typeface="+mn-ea"/>
              <a:cs typeface="+mn-cs"/>
            </a:endParaRPr>
          </a:p>
          <a:p>
            <a:pPr lvl="2">
              <a:lnSpc>
                <a:spcPct val="120000"/>
              </a:lnSpc>
              <a:buClr>
                <a:schemeClr val="bg1"/>
              </a:buClr>
              <a:defRPr/>
            </a:pPr>
            <a:r>
              <a:rPr lang="de-DE" dirty="0">
                <a:solidFill>
                  <a:schemeClr val="bg1"/>
                </a:solidFill>
                <a:latin typeface="Montserrat" pitchFamily="2" charset="77"/>
              </a:rPr>
              <a:t>Mehr Infos auf unserer Karriereseite: </a:t>
            </a:r>
          </a:p>
          <a:p>
            <a:pPr lvl="2">
              <a:lnSpc>
                <a:spcPct val="120000"/>
              </a:lnSpc>
              <a:buClr>
                <a:schemeClr val="bg1"/>
              </a:buClr>
              <a:defRPr/>
            </a:pPr>
            <a:r>
              <a:rPr lang="de-DE" dirty="0">
                <a:solidFill>
                  <a:schemeClr val="bg1"/>
                </a:solidFill>
                <a:latin typeface="Montserrat" pitchFamily="2" charset="77"/>
              </a:rPr>
              <a:t>www.stiftung-umweltenergierecht.de/karriere</a:t>
            </a:r>
            <a:endParaRPr lang="de-DE" dirty="0"/>
          </a:p>
        </p:txBody>
      </p:sp>
      <p:sp>
        <p:nvSpPr>
          <p:cNvPr id="3" name="Datumsplatzhalter 2">
            <a:extLst>
              <a:ext uri="{FF2B5EF4-FFF2-40B4-BE49-F238E27FC236}">
                <a16:creationId xmlns:a16="http://schemas.microsoft.com/office/drawing/2014/main" id="{0A031594-8650-1D74-9C4F-4F1DDCEEC706}"/>
              </a:ext>
            </a:extLst>
          </p:cNvPr>
          <p:cNvSpPr>
            <a:spLocks noGrp="1"/>
          </p:cNvSpPr>
          <p:nvPr>
            <p:ph type="dt" sz="half" idx="10"/>
          </p:nvPr>
        </p:nvSpPr>
        <p:spPr/>
        <p:txBody>
          <a:bodyPr/>
          <a:lstStyle/>
          <a:p>
            <a:r>
              <a:rPr lang="de-DE"/>
              <a:t>23.10.2024</a:t>
            </a:r>
          </a:p>
        </p:txBody>
      </p:sp>
      <p:sp>
        <p:nvSpPr>
          <p:cNvPr id="5" name="Fußzeilenplatzhalter 4">
            <a:extLst>
              <a:ext uri="{FF2B5EF4-FFF2-40B4-BE49-F238E27FC236}">
                <a16:creationId xmlns:a16="http://schemas.microsoft.com/office/drawing/2014/main" id="{A87DF028-9B87-988B-26BC-533FA9F74EBC}"/>
              </a:ext>
            </a:extLst>
          </p:cNvPr>
          <p:cNvSpPr>
            <a:spLocks noGrp="1"/>
          </p:cNvSpPr>
          <p:nvPr>
            <p:ph type="ftr" sz="quarter" idx="11"/>
          </p:nvPr>
        </p:nvSpPr>
        <p:spPr/>
        <p:txBody>
          <a:bodyPr/>
          <a:lstStyle/>
          <a:p>
            <a:r>
              <a:rPr lang="de-DE"/>
              <a:t>agree.d Workshop „Neugestaltung der EE-Förderlandschaft“</a:t>
            </a:r>
          </a:p>
        </p:txBody>
      </p:sp>
    </p:spTree>
    <p:extLst>
      <p:ext uri="{BB962C8B-B14F-4D97-AF65-F5344CB8AC3E}">
        <p14:creationId xmlns:p14="http://schemas.microsoft.com/office/powerpoint/2010/main" val="211153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74245A-51EB-CA59-55AB-B4BA3480960F}"/>
              </a:ext>
            </a:extLst>
          </p:cNvPr>
          <p:cNvSpPr>
            <a:spLocks noGrp="1"/>
          </p:cNvSpPr>
          <p:nvPr>
            <p:ph type="ctrTitle"/>
          </p:nvPr>
        </p:nvSpPr>
        <p:spPr/>
        <p:txBody>
          <a:bodyPr/>
          <a:lstStyle/>
          <a:p>
            <a:r>
              <a:rPr lang="de-DE" dirty="0"/>
              <a:t>Fokus: EU-Vorgaben für </a:t>
            </a:r>
            <a:r>
              <a:rPr lang="de-DE" dirty="0" err="1"/>
              <a:t>CfD</a:t>
            </a:r>
            <a:endParaRPr lang="de-DE" dirty="0"/>
          </a:p>
        </p:txBody>
      </p:sp>
      <p:sp>
        <p:nvSpPr>
          <p:cNvPr id="3" name="Untertitel 2">
            <a:extLst>
              <a:ext uri="{FF2B5EF4-FFF2-40B4-BE49-F238E27FC236}">
                <a16:creationId xmlns:a16="http://schemas.microsoft.com/office/drawing/2014/main" id="{4FA7955A-CBB9-6C87-F9EF-EF38E815CB6D}"/>
              </a:ext>
            </a:extLst>
          </p:cNvPr>
          <p:cNvSpPr>
            <a:spLocks noGrp="1"/>
          </p:cNvSpPr>
          <p:nvPr>
            <p:ph type="subTitle" idx="1"/>
          </p:nvPr>
        </p:nvSpPr>
        <p:spPr/>
        <p:txBody>
          <a:bodyPr/>
          <a:lstStyle/>
          <a:p>
            <a:endParaRPr lang="de-DE"/>
          </a:p>
        </p:txBody>
      </p:sp>
      <p:sp>
        <p:nvSpPr>
          <p:cNvPr id="4" name="Datumsplatzhalter 3">
            <a:extLst>
              <a:ext uri="{FF2B5EF4-FFF2-40B4-BE49-F238E27FC236}">
                <a16:creationId xmlns:a16="http://schemas.microsoft.com/office/drawing/2014/main" id="{9EE668AF-F938-1CB9-331A-F3DE98DCA494}"/>
              </a:ext>
            </a:extLst>
          </p:cNvPr>
          <p:cNvSpPr>
            <a:spLocks noGrp="1"/>
          </p:cNvSpPr>
          <p:nvPr>
            <p:ph type="dt" sz="half" idx="10"/>
          </p:nvPr>
        </p:nvSpPr>
        <p:spPr/>
        <p:txBody>
          <a:bodyPr/>
          <a:lstStyle/>
          <a:p>
            <a:r>
              <a:rPr lang="de-DE"/>
              <a:t>23.10.2024</a:t>
            </a:r>
            <a:endParaRPr lang="de-DE" dirty="0"/>
          </a:p>
        </p:txBody>
      </p:sp>
      <p:sp>
        <p:nvSpPr>
          <p:cNvPr id="5" name="Fußzeilenplatzhalter 4">
            <a:extLst>
              <a:ext uri="{FF2B5EF4-FFF2-40B4-BE49-F238E27FC236}">
                <a16:creationId xmlns:a16="http://schemas.microsoft.com/office/drawing/2014/main" id="{9406192B-7D56-1278-9CA2-EAB6D2E6DA81}"/>
              </a:ext>
            </a:extLst>
          </p:cNvPr>
          <p:cNvSpPr>
            <a:spLocks noGrp="1"/>
          </p:cNvSpPr>
          <p:nvPr>
            <p:ph type="ftr" sz="quarter" idx="11"/>
          </p:nvPr>
        </p:nvSpPr>
        <p:spPr/>
        <p:txBody>
          <a:bodyPr/>
          <a:lstStyle/>
          <a:p>
            <a:r>
              <a:rPr lang="de-DE"/>
              <a:t>agree.d Workshop „Neugestaltung der EE-Förderlandschaft“</a:t>
            </a:r>
            <a:endParaRPr lang="de-DE" dirty="0"/>
          </a:p>
        </p:txBody>
      </p:sp>
      <p:pic>
        <p:nvPicPr>
          <p:cNvPr id="7" name="Grafik 6" descr="Ein Bild, das Outdoorobjekt, Windmühle enthält.">
            <a:extLst>
              <a:ext uri="{FF2B5EF4-FFF2-40B4-BE49-F238E27FC236}">
                <a16:creationId xmlns:a16="http://schemas.microsoft.com/office/drawing/2014/main" id="{2B7CB5B1-5A0B-BEE9-4EB6-4D2F4BB7FE6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36567" y="706597"/>
            <a:ext cx="4322993" cy="2592271"/>
          </a:xfrm>
          <a:prstGeom prst="rect">
            <a:avLst/>
          </a:prstGeom>
        </p:spPr>
      </p:pic>
    </p:spTree>
    <p:extLst>
      <p:ext uri="{BB962C8B-B14F-4D97-AF65-F5344CB8AC3E}">
        <p14:creationId xmlns:p14="http://schemas.microsoft.com/office/powerpoint/2010/main" val="2656364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9">
            <a:extLst>
              <a:ext uri="{FF2B5EF4-FFF2-40B4-BE49-F238E27FC236}">
                <a16:creationId xmlns:a16="http://schemas.microsoft.com/office/drawing/2014/main" id="{A6B999DF-CF79-85D7-2160-478291D0663F}"/>
              </a:ext>
            </a:extLst>
          </p:cNvPr>
          <p:cNvPicPr>
            <a:picLocks noGrp="1" noChangeAspect="1"/>
          </p:cNvPicPr>
          <p:nvPr>
            <p:ph sz="half" idx="1"/>
          </p:nvPr>
        </p:nvPicPr>
        <p:blipFill>
          <a:blip r:embed="rId3"/>
          <a:stretch>
            <a:fillRect/>
          </a:stretch>
        </p:blipFill>
        <p:spPr>
          <a:xfrm>
            <a:off x="914400" y="4020849"/>
            <a:ext cx="5181600" cy="2295892"/>
          </a:xfrm>
        </p:spPr>
      </p:pic>
      <p:sp>
        <p:nvSpPr>
          <p:cNvPr id="8" name="Inhaltsplatzhalter 7">
            <a:extLst>
              <a:ext uri="{FF2B5EF4-FFF2-40B4-BE49-F238E27FC236}">
                <a16:creationId xmlns:a16="http://schemas.microsoft.com/office/drawing/2014/main" id="{C69D599A-2719-D440-3E8A-B8232BAB746E}"/>
              </a:ext>
            </a:extLst>
          </p:cNvPr>
          <p:cNvSpPr>
            <a:spLocks noGrp="1"/>
          </p:cNvSpPr>
          <p:nvPr>
            <p:ph sz="half" idx="2"/>
          </p:nvPr>
        </p:nvSpPr>
        <p:spPr/>
        <p:txBody>
          <a:bodyPr/>
          <a:lstStyle/>
          <a:p>
            <a:r>
              <a:rPr lang="de-DE" dirty="0"/>
              <a:t>Art. 2 Nr. 76 EBM-VO (neu): </a:t>
            </a:r>
            <a:r>
              <a:rPr lang="de-DE" sz="1600" dirty="0"/>
              <a:t>‚zweiseitiger Differenzvertrag‘ bezeichnet einen Vertrag zwischen einem Betreiber einer Stromerzeugungsanlage und einer Gegenpartei, in der Regel einer öffentlichen Einrichtung, der sowohl eine geschützte Mindestvergütung als auch eine Begrenzung für eine überhöhte Vergütung vorsieht;</a:t>
            </a:r>
          </a:p>
          <a:p>
            <a:endParaRPr lang="de-DE" dirty="0"/>
          </a:p>
        </p:txBody>
      </p:sp>
      <p:sp>
        <p:nvSpPr>
          <p:cNvPr id="4" name="Datumsplatzhalter 3">
            <a:extLst>
              <a:ext uri="{FF2B5EF4-FFF2-40B4-BE49-F238E27FC236}">
                <a16:creationId xmlns:a16="http://schemas.microsoft.com/office/drawing/2014/main" id="{AA69BEE0-4C8E-B96C-3A69-5F622721E47E}"/>
              </a:ext>
            </a:extLst>
          </p:cNvPr>
          <p:cNvSpPr>
            <a:spLocks noGrp="1"/>
          </p:cNvSpPr>
          <p:nvPr>
            <p:ph type="dt" sz="half" idx="10"/>
          </p:nvPr>
        </p:nvSpPr>
        <p:spPr/>
        <p:txBody>
          <a:bodyPr/>
          <a:lstStyle/>
          <a:p>
            <a:r>
              <a:rPr lang="de-DE"/>
              <a:t>23.10.2024</a:t>
            </a:r>
            <a:endParaRPr lang="de-DE" dirty="0"/>
          </a:p>
        </p:txBody>
      </p:sp>
      <p:sp>
        <p:nvSpPr>
          <p:cNvPr id="5" name="Fußzeilenplatzhalter 4">
            <a:extLst>
              <a:ext uri="{FF2B5EF4-FFF2-40B4-BE49-F238E27FC236}">
                <a16:creationId xmlns:a16="http://schemas.microsoft.com/office/drawing/2014/main" id="{FF9E9EDC-EEF0-05E9-4477-E30612E20088}"/>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2" name="Titel 1">
            <a:extLst>
              <a:ext uri="{FF2B5EF4-FFF2-40B4-BE49-F238E27FC236}">
                <a16:creationId xmlns:a16="http://schemas.microsoft.com/office/drawing/2014/main" id="{EF69DA6B-81F8-1AB0-173E-7ED1E658AFE3}"/>
              </a:ext>
            </a:extLst>
          </p:cNvPr>
          <p:cNvSpPr>
            <a:spLocks noGrp="1"/>
          </p:cNvSpPr>
          <p:nvPr>
            <p:ph type="title" idx="4294967295"/>
          </p:nvPr>
        </p:nvSpPr>
        <p:spPr>
          <a:xfrm>
            <a:off x="836483" y="1025156"/>
            <a:ext cx="10515600" cy="776287"/>
          </a:xfrm>
        </p:spPr>
        <p:txBody>
          <a:bodyPr/>
          <a:lstStyle/>
          <a:p>
            <a:r>
              <a:rPr lang="de-DE" dirty="0"/>
              <a:t>Was ist ein </a:t>
            </a:r>
            <a:r>
              <a:rPr lang="de-DE" dirty="0" err="1"/>
              <a:t>CfD</a:t>
            </a:r>
            <a:r>
              <a:rPr lang="de-DE" dirty="0"/>
              <a:t>?</a:t>
            </a:r>
          </a:p>
        </p:txBody>
      </p:sp>
      <p:sp>
        <p:nvSpPr>
          <p:cNvPr id="13" name="Textfeld 12">
            <a:extLst>
              <a:ext uri="{FF2B5EF4-FFF2-40B4-BE49-F238E27FC236}">
                <a16:creationId xmlns:a16="http://schemas.microsoft.com/office/drawing/2014/main" id="{7C217E95-0938-8E6D-EBE3-9039D8FE212E}"/>
              </a:ext>
            </a:extLst>
          </p:cNvPr>
          <p:cNvSpPr txBox="1"/>
          <p:nvPr/>
        </p:nvSpPr>
        <p:spPr>
          <a:xfrm>
            <a:off x="836483" y="6336545"/>
            <a:ext cx="5504329" cy="338554"/>
          </a:xfrm>
          <a:prstGeom prst="rect">
            <a:avLst/>
          </a:prstGeom>
          <a:noFill/>
        </p:spPr>
        <p:txBody>
          <a:bodyPr wrap="square" rtlCol="0">
            <a:spAutoFit/>
          </a:bodyPr>
          <a:lstStyle/>
          <a:p>
            <a:r>
              <a:rPr lang="de-DE" sz="800" dirty="0">
                <a:solidFill>
                  <a:schemeClr val="accent2"/>
                </a:solidFill>
              </a:rPr>
              <a:t>Quelle: Kitzing, FSR Webinar 26.06.2024, </a:t>
            </a:r>
            <a:r>
              <a:rPr lang="de-DE" sz="800" dirty="0">
                <a:solidFill>
                  <a:schemeClr val="accent2"/>
                </a:solidFill>
                <a:hlinkClick r:id="rId4"/>
              </a:rPr>
              <a:t>https://fsr.eui.eu/wp-content/uploads/2024/06/FSR-Insights-June-24-Kitzing-CfDs.pdf</a:t>
            </a:r>
            <a:r>
              <a:rPr lang="de-DE" sz="800" dirty="0">
                <a:solidFill>
                  <a:schemeClr val="accent2"/>
                </a:solidFill>
              </a:rPr>
              <a:t> </a:t>
            </a:r>
          </a:p>
        </p:txBody>
      </p:sp>
      <p:sp>
        <p:nvSpPr>
          <p:cNvPr id="14" name="Textfeld 13">
            <a:extLst>
              <a:ext uri="{FF2B5EF4-FFF2-40B4-BE49-F238E27FC236}">
                <a16:creationId xmlns:a16="http://schemas.microsoft.com/office/drawing/2014/main" id="{FA2F878A-B2A9-9163-1C7F-0285B6892782}"/>
              </a:ext>
            </a:extLst>
          </p:cNvPr>
          <p:cNvSpPr txBox="1"/>
          <p:nvPr/>
        </p:nvSpPr>
        <p:spPr>
          <a:xfrm>
            <a:off x="834766" y="1669386"/>
            <a:ext cx="5413710" cy="1674689"/>
          </a:xfrm>
          <a:prstGeom prst="rect">
            <a:avLst/>
          </a:prstGeom>
          <a:noFill/>
        </p:spPr>
        <p:txBody>
          <a:bodyPr wrap="square" rtlCol="0">
            <a:spAutoFit/>
          </a:bodyPr>
          <a:lstStyle/>
          <a:p>
            <a:pPr marL="355600" indent="-355600">
              <a:lnSpc>
                <a:spcPct val="120000"/>
              </a:lnSpc>
              <a:spcBef>
                <a:spcPts val="1000"/>
              </a:spcBef>
              <a:buClr>
                <a:schemeClr val="tx2"/>
              </a:buClr>
              <a:buFont typeface="Systemschrift Normal"/>
              <a:buChar char="▸"/>
            </a:pPr>
            <a:r>
              <a:rPr lang="de-DE" sz="1600" dirty="0">
                <a:latin typeface="Montserrat" pitchFamily="2" charset="77"/>
              </a:rPr>
              <a:t>Finanzinstrument zur Preisabsicherung: Soll Preise für Erzeuger und Verbraucher stabilisieren</a:t>
            </a:r>
          </a:p>
          <a:p>
            <a:pPr marL="355600" indent="-355600">
              <a:lnSpc>
                <a:spcPct val="120000"/>
              </a:lnSpc>
              <a:spcBef>
                <a:spcPts val="1000"/>
              </a:spcBef>
              <a:buClr>
                <a:schemeClr val="tx2"/>
              </a:buClr>
              <a:buFont typeface="Systemschrift Normal"/>
              <a:buChar char="▸"/>
            </a:pPr>
            <a:r>
              <a:rPr lang="de-DE" sz="1600" dirty="0">
                <a:latin typeface="Montserrat" pitchFamily="2" charset="77"/>
              </a:rPr>
              <a:t>Gleichwertige Systeme sind möglich, müssen aber dieselben Auswirkungen haben </a:t>
            </a:r>
          </a:p>
        </p:txBody>
      </p:sp>
    </p:spTree>
    <p:extLst>
      <p:ext uri="{BB962C8B-B14F-4D97-AF65-F5344CB8AC3E}">
        <p14:creationId xmlns:p14="http://schemas.microsoft.com/office/powerpoint/2010/main" val="921508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2">
            <a:extLst>
              <a:ext uri="{FF2B5EF4-FFF2-40B4-BE49-F238E27FC236}">
                <a16:creationId xmlns:a16="http://schemas.microsoft.com/office/drawing/2014/main" id="{BADDC275-2D41-7288-AB6D-70FBCD9A8E5D}"/>
              </a:ext>
            </a:extLst>
          </p:cNvPr>
          <p:cNvSpPr>
            <a:spLocks noGrp="1"/>
          </p:cNvSpPr>
          <p:nvPr>
            <p:ph idx="1"/>
          </p:nvPr>
        </p:nvSpPr>
        <p:spPr>
          <a:xfrm>
            <a:off x="318000" y="3635322"/>
            <a:ext cx="11556000" cy="1620000"/>
          </a:xfrm>
          <a:solidFill>
            <a:schemeClr val="accent2"/>
          </a:solidFill>
          <a:ln>
            <a:solidFill>
              <a:schemeClr val="accent2"/>
            </a:solidFill>
          </a:ln>
        </p:spPr>
        <p:txBody>
          <a:bodyPr/>
          <a:lstStyle/>
          <a:p>
            <a:pPr marL="0" lvl="0" indent="0" algn="ctr">
              <a:buNone/>
            </a:pPr>
            <a:r>
              <a:rPr lang="de-DE" sz="1600" b="1" dirty="0">
                <a:solidFill>
                  <a:schemeClr val="bg1"/>
                </a:solidFill>
              </a:rPr>
              <a:t>Gestaltungsgrundsätze</a:t>
            </a:r>
          </a:p>
          <a:p>
            <a:pPr>
              <a:spcBef>
                <a:spcPts val="0"/>
              </a:spcBef>
            </a:pPr>
            <a:r>
              <a:rPr lang="de-DE" sz="1300" dirty="0">
                <a:solidFill>
                  <a:schemeClr val="bg1"/>
                </a:solidFill>
              </a:rPr>
              <a:t>Anreizerhaltung zu effizienter Marktteilnahme, Vermeidung wettbewerbsverzerrender Auswirkungen auf Betrieb und Einsatz</a:t>
            </a:r>
          </a:p>
          <a:p>
            <a:pPr>
              <a:spcBef>
                <a:spcPts val="0"/>
              </a:spcBef>
            </a:pPr>
            <a:r>
              <a:rPr lang="de-DE" sz="1300" b="1" dirty="0">
                <a:solidFill>
                  <a:schemeClr val="bg1"/>
                </a:solidFill>
              </a:rPr>
              <a:t>Mindestvergütung und Obergrenze </a:t>
            </a:r>
            <a:r>
              <a:rPr lang="de-DE" sz="1300" dirty="0">
                <a:solidFill>
                  <a:schemeClr val="bg1"/>
                </a:solidFill>
              </a:rPr>
              <a:t>für überhöhte Vergütung müssen an Kosten neuer Investition &amp; Markterlöse angepasst sein</a:t>
            </a:r>
          </a:p>
          <a:p>
            <a:pPr>
              <a:spcBef>
                <a:spcPts val="0"/>
              </a:spcBef>
            </a:pPr>
            <a:r>
              <a:rPr lang="de-DE" sz="1300" dirty="0">
                <a:solidFill>
                  <a:schemeClr val="bg1"/>
                </a:solidFill>
              </a:rPr>
              <a:t>Vermeidung von Wettbewerbsverzerrung durch </a:t>
            </a:r>
            <a:r>
              <a:rPr lang="de-DE" sz="1300" b="1" dirty="0">
                <a:solidFill>
                  <a:schemeClr val="bg1"/>
                </a:solidFill>
              </a:rPr>
              <a:t>Ausschreibungsverfahren</a:t>
            </a:r>
            <a:r>
              <a:rPr lang="de-DE" sz="1300" dirty="0">
                <a:solidFill>
                  <a:schemeClr val="bg1"/>
                </a:solidFill>
              </a:rPr>
              <a:t> (Ausnahmen möglich)</a:t>
            </a:r>
          </a:p>
          <a:p>
            <a:pPr>
              <a:spcBef>
                <a:spcPts val="0"/>
              </a:spcBef>
            </a:pPr>
            <a:r>
              <a:rPr lang="de-DE" sz="1300" dirty="0">
                <a:solidFill>
                  <a:schemeClr val="bg1"/>
                </a:solidFill>
              </a:rPr>
              <a:t>Vermeidung von Wettbewerbsverzerrungen, die sich aus Einnahmenverteilung an Unternehmen ergeben könnten</a:t>
            </a:r>
          </a:p>
          <a:p>
            <a:pPr>
              <a:spcBef>
                <a:spcPts val="0"/>
              </a:spcBef>
            </a:pPr>
            <a:r>
              <a:rPr lang="de-DE" sz="1300" dirty="0">
                <a:solidFill>
                  <a:schemeClr val="bg1"/>
                </a:solidFill>
              </a:rPr>
              <a:t>EU-Beihilferecht zu beachten</a:t>
            </a:r>
          </a:p>
        </p:txBody>
      </p:sp>
      <p:sp>
        <p:nvSpPr>
          <p:cNvPr id="2" name="Titel 1">
            <a:extLst>
              <a:ext uri="{FF2B5EF4-FFF2-40B4-BE49-F238E27FC236}">
                <a16:creationId xmlns:a16="http://schemas.microsoft.com/office/drawing/2014/main" id="{AABCD3B1-08B0-08D4-EF52-B9D3D0609108}"/>
              </a:ext>
            </a:extLst>
          </p:cNvPr>
          <p:cNvSpPr>
            <a:spLocks noGrp="1"/>
          </p:cNvSpPr>
          <p:nvPr>
            <p:ph type="title"/>
          </p:nvPr>
        </p:nvSpPr>
        <p:spPr>
          <a:xfrm>
            <a:off x="0" y="619730"/>
            <a:ext cx="10515600" cy="776756"/>
          </a:xfrm>
        </p:spPr>
        <p:txBody>
          <a:bodyPr/>
          <a:lstStyle/>
          <a:p>
            <a:r>
              <a:rPr lang="de-DE" sz="2200" dirty="0"/>
              <a:t>Auf einen Blick: Neue Vorgabe durch Art. 19d EBM-VO</a:t>
            </a:r>
            <a:endParaRPr lang="de-DE" sz="1200" dirty="0"/>
          </a:p>
        </p:txBody>
      </p:sp>
      <p:sp>
        <p:nvSpPr>
          <p:cNvPr id="4" name="Datumsplatzhalter 3">
            <a:extLst>
              <a:ext uri="{FF2B5EF4-FFF2-40B4-BE49-F238E27FC236}">
                <a16:creationId xmlns:a16="http://schemas.microsoft.com/office/drawing/2014/main" id="{B9238C7C-657C-9067-C14F-665C01570B91}"/>
              </a:ext>
            </a:extLst>
          </p:cNvPr>
          <p:cNvSpPr>
            <a:spLocks noGrp="1"/>
          </p:cNvSpPr>
          <p:nvPr>
            <p:ph type="dt" sz="half" idx="10"/>
          </p:nvPr>
        </p:nvSpPr>
        <p:spPr/>
        <p:txBody>
          <a:bodyPr/>
          <a:lstStyle/>
          <a:p>
            <a:r>
              <a:rPr lang="de-DE"/>
              <a:t>23.10.2024</a:t>
            </a:r>
          </a:p>
        </p:txBody>
      </p:sp>
      <p:sp>
        <p:nvSpPr>
          <p:cNvPr id="5" name="Fußzeilenplatzhalter 4">
            <a:extLst>
              <a:ext uri="{FF2B5EF4-FFF2-40B4-BE49-F238E27FC236}">
                <a16:creationId xmlns:a16="http://schemas.microsoft.com/office/drawing/2014/main" id="{111F033A-7D82-FE31-C6BD-5431958AF55B}"/>
              </a:ext>
            </a:extLst>
          </p:cNvPr>
          <p:cNvSpPr>
            <a:spLocks noGrp="1"/>
          </p:cNvSpPr>
          <p:nvPr>
            <p:ph type="ftr" sz="quarter" idx="11"/>
          </p:nvPr>
        </p:nvSpPr>
        <p:spPr/>
        <p:txBody>
          <a:bodyPr/>
          <a:lstStyle/>
          <a:p>
            <a:r>
              <a:rPr lang="de-DE"/>
              <a:t>agree.d Workshop „Neugestaltung der EE-Förderlandschaft“</a:t>
            </a:r>
            <a:endParaRPr lang="de-DE" dirty="0"/>
          </a:p>
        </p:txBody>
      </p:sp>
      <p:sp>
        <p:nvSpPr>
          <p:cNvPr id="7" name="Textplatzhalter 6">
            <a:extLst>
              <a:ext uri="{FF2B5EF4-FFF2-40B4-BE49-F238E27FC236}">
                <a16:creationId xmlns:a16="http://schemas.microsoft.com/office/drawing/2014/main" id="{7FDE84CB-2A81-2BB5-E687-C368B1C2C5EC}"/>
              </a:ext>
            </a:extLst>
          </p:cNvPr>
          <p:cNvSpPr>
            <a:spLocks noGrp="1"/>
          </p:cNvSpPr>
          <p:nvPr>
            <p:ph type="body" sz="quarter" idx="13"/>
          </p:nvPr>
        </p:nvSpPr>
        <p:spPr/>
        <p:txBody>
          <a:bodyPr/>
          <a:lstStyle/>
          <a:p>
            <a:endParaRPr lang="de-DE"/>
          </a:p>
        </p:txBody>
      </p:sp>
      <p:sp>
        <p:nvSpPr>
          <p:cNvPr id="14" name="Textfeld 13">
            <a:extLst>
              <a:ext uri="{FF2B5EF4-FFF2-40B4-BE49-F238E27FC236}">
                <a16:creationId xmlns:a16="http://schemas.microsoft.com/office/drawing/2014/main" id="{A8A75679-DD18-85C0-9EBB-32C9923FE252}"/>
              </a:ext>
            </a:extLst>
          </p:cNvPr>
          <p:cNvSpPr txBox="1"/>
          <p:nvPr/>
        </p:nvSpPr>
        <p:spPr>
          <a:xfrm>
            <a:off x="2186288" y="985178"/>
            <a:ext cx="7819425" cy="1260000"/>
          </a:xfrm>
          <a:prstGeom prst="rect">
            <a:avLst/>
          </a:prstGeom>
          <a:solidFill>
            <a:schemeClr val="accent1"/>
          </a:solidFill>
          <a:ln w="38100">
            <a:solidFill>
              <a:schemeClr val="accent1"/>
            </a:solidFill>
          </a:ln>
        </p:spPr>
        <p:txBody>
          <a:bodyPr wrap="square" rtlCol="0">
            <a:spAutoFit/>
          </a:bodyPr>
          <a:lstStyle/>
          <a:p>
            <a:pPr lvl="0" algn="ctr"/>
            <a:r>
              <a:rPr lang="de-DE" sz="1600" b="1" dirty="0">
                <a:solidFill>
                  <a:schemeClr val="bg1"/>
                </a:solidFill>
              </a:rPr>
              <a:t>Anwendungsbereich und Geltung</a:t>
            </a:r>
          </a:p>
          <a:p>
            <a:pPr marL="355600" indent="-355600">
              <a:lnSpc>
                <a:spcPct val="120000"/>
              </a:lnSpc>
              <a:buClr>
                <a:schemeClr val="bg1"/>
              </a:buClr>
              <a:buFont typeface="Systemschrift Normal"/>
              <a:buChar char="▸"/>
            </a:pPr>
            <a:r>
              <a:rPr lang="de-DE" sz="1300" dirty="0">
                <a:solidFill>
                  <a:schemeClr val="bg1"/>
                </a:solidFill>
                <a:latin typeface="Montserrat" pitchFamily="2" charset="77"/>
              </a:rPr>
              <a:t>Wind, Solar, Geothermie, Wasserkraft ohne Speicher, Atomkraft</a:t>
            </a:r>
          </a:p>
          <a:p>
            <a:pPr marL="355600" indent="-355600">
              <a:lnSpc>
                <a:spcPct val="120000"/>
              </a:lnSpc>
              <a:buClr>
                <a:schemeClr val="bg1"/>
              </a:buClr>
              <a:buFont typeface="Systemschrift Normal"/>
              <a:buChar char="▸"/>
            </a:pPr>
            <a:r>
              <a:rPr lang="de-DE" sz="1300" dirty="0">
                <a:solidFill>
                  <a:schemeClr val="bg1"/>
                </a:solidFill>
                <a:latin typeface="Montserrat" pitchFamily="2" charset="77"/>
              </a:rPr>
              <a:t>Neue Anlagen</a:t>
            </a:r>
          </a:p>
          <a:p>
            <a:pPr marL="355600" indent="-355600">
              <a:lnSpc>
                <a:spcPct val="120000"/>
              </a:lnSpc>
              <a:buClr>
                <a:schemeClr val="bg1"/>
              </a:buClr>
              <a:buFont typeface="Systemschrift Normal"/>
              <a:buChar char="▸"/>
            </a:pPr>
            <a:r>
              <a:rPr lang="de-DE" sz="1300" dirty="0">
                <a:solidFill>
                  <a:schemeClr val="bg1"/>
                </a:solidFill>
                <a:latin typeface="Montserrat" pitchFamily="2" charset="77"/>
              </a:rPr>
              <a:t>Ausnahme für Kleinvorhaben und Demonstrationsprojekte</a:t>
            </a:r>
          </a:p>
          <a:p>
            <a:pPr marL="355600" indent="-355600">
              <a:lnSpc>
                <a:spcPct val="120000"/>
              </a:lnSpc>
              <a:buClr>
                <a:schemeClr val="bg1"/>
              </a:buClr>
              <a:buFont typeface="Systemschrift Normal"/>
              <a:buChar char="▸"/>
            </a:pPr>
            <a:r>
              <a:rPr lang="de-DE" sz="1300" dirty="0">
                <a:solidFill>
                  <a:schemeClr val="bg1"/>
                </a:solidFill>
                <a:latin typeface="Montserrat" pitchFamily="2" charset="77"/>
              </a:rPr>
              <a:t>Zeitliche Geltung: 3 Jahre nach Inkrafttreten (5 Jahre für bestimmte </a:t>
            </a:r>
            <a:r>
              <a:rPr lang="de-DE" sz="1300" dirty="0" err="1">
                <a:solidFill>
                  <a:schemeClr val="bg1"/>
                </a:solidFill>
                <a:latin typeface="Montserrat" pitchFamily="2" charset="77"/>
              </a:rPr>
              <a:t>Offshoreprojekte</a:t>
            </a:r>
            <a:r>
              <a:rPr lang="de-DE" sz="1300" dirty="0">
                <a:solidFill>
                  <a:schemeClr val="bg1"/>
                </a:solidFill>
                <a:latin typeface="Montserrat" pitchFamily="2" charset="77"/>
              </a:rPr>
              <a:t>)</a:t>
            </a:r>
          </a:p>
          <a:p>
            <a:endParaRPr lang="de-DE" dirty="0"/>
          </a:p>
        </p:txBody>
      </p:sp>
      <p:grpSp>
        <p:nvGrpSpPr>
          <p:cNvPr id="27" name="Gruppieren 26">
            <a:extLst>
              <a:ext uri="{FF2B5EF4-FFF2-40B4-BE49-F238E27FC236}">
                <a16:creationId xmlns:a16="http://schemas.microsoft.com/office/drawing/2014/main" id="{E297C6EB-ABB7-1ED8-22C5-F1AD07B19054}"/>
              </a:ext>
            </a:extLst>
          </p:cNvPr>
          <p:cNvGrpSpPr/>
          <p:nvPr/>
        </p:nvGrpSpPr>
        <p:grpSpPr>
          <a:xfrm>
            <a:off x="2810727" y="5255324"/>
            <a:ext cx="6567372" cy="1307183"/>
            <a:chOff x="2810727" y="5255324"/>
            <a:chExt cx="6567372" cy="1307183"/>
          </a:xfrm>
        </p:grpSpPr>
        <p:cxnSp>
          <p:nvCxnSpPr>
            <p:cNvPr id="72" name="Gerade Verbindung mit Pfeil 71">
              <a:extLst>
                <a:ext uri="{FF2B5EF4-FFF2-40B4-BE49-F238E27FC236}">
                  <a16:creationId xmlns:a16="http://schemas.microsoft.com/office/drawing/2014/main" id="{D4440CE6-E782-91BC-CFC1-2E28E67EC1C1}"/>
                </a:ext>
              </a:extLst>
            </p:cNvPr>
            <p:cNvCxnSpPr>
              <a:cxnSpLocks/>
            </p:cNvCxnSpPr>
            <p:nvPr/>
          </p:nvCxnSpPr>
          <p:spPr>
            <a:xfrm>
              <a:off x="6176910" y="5255324"/>
              <a:ext cx="0" cy="2639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2" name="Textfeld 61">
              <a:extLst>
                <a:ext uri="{FF2B5EF4-FFF2-40B4-BE49-F238E27FC236}">
                  <a16:creationId xmlns:a16="http://schemas.microsoft.com/office/drawing/2014/main" id="{67232E5F-9FB2-409C-5259-45DA8CE229C7}"/>
                </a:ext>
              </a:extLst>
            </p:cNvPr>
            <p:cNvSpPr txBox="1"/>
            <p:nvPr/>
          </p:nvSpPr>
          <p:spPr>
            <a:xfrm>
              <a:off x="2810727" y="5482507"/>
              <a:ext cx="6567372" cy="1080000"/>
            </a:xfrm>
            <a:prstGeom prst="rect">
              <a:avLst/>
            </a:prstGeom>
            <a:solidFill>
              <a:schemeClr val="accent4"/>
            </a:solidFill>
          </p:spPr>
          <p:txBody>
            <a:bodyPr wrap="square" rtlCol="0">
              <a:spAutoFit/>
            </a:bodyPr>
            <a:lstStyle/>
            <a:p>
              <a:pPr algn="ctr"/>
              <a:r>
                <a:rPr lang="de-DE" sz="1600" b="1" dirty="0">
                  <a:solidFill>
                    <a:schemeClr val="bg1"/>
                  </a:solidFill>
                </a:rPr>
                <a:t>Einnahmenverwendung</a:t>
              </a:r>
            </a:p>
            <a:p>
              <a:pPr marL="355600" lvl="1" indent="-355600">
                <a:lnSpc>
                  <a:spcPct val="120000"/>
                </a:lnSpc>
                <a:buClr>
                  <a:schemeClr val="bg1"/>
                </a:buClr>
                <a:buFont typeface="Systemschrift Normal"/>
                <a:buChar char="▸"/>
              </a:pPr>
              <a:r>
                <a:rPr lang="de-DE" sz="1300" dirty="0">
                  <a:solidFill>
                    <a:schemeClr val="bg1"/>
                  </a:solidFill>
                  <a:latin typeface="Montserrat" pitchFamily="2" charset="77"/>
                </a:rPr>
                <a:t>Verteilung an Endverbraucher</a:t>
              </a:r>
            </a:p>
            <a:p>
              <a:pPr marL="355600" lvl="1" indent="-355600">
                <a:lnSpc>
                  <a:spcPct val="120000"/>
                </a:lnSpc>
                <a:buClr>
                  <a:schemeClr val="bg1"/>
                </a:buClr>
                <a:buFont typeface="Systemschrift Normal"/>
                <a:buChar char="▸"/>
              </a:pPr>
              <a:r>
                <a:rPr lang="de-DE" sz="1300" dirty="0">
                  <a:solidFill>
                    <a:schemeClr val="bg1"/>
                  </a:solidFill>
                  <a:latin typeface="Montserrat" pitchFamily="2" charset="77"/>
                </a:rPr>
                <a:t>Kosten des Preisstützungssystems</a:t>
              </a:r>
            </a:p>
            <a:p>
              <a:pPr marL="355600" lvl="1" indent="-355600">
                <a:lnSpc>
                  <a:spcPct val="120000"/>
                </a:lnSpc>
                <a:buClr>
                  <a:schemeClr val="bg1"/>
                </a:buClr>
                <a:buFont typeface="Systemschrift Normal"/>
                <a:buChar char="▸"/>
              </a:pPr>
              <a:r>
                <a:rPr lang="de-DE" sz="1300" dirty="0">
                  <a:solidFill>
                    <a:schemeClr val="bg1"/>
                  </a:solidFill>
                  <a:latin typeface="Montserrat" pitchFamily="2" charset="77"/>
                </a:rPr>
                <a:t>Investitionen in Netze und EE (mittelbare Preissenkung) </a:t>
              </a:r>
            </a:p>
            <a:p>
              <a:endParaRPr lang="de-DE" dirty="0"/>
            </a:p>
          </p:txBody>
        </p:sp>
      </p:grpSp>
      <p:grpSp>
        <p:nvGrpSpPr>
          <p:cNvPr id="26" name="Gruppieren 25">
            <a:extLst>
              <a:ext uri="{FF2B5EF4-FFF2-40B4-BE49-F238E27FC236}">
                <a16:creationId xmlns:a16="http://schemas.microsoft.com/office/drawing/2014/main" id="{444330FE-4DAD-837B-6EB9-8EE3C3CC3D1C}"/>
              </a:ext>
            </a:extLst>
          </p:cNvPr>
          <p:cNvGrpSpPr/>
          <p:nvPr/>
        </p:nvGrpSpPr>
        <p:grpSpPr>
          <a:xfrm>
            <a:off x="3577232" y="2245178"/>
            <a:ext cx="5038212" cy="1390144"/>
            <a:chOff x="3577232" y="2245178"/>
            <a:chExt cx="5038212" cy="1390144"/>
          </a:xfrm>
        </p:grpSpPr>
        <p:cxnSp>
          <p:nvCxnSpPr>
            <p:cNvPr id="17" name="Gerade Verbindung mit Pfeil 16">
              <a:extLst>
                <a:ext uri="{FF2B5EF4-FFF2-40B4-BE49-F238E27FC236}">
                  <a16:creationId xmlns:a16="http://schemas.microsoft.com/office/drawing/2014/main" id="{D1D34241-D387-6180-4AD7-7FB9EAF2D50E}"/>
                </a:ext>
              </a:extLst>
            </p:cNvPr>
            <p:cNvCxnSpPr>
              <a:cxnSpLocks/>
            </p:cNvCxnSpPr>
            <p:nvPr/>
          </p:nvCxnSpPr>
          <p:spPr>
            <a:xfrm>
              <a:off x="7657844" y="3297005"/>
              <a:ext cx="0" cy="33831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03FDA6BB-D4D6-AAEF-6A69-69835CC03C42}"/>
                </a:ext>
              </a:extLst>
            </p:cNvPr>
            <p:cNvCxnSpPr>
              <a:cxnSpLocks/>
            </p:cNvCxnSpPr>
            <p:nvPr/>
          </p:nvCxnSpPr>
          <p:spPr>
            <a:xfrm>
              <a:off x="4578618" y="3297005"/>
              <a:ext cx="0" cy="33831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3" name="Gruppieren 2">
              <a:extLst>
                <a:ext uri="{FF2B5EF4-FFF2-40B4-BE49-F238E27FC236}">
                  <a16:creationId xmlns:a16="http://schemas.microsoft.com/office/drawing/2014/main" id="{A16C950A-3B2F-BDCD-6A7A-FAC7C709DDB9}"/>
                </a:ext>
              </a:extLst>
            </p:cNvPr>
            <p:cNvGrpSpPr/>
            <p:nvPr/>
          </p:nvGrpSpPr>
          <p:grpSpPr>
            <a:xfrm>
              <a:off x="3577232" y="2245178"/>
              <a:ext cx="5038212" cy="1067448"/>
              <a:chOff x="3577232" y="2245178"/>
              <a:chExt cx="5038212" cy="1067448"/>
            </a:xfrm>
          </p:grpSpPr>
          <p:sp>
            <p:nvSpPr>
              <p:cNvPr id="15" name="Textfeld 14">
                <a:extLst>
                  <a:ext uri="{FF2B5EF4-FFF2-40B4-BE49-F238E27FC236}">
                    <a16:creationId xmlns:a16="http://schemas.microsoft.com/office/drawing/2014/main" id="{6A3BFAD7-DCC7-955C-FB72-EC56274D4F06}"/>
                  </a:ext>
                </a:extLst>
              </p:cNvPr>
              <p:cNvSpPr txBox="1"/>
              <p:nvPr/>
            </p:nvSpPr>
            <p:spPr>
              <a:xfrm>
                <a:off x="3577232" y="2573962"/>
                <a:ext cx="1914525" cy="738664"/>
              </a:xfrm>
              <a:prstGeom prst="rect">
                <a:avLst/>
              </a:prstGeom>
              <a:solidFill>
                <a:schemeClr val="accent3"/>
              </a:solidFill>
              <a:ln w="38100">
                <a:solidFill>
                  <a:schemeClr val="accent3"/>
                </a:solidFill>
              </a:ln>
            </p:spPr>
            <p:txBody>
              <a:bodyPr wrap="square" rtlCol="0">
                <a:spAutoFit/>
              </a:bodyPr>
              <a:lstStyle/>
              <a:p>
                <a:pPr algn="ctr"/>
                <a:r>
                  <a:rPr lang="de-DE" b="1" dirty="0" err="1">
                    <a:solidFill>
                      <a:schemeClr val="bg1"/>
                    </a:solidFill>
                  </a:rPr>
                  <a:t>CfD</a:t>
                </a:r>
                <a:endParaRPr lang="de-DE" b="1" dirty="0">
                  <a:solidFill>
                    <a:schemeClr val="bg1"/>
                  </a:solidFill>
                </a:endParaRPr>
              </a:p>
              <a:p>
                <a:r>
                  <a:rPr lang="de-DE" sz="1200" dirty="0">
                    <a:solidFill>
                      <a:schemeClr val="bg1"/>
                    </a:solidFill>
                  </a:rPr>
                  <a:t>(Begriffsbestimmung Art. 2 Nr. 76 EBM-VO)</a:t>
                </a:r>
              </a:p>
            </p:txBody>
          </p:sp>
          <p:sp>
            <p:nvSpPr>
              <p:cNvPr id="16" name="Textfeld 15">
                <a:extLst>
                  <a:ext uri="{FF2B5EF4-FFF2-40B4-BE49-F238E27FC236}">
                    <a16:creationId xmlns:a16="http://schemas.microsoft.com/office/drawing/2014/main" id="{B4BC1779-9C0D-E7F2-4F42-385C9FA05878}"/>
                  </a:ext>
                </a:extLst>
              </p:cNvPr>
              <p:cNvSpPr txBox="1"/>
              <p:nvPr/>
            </p:nvSpPr>
            <p:spPr>
              <a:xfrm>
                <a:off x="6700244" y="2574626"/>
                <a:ext cx="1915200" cy="738000"/>
              </a:xfrm>
              <a:prstGeom prst="rect">
                <a:avLst/>
              </a:prstGeom>
              <a:solidFill>
                <a:schemeClr val="accent3"/>
              </a:solidFill>
              <a:ln w="38100">
                <a:solidFill>
                  <a:schemeClr val="accent3"/>
                </a:solidFill>
              </a:ln>
            </p:spPr>
            <p:txBody>
              <a:bodyPr wrap="square" rtlCol="0">
                <a:spAutoFit/>
              </a:bodyPr>
              <a:lstStyle/>
              <a:p>
                <a:pPr algn="ctr"/>
                <a:r>
                  <a:rPr lang="de-DE" b="1" dirty="0">
                    <a:solidFill>
                      <a:schemeClr val="bg1"/>
                    </a:solidFill>
                  </a:rPr>
                  <a:t>Äquivalente Maßnahme? </a:t>
                </a:r>
              </a:p>
              <a:p>
                <a:endParaRPr lang="de-DE" dirty="0"/>
              </a:p>
            </p:txBody>
          </p:sp>
          <p:cxnSp>
            <p:nvCxnSpPr>
              <p:cNvPr id="18" name="Gerade Verbindung mit Pfeil 17">
                <a:extLst>
                  <a:ext uri="{FF2B5EF4-FFF2-40B4-BE49-F238E27FC236}">
                    <a16:creationId xmlns:a16="http://schemas.microsoft.com/office/drawing/2014/main" id="{E6ED71F9-1397-A08B-7779-1D0D4EF9B0F8}"/>
                  </a:ext>
                </a:extLst>
              </p:cNvPr>
              <p:cNvCxnSpPr>
                <a:cxnSpLocks/>
                <a:stCxn id="14" idx="2"/>
                <a:endCxn id="15" idx="0"/>
              </p:cNvCxnSpPr>
              <p:nvPr/>
            </p:nvCxnSpPr>
            <p:spPr>
              <a:xfrm flipH="1">
                <a:off x="4534495" y="2245178"/>
                <a:ext cx="1561506" cy="3287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721A26F0-CCB4-647E-4285-6606C6787D73}"/>
                  </a:ext>
                </a:extLst>
              </p:cNvPr>
              <p:cNvCxnSpPr>
                <a:cxnSpLocks/>
                <a:stCxn id="14" idx="2"/>
                <a:endCxn id="16" idx="0"/>
              </p:cNvCxnSpPr>
              <p:nvPr/>
            </p:nvCxnSpPr>
            <p:spPr>
              <a:xfrm>
                <a:off x="6096001" y="2245178"/>
                <a:ext cx="1561843" cy="3294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89025708"/>
      </p:ext>
    </p:extLst>
  </p:cSld>
  <p:clrMapOvr>
    <a:masterClrMapping/>
  </p:clrMapOvr>
</p:sld>
</file>

<file path=ppt/theme/theme1.xml><?xml version="1.0" encoding="utf-8"?>
<a:theme xmlns:a="http://schemas.openxmlformats.org/drawingml/2006/main" name="Office">
  <a:themeElements>
    <a:clrScheme name="SUER-bunt">
      <a:dk1>
        <a:srgbClr val="000000"/>
      </a:dk1>
      <a:lt1>
        <a:srgbClr val="FFFFFF"/>
      </a:lt1>
      <a:dk2>
        <a:srgbClr val="0095D6"/>
      </a:dk2>
      <a:lt2>
        <a:srgbClr val="FFFFFF"/>
      </a:lt2>
      <a:accent1>
        <a:srgbClr val="0095D6"/>
      </a:accent1>
      <a:accent2>
        <a:srgbClr val="002758"/>
      </a:accent2>
      <a:accent3>
        <a:srgbClr val="89BC24"/>
      </a:accent3>
      <a:accent4>
        <a:srgbClr val="458D3A"/>
      </a:accent4>
      <a:accent5>
        <a:srgbClr val="F6D34D"/>
      </a:accent5>
      <a:accent6>
        <a:srgbClr val="E96852"/>
      </a:accent6>
      <a:hlink>
        <a:srgbClr val="002758"/>
      </a:hlink>
      <a:folHlink>
        <a:srgbClr val="B5C3CC"/>
      </a:folHlink>
    </a:clrScheme>
    <a:fontScheme name="Benutzerdefiniert 2">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0322-SUER-PPT-Vorlage" id="{BD7A489C-BFCC-9842-90DB-49B630EB9717}" vid="{FFA870F5-91EE-2C4C-AE49-014795863CC1}"/>
    </a:ext>
  </a:extLst>
</a:theme>
</file>

<file path=ppt/theme/theme2.xml><?xml version="1.0" encoding="utf-8"?>
<a:theme xmlns:a="http://schemas.openxmlformats.org/drawingml/2006/main" name="Office">
  <a:themeElements>
    <a:clrScheme name="SUER-bunt">
      <a:dk1>
        <a:srgbClr val="000000"/>
      </a:dk1>
      <a:lt1>
        <a:srgbClr val="FFFFFF"/>
      </a:lt1>
      <a:dk2>
        <a:srgbClr val="0095D6"/>
      </a:dk2>
      <a:lt2>
        <a:srgbClr val="FFFFFF"/>
      </a:lt2>
      <a:accent1>
        <a:srgbClr val="0095D6"/>
      </a:accent1>
      <a:accent2>
        <a:srgbClr val="002758"/>
      </a:accent2>
      <a:accent3>
        <a:srgbClr val="89BC24"/>
      </a:accent3>
      <a:accent4>
        <a:srgbClr val="458D3A"/>
      </a:accent4>
      <a:accent5>
        <a:srgbClr val="F6D34D"/>
      </a:accent5>
      <a:accent6>
        <a:srgbClr val="E96852"/>
      </a:accent6>
      <a:hlink>
        <a:srgbClr val="002758"/>
      </a:hlink>
      <a:folHlink>
        <a:srgbClr val="B5C3CC"/>
      </a:folHlink>
    </a:clrScheme>
    <a:fontScheme name="Benutzerdefiniert 1">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0322-SUER-PPT-Vorlage" id="{BD7A489C-BFCC-9842-90DB-49B630EB9717}" vid="{FFA870F5-91EE-2C4C-AE49-014795863CC1}"/>
    </a:ext>
  </a:extLst>
</a:theme>
</file>

<file path=ppt/theme/theme3.xml><?xml version="1.0" encoding="utf-8"?>
<a:theme xmlns:a="http://schemas.openxmlformats.org/drawingml/2006/main" name="1_Office">
  <a:themeElements>
    <a:clrScheme name="SUER-bunt">
      <a:dk1>
        <a:srgbClr val="000000"/>
      </a:dk1>
      <a:lt1>
        <a:srgbClr val="FFFFFF"/>
      </a:lt1>
      <a:dk2>
        <a:srgbClr val="0095D6"/>
      </a:dk2>
      <a:lt2>
        <a:srgbClr val="FFFFFF"/>
      </a:lt2>
      <a:accent1>
        <a:srgbClr val="0095D6"/>
      </a:accent1>
      <a:accent2>
        <a:srgbClr val="002758"/>
      </a:accent2>
      <a:accent3>
        <a:srgbClr val="89BC24"/>
      </a:accent3>
      <a:accent4>
        <a:srgbClr val="458D3A"/>
      </a:accent4>
      <a:accent5>
        <a:srgbClr val="F6D34D"/>
      </a:accent5>
      <a:accent6>
        <a:srgbClr val="E96852"/>
      </a:accent6>
      <a:hlink>
        <a:srgbClr val="002758"/>
      </a:hlink>
      <a:folHlink>
        <a:srgbClr val="B5C3C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0322-SUER-PPT-Vorlage" id="{BD7A489C-BFCC-9842-90DB-49B630EB9717}" vid="{FFA870F5-91EE-2C4C-AE49-014795863CC1}"/>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210322-SUER-PPT-Vorlage</Template>
  <TotalTime>0</TotalTime>
  <Words>1378</Words>
  <Application>Microsoft Office PowerPoint</Application>
  <PresentationFormat>Breitbild</PresentationFormat>
  <Paragraphs>168</Paragraphs>
  <Slides>15</Slides>
  <Notes>4</Notes>
  <HiddenSlides>0</HiddenSlides>
  <MMClips>0</MMClips>
  <ScaleCrop>false</ScaleCrop>
  <HeadingPairs>
    <vt:vector size="6" baseType="variant">
      <vt:variant>
        <vt:lpstr>Verwendete Schriftarten</vt:lpstr>
      </vt:variant>
      <vt:variant>
        <vt:i4>5</vt:i4>
      </vt:variant>
      <vt:variant>
        <vt:lpstr>Design</vt:lpstr>
      </vt:variant>
      <vt:variant>
        <vt:i4>3</vt:i4>
      </vt:variant>
      <vt:variant>
        <vt:lpstr>Folientitel</vt:lpstr>
      </vt:variant>
      <vt:variant>
        <vt:i4>15</vt:i4>
      </vt:variant>
    </vt:vector>
  </HeadingPairs>
  <TitlesOfParts>
    <vt:vector size="23" baseType="lpstr">
      <vt:lpstr>Montserrat</vt:lpstr>
      <vt:lpstr>Calibri</vt:lpstr>
      <vt:lpstr>Systemschrift Normal</vt:lpstr>
      <vt:lpstr>Symbol</vt:lpstr>
      <vt:lpstr>Arial</vt:lpstr>
      <vt:lpstr>Office</vt:lpstr>
      <vt:lpstr>Office</vt:lpstr>
      <vt:lpstr>1_Office</vt:lpstr>
      <vt:lpstr>Neugestaltung der Förderlandschaft für erneuerbare Energien im Strommarkt</vt:lpstr>
      <vt:lpstr>EU-Beihilfenrechtliche Ausgangslage und Diskussion in Deutschland</vt:lpstr>
      <vt:lpstr>EU-Beihilfenrechtliche Ausgangslage</vt:lpstr>
      <vt:lpstr>Derzeit in Deutschland diskutierte Optionen der Neugestaltung</vt:lpstr>
      <vt:lpstr>Vorgaben aus dem EU-Recht</vt:lpstr>
      <vt:lpstr>EU-Recht: Vorgaben für EE-Förderinstrumente</vt:lpstr>
      <vt:lpstr>PowerPoint-Präsentation</vt:lpstr>
      <vt:lpstr>Fazit &amp; Ausblick </vt:lpstr>
      <vt:lpstr>Fazit &amp; Ausblick</vt:lpstr>
      <vt:lpstr>PowerPoint-Präsentation</vt:lpstr>
      <vt:lpstr>PowerPoint-Präsentation</vt:lpstr>
      <vt:lpstr>PowerPoint-Präsentation</vt:lpstr>
      <vt:lpstr>Fokus: EU-Vorgaben für CfD</vt:lpstr>
      <vt:lpstr>Was ist ein CfD?</vt:lpstr>
      <vt:lpstr>Auf einen Blick: Neue Vorgabe durch Art. 19d EBM-VO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Stiftung Umweltenergierecht</dc:title>
  <dc:creator>Elisabeth Kranz</dc:creator>
  <cp:lastModifiedBy>Johanna Kamm</cp:lastModifiedBy>
  <cp:revision>79</cp:revision>
  <dcterms:created xsi:type="dcterms:W3CDTF">2021-03-22T16:10:43Z</dcterms:created>
  <dcterms:modified xsi:type="dcterms:W3CDTF">2024-10-23T08:12:43Z</dcterms:modified>
</cp:coreProperties>
</file>