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8"/>
  </p:notesMasterIdLst>
  <p:handoutMasterIdLst>
    <p:handoutMasterId r:id="rId19"/>
  </p:handoutMasterIdLst>
  <p:sldIdLst>
    <p:sldId id="290" r:id="rId2"/>
    <p:sldId id="313" r:id="rId3"/>
    <p:sldId id="259" r:id="rId4"/>
    <p:sldId id="1828" r:id="rId5"/>
    <p:sldId id="267" r:id="rId6"/>
    <p:sldId id="2431" r:id="rId7"/>
    <p:sldId id="304" r:id="rId8"/>
    <p:sldId id="2432" r:id="rId9"/>
    <p:sldId id="306" r:id="rId10"/>
    <p:sldId id="1829" r:id="rId11"/>
    <p:sldId id="1830" r:id="rId12"/>
    <p:sldId id="257" r:id="rId13"/>
    <p:sldId id="488" r:id="rId14"/>
    <p:sldId id="301" r:id="rId15"/>
    <p:sldId id="287" r:id="rId16"/>
    <p:sldId id="289" r:id="rId17"/>
  </p:sldIdLst>
  <p:sldSz cx="12192000" cy="6858000"/>
  <p:notesSz cx="9926638" cy="6797675"/>
  <p:embeddedFontLst>
    <p:embeddedFont>
      <p:font typeface="Montserrat" panose="00000500000000000000" pitchFamily="2" charset="0"/>
      <p:regular r:id="rId20"/>
      <p:bold r:id="rId21"/>
      <p:italic r:id="rId22"/>
      <p:boldItalic r:id="rId23"/>
    </p:embeddedFont>
  </p:embeddedFont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3909B2E-6DBD-26B5-63D5-BFE8F0902081}" name="Ronja Busch" initials="RB" userId="S::busch@stiftung-umweltenergierecht.de::5eda4d91-fd2c-4d71-9c7c-d7c654b2603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BE2"/>
    <a:srgbClr val="8ABD24"/>
    <a:srgbClr val="A7CE5B"/>
    <a:srgbClr val="002758"/>
    <a:srgbClr val="B6C4CD"/>
    <a:srgbClr val="C5DF92"/>
    <a:srgbClr val="DCEBBD"/>
    <a:srgbClr val="EA6852"/>
    <a:srgbClr val="99D5E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ittlere Formatvorlage 3 - Akz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ittlere Formatvorlage 3 - Akz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B301B821-A1FF-4177-AEE7-76D212191A09}" styleName="Mittlere Formatvorlage 1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Helle Formatvorlage 1 - Akz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Helle Formatvorlage 2 - Akz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837"/>
    <p:restoredTop sz="96327"/>
  </p:normalViewPr>
  <p:slideViewPr>
    <p:cSldViewPr snapToGrid="0" snapToObjects="1">
      <p:cViewPr varScale="1">
        <p:scale>
          <a:sx n="112" d="100"/>
          <a:sy n="112" d="100"/>
        </p:scale>
        <p:origin x="1074" y="96"/>
      </p:cViewPr>
      <p:guideLst/>
    </p:cSldViewPr>
  </p:slideViewPr>
  <p:notesTextViewPr>
    <p:cViewPr>
      <p:scale>
        <a:sx n="1" d="1"/>
        <a:sy n="1" d="1"/>
      </p:scale>
      <p:origin x="0" y="0"/>
    </p:cViewPr>
  </p:notesTextViewPr>
  <p:notesViewPr>
    <p:cSldViewPr snapToGrid="0" snapToObjects="1">
      <p:cViewPr varScale="1">
        <p:scale>
          <a:sx n="53" d="100"/>
          <a:sy n="53" d="100"/>
        </p:scale>
        <p:origin x="2922"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microsoft.com/office/2018/10/relationships/authors" Target="author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A4774A1E-44AB-490F-B28C-83FF0B9479AE}"/>
              </a:ext>
            </a:extLst>
          </p:cNvPr>
          <p:cNvSpPr>
            <a:spLocks noGrp="1"/>
          </p:cNvSpPr>
          <p:nvPr>
            <p:ph type="hdr" sz="quarter"/>
          </p:nvPr>
        </p:nvSpPr>
        <p:spPr>
          <a:xfrm>
            <a:off x="0" y="1"/>
            <a:ext cx="4301543" cy="341064"/>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id="{013D56B6-27F8-449F-83E0-D2481FC65228}"/>
              </a:ext>
            </a:extLst>
          </p:cNvPr>
          <p:cNvSpPr>
            <a:spLocks noGrp="1"/>
          </p:cNvSpPr>
          <p:nvPr>
            <p:ph type="dt" sz="quarter" idx="1"/>
          </p:nvPr>
        </p:nvSpPr>
        <p:spPr>
          <a:xfrm>
            <a:off x="5622798" y="1"/>
            <a:ext cx="4301543" cy="341064"/>
          </a:xfrm>
          <a:prstGeom prst="rect">
            <a:avLst/>
          </a:prstGeom>
        </p:spPr>
        <p:txBody>
          <a:bodyPr vert="horz" lIns="91440" tIns="45720" rIns="91440" bIns="45720" rtlCol="0"/>
          <a:lstStyle>
            <a:lvl1pPr algn="r">
              <a:defRPr sz="1200"/>
            </a:lvl1pPr>
          </a:lstStyle>
          <a:p>
            <a:fld id="{B52DFBB9-9EA2-4A3F-A559-F77BDF75C0A6}" type="datetimeFigureOut">
              <a:rPr lang="de-DE" smtClean="0"/>
              <a:t>23.10.2024</a:t>
            </a:fld>
            <a:endParaRPr lang="de-DE"/>
          </a:p>
        </p:txBody>
      </p:sp>
      <p:sp>
        <p:nvSpPr>
          <p:cNvPr id="4" name="Fußzeilenplatzhalter 3">
            <a:extLst>
              <a:ext uri="{FF2B5EF4-FFF2-40B4-BE49-F238E27FC236}">
                <a16:creationId xmlns:a16="http://schemas.microsoft.com/office/drawing/2014/main" id="{0E67DAAA-EDB7-4C77-A4B0-9AA515B7396E}"/>
              </a:ext>
            </a:extLst>
          </p:cNvPr>
          <p:cNvSpPr>
            <a:spLocks noGrp="1"/>
          </p:cNvSpPr>
          <p:nvPr>
            <p:ph type="ftr" sz="quarter" idx="2"/>
          </p:nvPr>
        </p:nvSpPr>
        <p:spPr>
          <a:xfrm>
            <a:off x="0" y="6456612"/>
            <a:ext cx="4301543" cy="341063"/>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id="{2FF3D816-947A-4235-981A-B1CBBA62CD31}"/>
              </a:ext>
            </a:extLst>
          </p:cNvPr>
          <p:cNvSpPr>
            <a:spLocks noGrp="1"/>
          </p:cNvSpPr>
          <p:nvPr>
            <p:ph type="sldNum" sz="quarter" idx="3"/>
          </p:nvPr>
        </p:nvSpPr>
        <p:spPr>
          <a:xfrm>
            <a:off x="5622798" y="6456612"/>
            <a:ext cx="4301543" cy="341063"/>
          </a:xfrm>
          <a:prstGeom prst="rect">
            <a:avLst/>
          </a:prstGeom>
        </p:spPr>
        <p:txBody>
          <a:bodyPr vert="horz" lIns="91440" tIns="45720" rIns="91440" bIns="45720" rtlCol="0" anchor="b"/>
          <a:lstStyle>
            <a:lvl1pPr algn="r">
              <a:defRPr sz="1200"/>
            </a:lvl1pPr>
          </a:lstStyle>
          <a:p>
            <a:fld id="{1C6DD096-3758-45BC-8A22-4A6FF06B7973}" type="slidenum">
              <a:rPr lang="de-DE" smtClean="0"/>
              <a:t>‹Nr.›</a:t>
            </a:fld>
            <a:endParaRPr lang="de-DE"/>
          </a:p>
        </p:txBody>
      </p:sp>
    </p:spTree>
    <p:extLst>
      <p:ext uri="{BB962C8B-B14F-4D97-AF65-F5344CB8AC3E}">
        <p14:creationId xmlns:p14="http://schemas.microsoft.com/office/powerpoint/2010/main" val="29196683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1"/>
            <a:ext cx="4301543" cy="341064"/>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5622798" y="1"/>
            <a:ext cx="4301543" cy="341064"/>
          </a:xfrm>
          <a:prstGeom prst="rect">
            <a:avLst/>
          </a:prstGeom>
        </p:spPr>
        <p:txBody>
          <a:bodyPr vert="horz" lIns="91440" tIns="45720" rIns="91440" bIns="45720" rtlCol="0"/>
          <a:lstStyle>
            <a:lvl1pPr algn="r">
              <a:defRPr sz="1200"/>
            </a:lvl1pPr>
          </a:lstStyle>
          <a:p>
            <a:fld id="{40C22C1F-33C5-984D-9DFA-705403147C7F}" type="datetimeFigureOut">
              <a:rPr lang="de-DE" smtClean="0"/>
              <a:t>23.10.2024</a:t>
            </a:fld>
            <a:endParaRPr lang="de-DE"/>
          </a:p>
        </p:txBody>
      </p:sp>
      <p:sp>
        <p:nvSpPr>
          <p:cNvPr id="4" name="Folienbildplatzhalter 3"/>
          <p:cNvSpPr>
            <a:spLocks noGrp="1" noRot="1" noChangeAspect="1"/>
          </p:cNvSpPr>
          <p:nvPr>
            <p:ph type="sldImg" idx="2"/>
          </p:nvPr>
        </p:nvSpPr>
        <p:spPr>
          <a:xfrm>
            <a:off x="2924175" y="849313"/>
            <a:ext cx="4078288" cy="2293937"/>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992664" y="3271381"/>
            <a:ext cx="7941310" cy="2676585"/>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6456612"/>
            <a:ext cx="4301543" cy="341063"/>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5622798" y="6456612"/>
            <a:ext cx="4301543" cy="341063"/>
          </a:xfrm>
          <a:prstGeom prst="rect">
            <a:avLst/>
          </a:prstGeom>
        </p:spPr>
        <p:txBody>
          <a:bodyPr vert="horz" lIns="91440" tIns="45720" rIns="91440" bIns="45720" rtlCol="0" anchor="b"/>
          <a:lstStyle>
            <a:lvl1pPr algn="r">
              <a:defRPr sz="1200"/>
            </a:lvl1pPr>
          </a:lstStyle>
          <a:p>
            <a:fld id="{4F586C80-75C5-DA4B-B5E5-97C12F271428}" type="slidenum">
              <a:rPr lang="de-DE" smtClean="0"/>
              <a:t>‹Nr.›</a:t>
            </a:fld>
            <a:endParaRPr lang="de-DE"/>
          </a:p>
        </p:txBody>
      </p:sp>
    </p:spTree>
    <p:extLst>
      <p:ext uri="{BB962C8B-B14F-4D97-AF65-F5344CB8AC3E}">
        <p14:creationId xmlns:p14="http://schemas.microsoft.com/office/powerpoint/2010/main" val="27105799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hyperlink" Target="http://www.umweltenergierecht.de/" TargetMode="External"/><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jpg"/><Relationship Id="rId4" Type="http://schemas.openxmlformats.org/officeDocument/2006/relationships/image" Target="../media/image6.jpe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sp>
        <p:nvSpPr>
          <p:cNvPr id="9" name="Rechteck 8">
            <a:extLst>
              <a:ext uri="{FF2B5EF4-FFF2-40B4-BE49-F238E27FC236}">
                <a16:creationId xmlns:a16="http://schemas.microsoft.com/office/drawing/2014/main" id="{7E91B611-1CE1-144A-AC65-C4DB6DF9A14A}"/>
              </a:ext>
            </a:extLst>
          </p:cNvPr>
          <p:cNvSpPr/>
          <p:nvPr userDrawn="1"/>
        </p:nvSpPr>
        <p:spPr>
          <a:xfrm>
            <a:off x="0" y="-3079"/>
            <a:ext cx="12192000" cy="518750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CF2D5E41-8390-5845-91E5-1A48F528C44C}"/>
              </a:ext>
            </a:extLst>
          </p:cNvPr>
          <p:cNvSpPr>
            <a:spLocks noGrp="1"/>
          </p:cNvSpPr>
          <p:nvPr>
            <p:ph type="ctrTitle"/>
          </p:nvPr>
        </p:nvSpPr>
        <p:spPr>
          <a:xfrm>
            <a:off x="1004047" y="1855000"/>
            <a:ext cx="8976436" cy="2387600"/>
          </a:xfrm>
        </p:spPr>
        <p:txBody>
          <a:bodyPr anchor="b">
            <a:noAutofit/>
          </a:bodyPr>
          <a:lstStyle>
            <a:lvl1pPr algn="l">
              <a:defRPr sz="4800">
                <a:solidFill>
                  <a:schemeClr val="accent2"/>
                </a:solidFill>
              </a:defRPr>
            </a:lvl1pPr>
          </a:lstStyle>
          <a:p>
            <a:r>
              <a:rPr lang="de-DE" dirty="0"/>
              <a:t>Mastertitelformat bearbeiten</a:t>
            </a:r>
          </a:p>
        </p:txBody>
      </p:sp>
      <p:sp>
        <p:nvSpPr>
          <p:cNvPr id="3" name="Untertitel 2">
            <a:extLst>
              <a:ext uri="{FF2B5EF4-FFF2-40B4-BE49-F238E27FC236}">
                <a16:creationId xmlns:a16="http://schemas.microsoft.com/office/drawing/2014/main" id="{3405D381-F7BE-CA4A-BF4A-EFA4ACC6E752}"/>
              </a:ext>
            </a:extLst>
          </p:cNvPr>
          <p:cNvSpPr>
            <a:spLocks noGrp="1"/>
          </p:cNvSpPr>
          <p:nvPr>
            <p:ph type="subTitle" idx="1"/>
          </p:nvPr>
        </p:nvSpPr>
        <p:spPr>
          <a:xfrm>
            <a:off x="1004047" y="4257299"/>
            <a:ext cx="8976436" cy="642960"/>
          </a:xfrm>
        </p:spPr>
        <p:txBody>
          <a:bodyPr>
            <a:no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DE" dirty="0"/>
          </a:p>
        </p:txBody>
      </p:sp>
      <p:pic>
        <p:nvPicPr>
          <p:cNvPr id="7" name="Grafik 6">
            <a:extLst>
              <a:ext uri="{FF2B5EF4-FFF2-40B4-BE49-F238E27FC236}">
                <a16:creationId xmlns:a16="http://schemas.microsoft.com/office/drawing/2014/main" id="{331125A1-B486-0148-A8BC-C64D08CE424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483600" y="0"/>
            <a:ext cx="3708400" cy="1795024"/>
          </a:xfrm>
          <a:prstGeom prst="rect">
            <a:avLst/>
          </a:prstGeom>
        </p:spPr>
      </p:pic>
      <p:sp>
        <p:nvSpPr>
          <p:cNvPr id="16" name="Freihandform 15">
            <a:extLst>
              <a:ext uri="{FF2B5EF4-FFF2-40B4-BE49-F238E27FC236}">
                <a16:creationId xmlns:a16="http://schemas.microsoft.com/office/drawing/2014/main" id="{B371B618-77DD-244E-A471-ED42881DE467}"/>
              </a:ext>
            </a:extLst>
          </p:cNvPr>
          <p:cNvSpPr/>
          <p:nvPr userDrawn="1"/>
        </p:nvSpPr>
        <p:spPr>
          <a:xfrm>
            <a:off x="609599" y="1178011"/>
            <a:ext cx="10972802" cy="5329355"/>
          </a:xfrm>
          <a:custGeom>
            <a:avLst/>
            <a:gdLst>
              <a:gd name="connsiteX0" fmla="*/ 10945300 w 10945300"/>
              <a:gd name="connsiteY0" fmla="*/ 0 h 4977636"/>
              <a:gd name="connsiteX1" fmla="*/ 0 w 10945300"/>
              <a:gd name="connsiteY1" fmla="*/ 0 h 4977636"/>
              <a:gd name="connsiteX2" fmla="*/ 0 w 10945300"/>
              <a:gd name="connsiteY2" fmla="*/ 4977636 h 4977636"/>
              <a:gd name="connsiteX3" fmla="*/ 10938425 w 10945300"/>
              <a:gd name="connsiteY3" fmla="*/ 4977636 h 4977636"/>
            </a:gdLst>
            <a:ahLst/>
            <a:cxnLst>
              <a:cxn ang="0">
                <a:pos x="connsiteX0" y="connsiteY0"/>
              </a:cxn>
              <a:cxn ang="0">
                <a:pos x="connsiteX1" y="connsiteY1"/>
              </a:cxn>
              <a:cxn ang="0">
                <a:pos x="connsiteX2" y="connsiteY2"/>
              </a:cxn>
              <a:cxn ang="0">
                <a:pos x="connsiteX3" y="connsiteY3"/>
              </a:cxn>
            </a:cxnLst>
            <a:rect l="l" t="t" r="r" b="b"/>
            <a:pathLst>
              <a:path w="10945300" h="4977636">
                <a:moveTo>
                  <a:pt x="10945300" y="0"/>
                </a:moveTo>
                <a:lnTo>
                  <a:pt x="0" y="0"/>
                </a:lnTo>
                <a:lnTo>
                  <a:pt x="0" y="4977636"/>
                </a:lnTo>
                <a:lnTo>
                  <a:pt x="10938425" y="4977636"/>
                </a:lnTo>
              </a:path>
            </a:pathLst>
          </a:custGeom>
          <a:no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Freihandform 19">
            <a:extLst>
              <a:ext uri="{FF2B5EF4-FFF2-40B4-BE49-F238E27FC236}">
                <a16:creationId xmlns:a16="http://schemas.microsoft.com/office/drawing/2014/main" id="{E5AA6A26-EFE4-0E48-B275-B7F8DCD14F02}"/>
              </a:ext>
            </a:extLst>
          </p:cNvPr>
          <p:cNvSpPr/>
          <p:nvPr userDrawn="1"/>
        </p:nvSpPr>
        <p:spPr>
          <a:xfrm>
            <a:off x="609599" y="5182916"/>
            <a:ext cx="11691328" cy="1074449"/>
          </a:xfrm>
          <a:custGeom>
            <a:avLst/>
            <a:gdLst>
              <a:gd name="connsiteX0" fmla="*/ 10945300 w 10945300"/>
              <a:gd name="connsiteY0" fmla="*/ 0 h 4977636"/>
              <a:gd name="connsiteX1" fmla="*/ 0 w 10945300"/>
              <a:gd name="connsiteY1" fmla="*/ 0 h 4977636"/>
              <a:gd name="connsiteX2" fmla="*/ 0 w 10945300"/>
              <a:gd name="connsiteY2" fmla="*/ 4977636 h 4977636"/>
              <a:gd name="connsiteX3" fmla="*/ 10938425 w 10945300"/>
              <a:gd name="connsiteY3" fmla="*/ 4977636 h 4977636"/>
              <a:gd name="connsiteX0" fmla="*/ 0 w 10938493"/>
              <a:gd name="connsiteY0" fmla="*/ 0 h 5581140"/>
              <a:gd name="connsiteX1" fmla="*/ 68 w 10938493"/>
              <a:gd name="connsiteY1" fmla="*/ 603504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768096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877824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4471416 h 5581140"/>
              <a:gd name="connsiteX2" fmla="*/ 68 w 10938493"/>
              <a:gd name="connsiteY2" fmla="*/ 5581140 h 5581140"/>
              <a:gd name="connsiteX3" fmla="*/ 10938493 w 10938493"/>
              <a:gd name="connsiteY3" fmla="*/ 5581140 h 5581140"/>
              <a:gd name="connsiteX0" fmla="*/ 0 w 10938493"/>
              <a:gd name="connsiteY0" fmla="*/ 0 h 1356612"/>
              <a:gd name="connsiteX1" fmla="*/ 68 w 10938493"/>
              <a:gd name="connsiteY1" fmla="*/ 246888 h 1356612"/>
              <a:gd name="connsiteX2" fmla="*/ 68 w 10938493"/>
              <a:gd name="connsiteY2" fmla="*/ 1356612 h 1356612"/>
              <a:gd name="connsiteX3" fmla="*/ 10938493 w 10938493"/>
              <a:gd name="connsiteY3" fmla="*/ 1356612 h 1356612"/>
              <a:gd name="connsiteX0" fmla="*/ 0 w 10938493"/>
              <a:gd name="connsiteY0" fmla="*/ 0 h 1356612"/>
              <a:gd name="connsiteX1" fmla="*/ 68 w 10938493"/>
              <a:gd name="connsiteY1" fmla="*/ 667512 h 1356612"/>
              <a:gd name="connsiteX2" fmla="*/ 68 w 10938493"/>
              <a:gd name="connsiteY2" fmla="*/ 1356612 h 1356612"/>
              <a:gd name="connsiteX3" fmla="*/ 10938493 w 10938493"/>
              <a:gd name="connsiteY3" fmla="*/ 1356612 h 1356612"/>
              <a:gd name="connsiteX0" fmla="*/ 0 w 10938493"/>
              <a:gd name="connsiteY0" fmla="*/ 0 h 1292604"/>
              <a:gd name="connsiteX1" fmla="*/ 68 w 10938493"/>
              <a:gd name="connsiteY1" fmla="*/ 603504 h 1292604"/>
              <a:gd name="connsiteX2" fmla="*/ 68 w 10938493"/>
              <a:gd name="connsiteY2" fmla="*/ 1292604 h 1292604"/>
              <a:gd name="connsiteX3" fmla="*/ 10938493 w 10938493"/>
              <a:gd name="connsiteY3" fmla="*/ 1292604 h 1292604"/>
              <a:gd name="connsiteX0" fmla="*/ 0 w 10938493"/>
              <a:gd name="connsiteY0" fmla="*/ 0 h 1324449"/>
              <a:gd name="connsiteX1" fmla="*/ 68 w 10938493"/>
              <a:gd name="connsiteY1" fmla="*/ 635349 h 1324449"/>
              <a:gd name="connsiteX2" fmla="*/ 68 w 10938493"/>
              <a:gd name="connsiteY2" fmla="*/ 1324449 h 1324449"/>
              <a:gd name="connsiteX3" fmla="*/ 10938493 w 10938493"/>
              <a:gd name="connsiteY3" fmla="*/ 1324449 h 1324449"/>
              <a:gd name="connsiteX0" fmla="*/ 0 w 11894082"/>
              <a:gd name="connsiteY0" fmla="*/ 0 h 1324449"/>
              <a:gd name="connsiteX1" fmla="*/ 68 w 11894082"/>
              <a:gd name="connsiteY1" fmla="*/ 635349 h 1324449"/>
              <a:gd name="connsiteX2" fmla="*/ 68 w 11894082"/>
              <a:gd name="connsiteY2" fmla="*/ 1324449 h 1324449"/>
              <a:gd name="connsiteX3" fmla="*/ 11894082 w 11894082"/>
              <a:gd name="connsiteY3" fmla="*/ 1324449 h 1324449"/>
            </a:gdLst>
            <a:ahLst/>
            <a:cxnLst>
              <a:cxn ang="0">
                <a:pos x="connsiteX0" y="connsiteY0"/>
              </a:cxn>
              <a:cxn ang="0">
                <a:pos x="connsiteX1" y="connsiteY1"/>
              </a:cxn>
              <a:cxn ang="0">
                <a:pos x="connsiteX2" y="connsiteY2"/>
              </a:cxn>
              <a:cxn ang="0">
                <a:pos x="connsiteX3" y="connsiteY3"/>
              </a:cxn>
            </a:cxnLst>
            <a:rect l="l" t="t" r="r" b="b"/>
            <a:pathLst>
              <a:path w="11894082" h="1324449">
                <a:moveTo>
                  <a:pt x="0" y="0"/>
                </a:moveTo>
                <a:cubicBezTo>
                  <a:pt x="23" y="201168"/>
                  <a:pt x="45" y="434181"/>
                  <a:pt x="68" y="635349"/>
                </a:cubicBezTo>
                <a:lnTo>
                  <a:pt x="68" y="1324449"/>
                </a:lnTo>
                <a:lnTo>
                  <a:pt x="11894082" y="1324449"/>
                </a:lnTo>
              </a:path>
            </a:pathLst>
          </a:custGeom>
          <a:noFill/>
          <a:ln w="444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Datumsplatzhalter 3">
            <a:extLst>
              <a:ext uri="{FF2B5EF4-FFF2-40B4-BE49-F238E27FC236}">
                <a16:creationId xmlns:a16="http://schemas.microsoft.com/office/drawing/2014/main" id="{9F7FBF76-A59E-6148-8CA5-710D0F37EC6B}"/>
              </a:ext>
            </a:extLst>
          </p:cNvPr>
          <p:cNvSpPr>
            <a:spLocks noGrp="1"/>
          </p:cNvSpPr>
          <p:nvPr>
            <p:ph type="dt" sz="half" idx="2"/>
          </p:nvPr>
        </p:nvSpPr>
        <p:spPr>
          <a:xfrm>
            <a:off x="1019980" y="5789507"/>
            <a:ext cx="3181640" cy="288763"/>
          </a:xfrm>
          <a:prstGeom prst="rect">
            <a:avLst/>
          </a:prstGeom>
        </p:spPr>
        <p:txBody>
          <a:bodyPr vert="horz" lIns="91440" tIns="45720" rIns="91440" bIns="45720" rtlCol="0" anchor="b"/>
          <a:lstStyle>
            <a:lvl1pPr algn="l">
              <a:defRPr sz="1200">
                <a:solidFill>
                  <a:srgbClr val="002758"/>
                </a:solidFill>
                <a:latin typeface="Montserrat" pitchFamily="2" charset="77"/>
              </a:defRPr>
            </a:lvl1pPr>
          </a:lstStyle>
          <a:p>
            <a:r>
              <a:rPr lang="de-DE"/>
              <a:t>23.10.2023</a:t>
            </a:r>
            <a:endParaRPr lang="de-DE" dirty="0"/>
          </a:p>
        </p:txBody>
      </p:sp>
      <p:sp>
        <p:nvSpPr>
          <p:cNvPr id="12" name="Textplatzhalter 12">
            <a:extLst>
              <a:ext uri="{FF2B5EF4-FFF2-40B4-BE49-F238E27FC236}">
                <a16:creationId xmlns:a16="http://schemas.microsoft.com/office/drawing/2014/main" id="{D73726C8-B953-3A43-B08A-19496309C0B4}"/>
              </a:ext>
            </a:extLst>
          </p:cNvPr>
          <p:cNvSpPr>
            <a:spLocks noGrp="1"/>
          </p:cNvSpPr>
          <p:nvPr>
            <p:ph type="body" sz="quarter" idx="10" hasCustomPrompt="1"/>
          </p:nvPr>
        </p:nvSpPr>
        <p:spPr>
          <a:xfrm>
            <a:off x="1019980" y="5580577"/>
            <a:ext cx="4986671" cy="288763"/>
          </a:xfrm>
        </p:spPr>
        <p:txBody>
          <a:bodyPr anchor="ctr">
            <a:noAutofit/>
          </a:bodyPr>
          <a:lstStyle>
            <a:lvl1pPr marL="0" indent="0">
              <a:buFontTx/>
              <a:buNone/>
              <a:defRPr sz="1200">
                <a:solidFill>
                  <a:schemeClr val="accent2"/>
                </a:solidFill>
              </a:defRPr>
            </a:lvl1pPr>
            <a:lvl2pPr marL="457200" indent="0">
              <a:buFontTx/>
              <a:buNone/>
              <a:defRPr sz="1000">
                <a:solidFill>
                  <a:schemeClr val="accent2"/>
                </a:solidFill>
              </a:defRPr>
            </a:lvl2pPr>
            <a:lvl3pPr marL="914400" indent="0">
              <a:buFontTx/>
              <a:buNone/>
              <a:defRPr sz="1000">
                <a:solidFill>
                  <a:schemeClr val="accent2"/>
                </a:solidFill>
              </a:defRPr>
            </a:lvl3pPr>
            <a:lvl4pPr marL="1371600" indent="0">
              <a:buFontTx/>
              <a:buNone/>
              <a:defRPr sz="1000">
                <a:solidFill>
                  <a:schemeClr val="accent2"/>
                </a:solidFill>
              </a:defRPr>
            </a:lvl4pPr>
          </a:lstStyle>
          <a:p>
            <a:pPr lvl="0"/>
            <a:r>
              <a:rPr lang="de-DE" dirty="0"/>
              <a:t>#Vorname, #Nachname</a:t>
            </a:r>
          </a:p>
        </p:txBody>
      </p:sp>
      <p:sp>
        <p:nvSpPr>
          <p:cNvPr id="10" name="Textplatzhalter 12">
            <a:extLst>
              <a:ext uri="{FF2B5EF4-FFF2-40B4-BE49-F238E27FC236}">
                <a16:creationId xmlns:a16="http://schemas.microsoft.com/office/drawing/2014/main" id="{22F8206E-0AF4-FD49-978C-6F620EFFF0DD}"/>
              </a:ext>
            </a:extLst>
          </p:cNvPr>
          <p:cNvSpPr>
            <a:spLocks noGrp="1"/>
          </p:cNvSpPr>
          <p:nvPr>
            <p:ph type="body" sz="quarter" idx="11" hasCustomPrompt="1"/>
          </p:nvPr>
        </p:nvSpPr>
        <p:spPr>
          <a:xfrm>
            <a:off x="1019980" y="5353806"/>
            <a:ext cx="4986671" cy="288763"/>
          </a:xfrm>
        </p:spPr>
        <p:txBody>
          <a:bodyPr anchor="ctr">
            <a:noAutofit/>
          </a:bodyPr>
          <a:lstStyle>
            <a:lvl1pPr marL="0" indent="0">
              <a:buFontTx/>
              <a:buNone/>
              <a:defRPr sz="1200">
                <a:solidFill>
                  <a:schemeClr val="accent2"/>
                </a:solidFill>
              </a:defRPr>
            </a:lvl1pPr>
            <a:lvl2pPr marL="457200" indent="0">
              <a:buFontTx/>
              <a:buNone/>
              <a:defRPr sz="1000">
                <a:solidFill>
                  <a:schemeClr val="accent2"/>
                </a:solidFill>
              </a:defRPr>
            </a:lvl2pPr>
            <a:lvl3pPr marL="914400" indent="0">
              <a:buFontTx/>
              <a:buNone/>
              <a:defRPr sz="1000">
                <a:solidFill>
                  <a:schemeClr val="accent2"/>
                </a:solidFill>
              </a:defRPr>
            </a:lvl3pPr>
            <a:lvl4pPr marL="1371600" indent="0">
              <a:buFontTx/>
              <a:buNone/>
              <a:defRPr sz="1000">
                <a:solidFill>
                  <a:schemeClr val="accent2"/>
                </a:solidFill>
              </a:defRPr>
            </a:lvl4pPr>
          </a:lstStyle>
          <a:p>
            <a:pPr lvl="0"/>
            <a:r>
              <a:rPr lang="de-DE" dirty="0" err="1"/>
              <a:t>Veranstaltangsformat</a:t>
            </a:r>
            <a:endParaRPr lang="de-DE" dirty="0"/>
          </a:p>
        </p:txBody>
      </p:sp>
    </p:spTree>
    <p:extLst>
      <p:ext uri="{BB962C8B-B14F-4D97-AF65-F5344CB8AC3E}">
        <p14:creationId xmlns:p14="http://schemas.microsoft.com/office/powerpoint/2010/main" val="37469256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6" name="Foliennummernplatzhalter 5">
            <a:extLst>
              <a:ext uri="{FF2B5EF4-FFF2-40B4-BE49-F238E27FC236}">
                <a16:creationId xmlns:a16="http://schemas.microsoft.com/office/drawing/2014/main" id="{396470F0-EAC2-6646-9887-38C4B61F2D01}"/>
              </a:ext>
            </a:extLst>
          </p:cNvPr>
          <p:cNvSpPr>
            <a:spLocks noGrp="1"/>
          </p:cNvSpPr>
          <p:nvPr>
            <p:ph type="sldNum" sz="quarter" idx="12"/>
          </p:nvPr>
        </p:nvSpPr>
        <p:spPr/>
        <p:txBody>
          <a:bodyPr/>
          <a:lstStyle/>
          <a:p>
            <a:fld id="{BB5D5A41-9DD1-F24E-9E26-15668BB14167}" type="slidenum">
              <a:rPr lang="de-DE" smtClean="0"/>
              <a:t>‹Nr.›</a:t>
            </a:fld>
            <a:endParaRPr lang="de-DE"/>
          </a:p>
        </p:txBody>
      </p:sp>
      <p:sp>
        <p:nvSpPr>
          <p:cNvPr id="7" name="Datumsplatzhalter 4">
            <a:extLst>
              <a:ext uri="{FF2B5EF4-FFF2-40B4-BE49-F238E27FC236}">
                <a16:creationId xmlns:a16="http://schemas.microsoft.com/office/drawing/2014/main" id="{59CEB14F-7896-1B42-BB5D-F90457FF321D}"/>
              </a:ext>
            </a:extLst>
          </p:cNvPr>
          <p:cNvSpPr>
            <a:spLocks noGrp="1"/>
          </p:cNvSpPr>
          <p:nvPr>
            <p:ph type="dt" sz="half" idx="10"/>
          </p:nvPr>
        </p:nvSpPr>
        <p:spPr>
          <a:xfrm>
            <a:off x="1460474" y="226629"/>
            <a:ext cx="769471" cy="272549"/>
          </a:xfrm>
        </p:spPr>
        <p:txBody>
          <a:bodyPr/>
          <a:lstStyle/>
          <a:p>
            <a:r>
              <a:rPr lang="de-DE"/>
              <a:t>23.10.2023</a:t>
            </a:r>
          </a:p>
        </p:txBody>
      </p:sp>
      <p:sp>
        <p:nvSpPr>
          <p:cNvPr id="8" name="Fußzeilenplatzhalter 5">
            <a:extLst>
              <a:ext uri="{FF2B5EF4-FFF2-40B4-BE49-F238E27FC236}">
                <a16:creationId xmlns:a16="http://schemas.microsoft.com/office/drawing/2014/main" id="{A52095C8-C823-904B-9DF7-96893F756219}"/>
              </a:ext>
            </a:extLst>
          </p:cNvPr>
          <p:cNvSpPr>
            <a:spLocks noGrp="1"/>
          </p:cNvSpPr>
          <p:nvPr>
            <p:ph type="ftr" sz="quarter" idx="11"/>
          </p:nvPr>
        </p:nvSpPr>
        <p:spPr>
          <a:xfrm>
            <a:off x="2413898" y="226629"/>
            <a:ext cx="5359333" cy="272549"/>
          </a:xfrm>
        </p:spPr>
        <p:txBody>
          <a:bodyPr/>
          <a:lstStyle/>
          <a:p>
            <a:r>
              <a:rPr lang="de-DE"/>
              <a:t>agree.d-Workshop: Fit for 55: Förderung Erneuerbarer und Dekarbonisierung Gebäudesektor</a:t>
            </a:r>
          </a:p>
        </p:txBody>
      </p:sp>
      <p:sp>
        <p:nvSpPr>
          <p:cNvPr id="9" name="Freihandform 8">
            <a:extLst>
              <a:ext uri="{FF2B5EF4-FFF2-40B4-BE49-F238E27FC236}">
                <a16:creationId xmlns:a16="http://schemas.microsoft.com/office/drawing/2014/main" id="{95303564-E09A-0F4E-9A71-2457A6BE02C9}"/>
              </a:ext>
            </a:extLst>
          </p:cNvPr>
          <p:cNvSpPr/>
          <p:nvPr userDrawn="1"/>
        </p:nvSpPr>
        <p:spPr>
          <a:xfrm>
            <a:off x="406910" y="572400"/>
            <a:ext cx="11981939" cy="5939041"/>
          </a:xfrm>
          <a:custGeom>
            <a:avLst/>
            <a:gdLst>
              <a:gd name="connsiteX0" fmla="*/ 10945300 w 10945300"/>
              <a:gd name="connsiteY0" fmla="*/ 0 h 4977636"/>
              <a:gd name="connsiteX1" fmla="*/ 0 w 10945300"/>
              <a:gd name="connsiteY1" fmla="*/ 0 h 4977636"/>
              <a:gd name="connsiteX2" fmla="*/ 0 w 10945300"/>
              <a:gd name="connsiteY2" fmla="*/ 4977636 h 4977636"/>
              <a:gd name="connsiteX3" fmla="*/ 10938425 w 10945300"/>
              <a:gd name="connsiteY3" fmla="*/ 4977636 h 4977636"/>
              <a:gd name="connsiteX0" fmla="*/ 10438171 w 10938425"/>
              <a:gd name="connsiteY0" fmla="*/ 0 h 4977636"/>
              <a:gd name="connsiteX1" fmla="*/ 0 w 10938425"/>
              <a:gd name="connsiteY1" fmla="*/ 0 h 4977636"/>
              <a:gd name="connsiteX2" fmla="*/ 0 w 10938425"/>
              <a:gd name="connsiteY2" fmla="*/ 4977636 h 4977636"/>
              <a:gd name="connsiteX3" fmla="*/ 10938425 w 10938425"/>
              <a:gd name="connsiteY3" fmla="*/ 4977636 h 4977636"/>
            </a:gdLst>
            <a:ahLst/>
            <a:cxnLst>
              <a:cxn ang="0">
                <a:pos x="connsiteX0" y="connsiteY0"/>
              </a:cxn>
              <a:cxn ang="0">
                <a:pos x="connsiteX1" y="connsiteY1"/>
              </a:cxn>
              <a:cxn ang="0">
                <a:pos x="connsiteX2" y="connsiteY2"/>
              </a:cxn>
              <a:cxn ang="0">
                <a:pos x="connsiteX3" y="connsiteY3"/>
              </a:cxn>
            </a:cxnLst>
            <a:rect l="l" t="t" r="r" b="b"/>
            <a:pathLst>
              <a:path w="10938425" h="4977636">
                <a:moveTo>
                  <a:pt x="10438171" y="0"/>
                </a:moveTo>
                <a:lnTo>
                  <a:pt x="0" y="0"/>
                </a:lnTo>
                <a:lnTo>
                  <a:pt x="0" y="4977636"/>
                </a:lnTo>
                <a:lnTo>
                  <a:pt x="10938425" y="4977636"/>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0" name="Grafik 9">
            <a:extLst>
              <a:ext uri="{FF2B5EF4-FFF2-40B4-BE49-F238E27FC236}">
                <a16:creationId xmlns:a16="http://schemas.microsoft.com/office/drawing/2014/main" id="{50CBBA61-E7AA-614F-81AE-B549F415049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055526" y="-107094"/>
            <a:ext cx="2136473" cy="1034144"/>
          </a:xfrm>
          <a:prstGeom prst="rect">
            <a:avLst/>
          </a:prstGeom>
        </p:spPr>
      </p:pic>
      <p:sp>
        <p:nvSpPr>
          <p:cNvPr id="11" name="Titel 1">
            <a:extLst>
              <a:ext uri="{FF2B5EF4-FFF2-40B4-BE49-F238E27FC236}">
                <a16:creationId xmlns:a16="http://schemas.microsoft.com/office/drawing/2014/main" id="{8EF84613-8C5C-4436-9B10-6105E240BA11}"/>
              </a:ext>
            </a:extLst>
          </p:cNvPr>
          <p:cNvSpPr>
            <a:spLocks noGrp="1"/>
          </p:cNvSpPr>
          <p:nvPr>
            <p:ph type="title" hasCustomPrompt="1"/>
          </p:nvPr>
        </p:nvSpPr>
        <p:spPr>
          <a:xfrm>
            <a:off x="838200" y="1160462"/>
            <a:ext cx="10515600" cy="776756"/>
          </a:xfrm>
        </p:spPr>
        <p:txBody>
          <a:bodyPr anchor="t">
            <a:noAutofit/>
          </a:bodyPr>
          <a:lstStyle>
            <a:lvl1pPr>
              <a:defRPr sz="4400" b="1">
                <a:solidFill>
                  <a:schemeClr val="accent1"/>
                </a:solidFill>
              </a:defRPr>
            </a:lvl1pPr>
          </a:lstStyle>
          <a:p>
            <a:r>
              <a:rPr lang="de-DE" dirty="0"/>
              <a:t>Agenda</a:t>
            </a:r>
          </a:p>
        </p:txBody>
      </p:sp>
      <p:sp>
        <p:nvSpPr>
          <p:cNvPr id="12" name="Inhaltsplatzhalter 2">
            <a:extLst>
              <a:ext uri="{FF2B5EF4-FFF2-40B4-BE49-F238E27FC236}">
                <a16:creationId xmlns:a16="http://schemas.microsoft.com/office/drawing/2014/main" id="{A9A6B82C-B641-4D61-84B0-D3A21B670189}"/>
              </a:ext>
            </a:extLst>
          </p:cNvPr>
          <p:cNvSpPr>
            <a:spLocks noGrp="1"/>
          </p:cNvSpPr>
          <p:nvPr>
            <p:ph idx="1"/>
          </p:nvPr>
        </p:nvSpPr>
        <p:spPr>
          <a:xfrm>
            <a:off x="838200" y="1937218"/>
            <a:ext cx="10515600" cy="4552482"/>
          </a:xfrm>
        </p:spPr>
        <p:txBody>
          <a:bodyPr>
            <a:noAutofit/>
          </a:bodyPr>
          <a:lstStyle>
            <a:lvl1pPr marL="355600" indent="-355600">
              <a:tabLst/>
              <a:defRPr/>
            </a:lvl1pPr>
          </a:lstStyle>
          <a:p>
            <a:pPr lvl="0"/>
            <a:r>
              <a:rPr lang="de-DE" dirty="0"/>
              <a:t>Mastertextformat bearbeiten</a:t>
            </a:r>
          </a:p>
        </p:txBody>
      </p:sp>
    </p:spTree>
    <p:extLst>
      <p:ext uri="{BB962C8B-B14F-4D97-AF65-F5344CB8AC3E}">
        <p14:creationId xmlns:p14="http://schemas.microsoft.com/office/powerpoint/2010/main" val="885447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Kapiteltrenner ">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57EF2FC7-D5E7-164F-B1B7-5CFD5DEE16D4}"/>
              </a:ext>
            </a:extLst>
          </p:cNvPr>
          <p:cNvSpPr/>
          <p:nvPr userDrawn="1"/>
        </p:nvSpPr>
        <p:spPr>
          <a:xfrm>
            <a:off x="-65741" y="3429000"/>
            <a:ext cx="12257741" cy="348577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CF2D5E41-8390-5845-91E5-1A48F528C44C}"/>
              </a:ext>
            </a:extLst>
          </p:cNvPr>
          <p:cNvSpPr>
            <a:spLocks noGrp="1"/>
          </p:cNvSpPr>
          <p:nvPr>
            <p:ph type="ctrTitle" hasCustomPrompt="1"/>
          </p:nvPr>
        </p:nvSpPr>
        <p:spPr>
          <a:xfrm>
            <a:off x="836483" y="3674803"/>
            <a:ext cx="9144000" cy="2015941"/>
          </a:xfrm>
        </p:spPr>
        <p:txBody>
          <a:bodyPr anchor="b">
            <a:noAutofit/>
          </a:bodyPr>
          <a:lstStyle>
            <a:lvl1pPr algn="l">
              <a:defRPr sz="4800">
                <a:solidFill>
                  <a:schemeClr val="bg1"/>
                </a:solidFill>
              </a:defRPr>
            </a:lvl1pPr>
          </a:lstStyle>
          <a:p>
            <a:r>
              <a:rPr lang="de-DE" dirty="0" err="1"/>
              <a:t>Kapiteltrenner</a:t>
            </a:r>
            <a:endParaRPr lang="de-DE" dirty="0"/>
          </a:p>
        </p:txBody>
      </p:sp>
      <p:sp>
        <p:nvSpPr>
          <p:cNvPr id="3" name="Untertitel 2">
            <a:extLst>
              <a:ext uri="{FF2B5EF4-FFF2-40B4-BE49-F238E27FC236}">
                <a16:creationId xmlns:a16="http://schemas.microsoft.com/office/drawing/2014/main" id="{3405D381-F7BE-CA4A-BF4A-EFA4ACC6E752}"/>
              </a:ext>
            </a:extLst>
          </p:cNvPr>
          <p:cNvSpPr>
            <a:spLocks noGrp="1"/>
          </p:cNvSpPr>
          <p:nvPr>
            <p:ph type="subTitle" idx="1"/>
          </p:nvPr>
        </p:nvSpPr>
        <p:spPr>
          <a:xfrm>
            <a:off x="836482" y="5782821"/>
            <a:ext cx="9144001" cy="583342"/>
          </a:xfrm>
        </p:spPr>
        <p:txBody>
          <a:bodyPr>
            <a:noAutofit/>
          </a:bodyPr>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DE" dirty="0"/>
          </a:p>
        </p:txBody>
      </p:sp>
      <p:sp>
        <p:nvSpPr>
          <p:cNvPr id="6" name="Foliennummernplatzhalter 5">
            <a:extLst>
              <a:ext uri="{FF2B5EF4-FFF2-40B4-BE49-F238E27FC236}">
                <a16:creationId xmlns:a16="http://schemas.microsoft.com/office/drawing/2014/main" id="{396470F0-EAC2-6646-9887-38C4B61F2D01}"/>
              </a:ext>
            </a:extLst>
          </p:cNvPr>
          <p:cNvSpPr>
            <a:spLocks noGrp="1"/>
          </p:cNvSpPr>
          <p:nvPr>
            <p:ph type="sldNum" sz="quarter" idx="12"/>
          </p:nvPr>
        </p:nvSpPr>
        <p:spPr/>
        <p:txBody>
          <a:bodyPr/>
          <a:lstStyle/>
          <a:p>
            <a:fld id="{BB5D5A41-9DD1-F24E-9E26-15668BB14167}" type="slidenum">
              <a:rPr lang="de-DE" smtClean="0"/>
              <a:t>‹Nr.›</a:t>
            </a:fld>
            <a:endParaRPr lang="de-DE"/>
          </a:p>
        </p:txBody>
      </p:sp>
      <p:sp>
        <p:nvSpPr>
          <p:cNvPr id="7" name="Datumsplatzhalter 4">
            <a:extLst>
              <a:ext uri="{FF2B5EF4-FFF2-40B4-BE49-F238E27FC236}">
                <a16:creationId xmlns:a16="http://schemas.microsoft.com/office/drawing/2014/main" id="{59CEB14F-7896-1B42-BB5D-F90457FF321D}"/>
              </a:ext>
            </a:extLst>
          </p:cNvPr>
          <p:cNvSpPr>
            <a:spLocks noGrp="1"/>
          </p:cNvSpPr>
          <p:nvPr>
            <p:ph type="dt" sz="half" idx="10"/>
          </p:nvPr>
        </p:nvSpPr>
        <p:spPr>
          <a:xfrm>
            <a:off x="1460474" y="226629"/>
            <a:ext cx="769471" cy="272549"/>
          </a:xfrm>
        </p:spPr>
        <p:txBody>
          <a:bodyPr/>
          <a:lstStyle/>
          <a:p>
            <a:r>
              <a:rPr lang="de-DE"/>
              <a:t>23.10.2023</a:t>
            </a:r>
          </a:p>
        </p:txBody>
      </p:sp>
      <p:sp>
        <p:nvSpPr>
          <p:cNvPr id="8" name="Fußzeilenplatzhalter 5">
            <a:extLst>
              <a:ext uri="{FF2B5EF4-FFF2-40B4-BE49-F238E27FC236}">
                <a16:creationId xmlns:a16="http://schemas.microsoft.com/office/drawing/2014/main" id="{A52095C8-C823-904B-9DF7-96893F756219}"/>
              </a:ext>
            </a:extLst>
          </p:cNvPr>
          <p:cNvSpPr>
            <a:spLocks noGrp="1"/>
          </p:cNvSpPr>
          <p:nvPr>
            <p:ph type="ftr" sz="quarter" idx="11"/>
          </p:nvPr>
        </p:nvSpPr>
        <p:spPr>
          <a:xfrm>
            <a:off x="2413898" y="226629"/>
            <a:ext cx="5359333" cy="272549"/>
          </a:xfrm>
        </p:spPr>
        <p:txBody>
          <a:bodyPr/>
          <a:lstStyle/>
          <a:p>
            <a:r>
              <a:rPr lang="de-DE"/>
              <a:t>agree.d-Workshop: Fit for 55: Förderung Erneuerbarer und Dekarbonisierung Gebäudesektor</a:t>
            </a:r>
            <a:endParaRPr lang="de-DE" dirty="0"/>
          </a:p>
        </p:txBody>
      </p:sp>
      <p:pic>
        <p:nvPicPr>
          <p:cNvPr id="9" name="Grafik 8">
            <a:extLst>
              <a:ext uri="{FF2B5EF4-FFF2-40B4-BE49-F238E27FC236}">
                <a16:creationId xmlns:a16="http://schemas.microsoft.com/office/drawing/2014/main" id="{A3266346-EE4F-3047-AAC4-85A9754220B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055526" y="-107094"/>
            <a:ext cx="2136473" cy="1034144"/>
          </a:xfrm>
          <a:prstGeom prst="rect">
            <a:avLst/>
          </a:prstGeom>
        </p:spPr>
      </p:pic>
      <p:sp>
        <p:nvSpPr>
          <p:cNvPr id="11" name="Freihandform 10">
            <a:extLst>
              <a:ext uri="{FF2B5EF4-FFF2-40B4-BE49-F238E27FC236}">
                <a16:creationId xmlns:a16="http://schemas.microsoft.com/office/drawing/2014/main" id="{60E1401D-699C-BB43-9681-F3B55BA184C8}"/>
              </a:ext>
            </a:extLst>
          </p:cNvPr>
          <p:cNvSpPr/>
          <p:nvPr userDrawn="1"/>
        </p:nvSpPr>
        <p:spPr>
          <a:xfrm>
            <a:off x="406399" y="571500"/>
            <a:ext cx="11430001" cy="5935866"/>
          </a:xfrm>
          <a:custGeom>
            <a:avLst/>
            <a:gdLst>
              <a:gd name="connsiteX0" fmla="*/ 10945300 w 10945300"/>
              <a:gd name="connsiteY0" fmla="*/ 0 h 4977636"/>
              <a:gd name="connsiteX1" fmla="*/ 0 w 10945300"/>
              <a:gd name="connsiteY1" fmla="*/ 0 h 4977636"/>
              <a:gd name="connsiteX2" fmla="*/ 0 w 10945300"/>
              <a:gd name="connsiteY2" fmla="*/ 4977636 h 4977636"/>
              <a:gd name="connsiteX3" fmla="*/ 10938425 w 10945300"/>
              <a:gd name="connsiteY3" fmla="*/ 4977636 h 4977636"/>
            </a:gdLst>
            <a:ahLst/>
            <a:cxnLst>
              <a:cxn ang="0">
                <a:pos x="connsiteX0" y="connsiteY0"/>
              </a:cxn>
              <a:cxn ang="0">
                <a:pos x="connsiteX1" y="connsiteY1"/>
              </a:cxn>
              <a:cxn ang="0">
                <a:pos x="connsiteX2" y="connsiteY2"/>
              </a:cxn>
              <a:cxn ang="0">
                <a:pos x="connsiteX3" y="connsiteY3"/>
              </a:cxn>
            </a:cxnLst>
            <a:rect l="l" t="t" r="r" b="b"/>
            <a:pathLst>
              <a:path w="10945300" h="4977636">
                <a:moveTo>
                  <a:pt x="10945300" y="0"/>
                </a:moveTo>
                <a:lnTo>
                  <a:pt x="0" y="0"/>
                </a:lnTo>
                <a:lnTo>
                  <a:pt x="0" y="4977636"/>
                </a:lnTo>
                <a:lnTo>
                  <a:pt x="10938425" y="4977636"/>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Freihandform 11">
            <a:extLst>
              <a:ext uri="{FF2B5EF4-FFF2-40B4-BE49-F238E27FC236}">
                <a16:creationId xmlns:a16="http://schemas.microsoft.com/office/drawing/2014/main" id="{A73FFD23-550F-D34B-A8EE-101F01EA6698}"/>
              </a:ext>
            </a:extLst>
          </p:cNvPr>
          <p:cNvSpPr/>
          <p:nvPr userDrawn="1"/>
        </p:nvSpPr>
        <p:spPr>
          <a:xfrm>
            <a:off x="406399" y="3429001"/>
            <a:ext cx="11894594" cy="3078365"/>
          </a:xfrm>
          <a:custGeom>
            <a:avLst/>
            <a:gdLst>
              <a:gd name="connsiteX0" fmla="*/ 10945300 w 10945300"/>
              <a:gd name="connsiteY0" fmla="*/ 0 h 4977636"/>
              <a:gd name="connsiteX1" fmla="*/ 0 w 10945300"/>
              <a:gd name="connsiteY1" fmla="*/ 0 h 4977636"/>
              <a:gd name="connsiteX2" fmla="*/ 0 w 10945300"/>
              <a:gd name="connsiteY2" fmla="*/ 4977636 h 4977636"/>
              <a:gd name="connsiteX3" fmla="*/ 10938425 w 10945300"/>
              <a:gd name="connsiteY3" fmla="*/ 4977636 h 4977636"/>
              <a:gd name="connsiteX0" fmla="*/ 0 w 10938493"/>
              <a:gd name="connsiteY0" fmla="*/ 0 h 5581140"/>
              <a:gd name="connsiteX1" fmla="*/ 68 w 10938493"/>
              <a:gd name="connsiteY1" fmla="*/ 603504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768096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877824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4471416 h 5581140"/>
              <a:gd name="connsiteX2" fmla="*/ 68 w 10938493"/>
              <a:gd name="connsiteY2" fmla="*/ 5581140 h 5581140"/>
              <a:gd name="connsiteX3" fmla="*/ 10938493 w 10938493"/>
              <a:gd name="connsiteY3" fmla="*/ 5581140 h 5581140"/>
              <a:gd name="connsiteX0" fmla="*/ 0 w 10938493"/>
              <a:gd name="connsiteY0" fmla="*/ 0 h 1356612"/>
              <a:gd name="connsiteX1" fmla="*/ 68 w 10938493"/>
              <a:gd name="connsiteY1" fmla="*/ 246888 h 1356612"/>
              <a:gd name="connsiteX2" fmla="*/ 68 w 10938493"/>
              <a:gd name="connsiteY2" fmla="*/ 1356612 h 1356612"/>
              <a:gd name="connsiteX3" fmla="*/ 10938493 w 10938493"/>
              <a:gd name="connsiteY3" fmla="*/ 1356612 h 1356612"/>
              <a:gd name="connsiteX0" fmla="*/ 0 w 10938493"/>
              <a:gd name="connsiteY0" fmla="*/ 0 h 1356612"/>
              <a:gd name="connsiteX1" fmla="*/ 68 w 10938493"/>
              <a:gd name="connsiteY1" fmla="*/ 667512 h 1356612"/>
              <a:gd name="connsiteX2" fmla="*/ 68 w 10938493"/>
              <a:gd name="connsiteY2" fmla="*/ 1356612 h 1356612"/>
              <a:gd name="connsiteX3" fmla="*/ 10938493 w 10938493"/>
              <a:gd name="connsiteY3" fmla="*/ 1356612 h 1356612"/>
              <a:gd name="connsiteX0" fmla="*/ 0 w 10938493"/>
              <a:gd name="connsiteY0" fmla="*/ 0 h 1292604"/>
              <a:gd name="connsiteX1" fmla="*/ 68 w 10938493"/>
              <a:gd name="connsiteY1" fmla="*/ 603504 h 1292604"/>
              <a:gd name="connsiteX2" fmla="*/ 68 w 10938493"/>
              <a:gd name="connsiteY2" fmla="*/ 1292604 h 1292604"/>
              <a:gd name="connsiteX3" fmla="*/ 10938493 w 10938493"/>
              <a:gd name="connsiteY3" fmla="*/ 1292604 h 1292604"/>
              <a:gd name="connsiteX0" fmla="*/ 0 w 10938493"/>
              <a:gd name="connsiteY0" fmla="*/ 0 h 1324449"/>
              <a:gd name="connsiteX1" fmla="*/ 68 w 10938493"/>
              <a:gd name="connsiteY1" fmla="*/ 635349 h 1324449"/>
              <a:gd name="connsiteX2" fmla="*/ 68 w 10938493"/>
              <a:gd name="connsiteY2" fmla="*/ 1324449 h 1324449"/>
              <a:gd name="connsiteX3" fmla="*/ 10938493 w 10938493"/>
              <a:gd name="connsiteY3" fmla="*/ 1324449 h 1324449"/>
              <a:gd name="connsiteX0" fmla="*/ 0 w 11894082"/>
              <a:gd name="connsiteY0" fmla="*/ 0 h 1324449"/>
              <a:gd name="connsiteX1" fmla="*/ 68 w 11894082"/>
              <a:gd name="connsiteY1" fmla="*/ 635349 h 1324449"/>
              <a:gd name="connsiteX2" fmla="*/ 68 w 11894082"/>
              <a:gd name="connsiteY2" fmla="*/ 1324449 h 1324449"/>
              <a:gd name="connsiteX3" fmla="*/ 11894082 w 11894082"/>
              <a:gd name="connsiteY3" fmla="*/ 1324449 h 1324449"/>
            </a:gdLst>
            <a:ahLst/>
            <a:cxnLst>
              <a:cxn ang="0">
                <a:pos x="connsiteX0" y="connsiteY0"/>
              </a:cxn>
              <a:cxn ang="0">
                <a:pos x="connsiteX1" y="connsiteY1"/>
              </a:cxn>
              <a:cxn ang="0">
                <a:pos x="connsiteX2" y="connsiteY2"/>
              </a:cxn>
              <a:cxn ang="0">
                <a:pos x="connsiteX3" y="connsiteY3"/>
              </a:cxn>
            </a:cxnLst>
            <a:rect l="l" t="t" r="r" b="b"/>
            <a:pathLst>
              <a:path w="11894082" h="1324449">
                <a:moveTo>
                  <a:pt x="0" y="0"/>
                </a:moveTo>
                <a:cubicBezTo>
                  <a:pt x="23" y="201168"/>
                  <a:pt x="45" y="434181"/>
                  <a:pt x="68" y="635349"/>
                </a:cubicBezTo>
                <a:lnTo>
                  <a:pt x="68" y="1324449"/>
                </a:lnTo>
                <a:lnTo>
                  <a:pt x="11894082" y="1324449"/>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Bildplatzhalter 9">
            <a:extLst>
              <a:ext uri="{FF2B5EF4-FFF2-40B4-BE49-F238E27FC236}">
                <a16:creationId xmlns:a16="http://schemas.microsoft.com/office/drawing/2014/main" id="{E40514AB-EC2B-6240-B151-70A5FAA23412}"/>
              </a:ext>
            </a:extLst>
          </p:cNvPr>
          <p:cNvSpPr>
            <a:spLocks noGrp="1"/>
          </p:cNvSpPr>
          <p:nvPr>
            <p:ph type="pic" sz="quarter" idx="13" hasCustomPrompt="1"/>
          </p:nvPr>
        </p:nvSpPr>
        <p:spPr>
          <a:xfrm>
            <a:off x="6154929" y="744980"/>
            <a:ext cx="5200588" cy="3256434"/>
          </a:xfrm>
        </p:spPr>
        <p:txBody>
          <a:bodyPr/>
          <a:lstStyle>
            <a:lvl1pPr marL="0" indent="0">
              <a:buNone/>
              <a:defRPr/>
            </a:lvl1pPr>
          </a:lstStyle>
          <a:p>
            <a:r>
              <a:rPr lang="de-DE" dirty="0"/>
              <a:t>Isometrische Grafik durch Klicken auf Symbol hinzufügen</a:t>
            </a:r>
          </a:p>
        </p:txBody>
      </p:sp>
    </p:spTree>
    <p:extLst>
      <p:ext uri="{BB962C8B-B14F-4D97-AF65-F5344CB8AC3E}">
        <p14:creationId xmlns:p14="http://schemas.microsoft.com/office/powerpoint/2010/main" val="15799585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halt mit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04ADE5-C1E0-6441-9B9B-147550F200FC}"/>
              </a:ext>
            </a:extLst>
          </p:cNvPr>
          <p:cNvSpPr>
            <a:spLocks noGrp="1"/>
          </p:cNvSpPr>
          <p:nvPr>
            <p:ph type="title"/>
          </p:nvPr>
        </p:nvSpPr>
        <p:spPr>
          <a:xfrm>
            <a:off x="838200" y="1160462"/>
            <a:ext cx="10515600" cy="776756"/>
          </a:xfrm>
        </p:spPr>
        <p:txBody>
          <a:bodyPr anchor="t">
            <a:noAutofit/>
          </a:bodyPr>
          <a:lstStyle>
            <a:lvl1pPr>
              <a:defRPr sz="2400" b="1">
                <a:solidFill>
                  <a:schemeClr val="accent1"/>
                </a:solidFill>
              </a:defRPr>
            </a:lvl1pPr>
          </a:lstStyle>
          <a:p>
            <a:r>
              <a:rPr lang="de-DE" dirty="0"/>
              <a:t>Mastertitelformat bearbeiten</a:t>
            </a:r>
          </a:p>
        </p:txBody>
      </p:sp>
      <p:sp>
        <p:nvSpPr>
          <p:cNvPr id="3" name="Inhaltsplatzhalter 2">
            <a:extLst>
              <a:ext uri="{FF2B5EF4-FFF2-40B4-BE49-F238E27FC236}">
                <a16:creationId xmlns:a16="http://schemas.microsoft.com/office/drawing/2014/main" id="{8BCD7C9C-742B-CC4A-9381-EA9D5579B5F6}"/>
              </a:ext>
            </a:extLst>
          </p:cNvPr>
          <p:cNvSpPr>
            <a:spLocks noGrp="1"/>
          </p:cNvSpPr>
          <p:nvPr>
            <p:ph idx="1"/>
          </p:nvPr>
        </p:nvSpPr>
        <p:spPr>
          <a:xfrm>
            <a:off x="838200" y="1937218"/>
            <a:ext cx="10515600" cy="4552482"/>
          </a:xfrm>
        </p:spPr>
        <p:txBody>
          <a:bodyPr>
            <a:noAutofit/>
          </a:bodyPr>
          <a:lstStyle>
            <a:lvl1pPr marL="355600" indent="-355600">
              <a:tabLst/>
              <a:defRPr/>
            </a:lvl1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a:extLst>
              <a:ext uri="{FF2B5EF4-FFF2-40B4-BE49-F238E27FC236}">
                <a16:creationId xmlns:a16="http://schemas.microsoft.com/office/drawing/2014/main" id="{D2058F60-A21D-BD45-A67A-F1F69C3A6141}"/>
              </a:ext>
            </a:extLst>
          </p:cNvPr>
          <p:cNvSpPr>
            <a:spLocks noGrp="1"/>
          </p:cNvSpPr>
          <p:nvPr>
            <p:ph type="dt" sz="half" idx="10"/>
          </p:nvPr>
        </p:nvSpPr>
        <p:spPr/>
        <p:txBody>
          <a:bodyPr/>
          <a:lstStyle/>
          <a:p>
            <a:r>
              <a:rPr lang="de-DE"/>
              <a:t>23.10.2023</a:t>
            </a:r>
          </a:p>
        </p:txBody>
      </p:sp>
      <p:sp>
        <p:nvSpPr>
          <p:cNvPr id="5" name="Fußzeilenplatzhalter 4">
            <a:extLst>
              <a:ext uri="{FF2B5EF4-FFF2-40B4-BE49-F238E27FC236}">
                <a16:creationId xmlns:a16="http://schemas.microsoft.com/office/drawing/2014/main" id="{D7D720CC-42F3-FC46-B2D9-6DB8717BF5B5}"/>
              </a:ext>
            </a:extLst>
          </p:cNvPr>
          <p:cNvSpPr>
            <a:spLocks noGrp="1"/>
          </p:cNvSpPr>
          <p:nvPr>
            <p:ph type="ftr" sz="quarter" idx="11"/>
          </p:nvPr>
        </p:nvSpPr>
        <p:spPr/>
        <p:txBody>
          <a:bodyPr/>
          <a:lstStyle/>
          <a:p>
            <a:r>
              <a:rPr lang="de-DE"/>
              <a:t>agree.d-Workshop: Fit for 55: Förderung Erneuerbarer und Dekarbonisierung Gebäudesektor</a:t>
            </a:r>
            <a:endParaRPr lang="de-DE" dirty="0"/>
          </a:p>
        </p:txBody>
      </p:sp>
      <p:sp>
        <p:nvSpPr>
          <p:cNvPr id="6" name="Foliennummernplatzhalter 5">
            <a:extLst>
              <a:ext uri="{FF2B5EF4-FFF2-40B4-BE49-F238E27FC236}">
                <a16:creationId xmlns:a16="http://schemas.microsoft.com/office/drawing/2014/main" id="{3C0E15E2-0944-1146-9EFD-6F57E38BB39E}"/>
              </a:ext>
            </a:extLst>
          </p:cNvPr>
          <p:cNvSpPr>
            <a:spLocks noGrp="1"/>
          </p:cNvSpPr>
          <p:nvPr>
            <p:ph type="sldNum" sz="quarter" idx="12"/>
          </p:nvPr>
        </p:nvSpPr>
        <p:spPr/>
        <p:txBody>
          <a:bodyPr/>
          <a:lstStyle/>
          <a:p>
            <a:fld id="{BB5D5A41-9DD1-F24E-9E26-15668BB14167}" type="slidenum">
              <a:rPr lang="de-DE" smtClean="0"/>
              <a:t>‹Nr.›</a:t>
            </a:fld>
            <a:endParaRPr lang="de-DE"/>
          </a:p>
        </p:txBody>
      </p:sp>
      <p:sp>
        <p:nvSpPr>
          <p:cNvPr id="10" name="Textplatzhalter 9">
            <a:extLst>
              <a:ext uri="{FF2B5EF4-FFF2-40B4-BE49-F238E27FC236}">
                <a16:creationId xmlns:a16="http://schemas.microsoft.com/office/drawing/2014/main" id="{8DCCD738-6790-204A-AD7D-952754BB1E50}"/>
              </a:ext>
            </a:extLst>
          </p:cNvPr>
          <p:cNvSpPr>
            <a:spLocks noGrp="1"/>
          </p:cNvSpPr>
          <p:nvPr>
            <p:ph type="body" sz="quarter" idx="13" hasCustomPrompt="1"/>
          </p:nvPr>
        </p:nvSpPr>
        <p:spPr>
          <a:xfrm>
            <a:off x="836613" y="6489700"/>
            <a:ext cx="10515600" cy="368300"/>
          </a:xfrm>
        </p:spPr>
        <p:txBody>
          <a:bodyPr/>
          <a:lstStyle>
            <a:lvl1pPr marL="0" indent="0" algn="r">
              <a:lnSpc>
                <a:spcPct val="100000"/>
              </a:lnSpc>
              <a:spcBef>
                <a:spcPts val="0"/>
              </a:spcBef>
              <a:buNone/>
              <a:defRPr sz="800">
                <a:solidFill>
                  <a:schemeClr val="accent2"/>
                </a:solidFill>
              </a:defRPr>
            </a:lvl1pPr>
          </a:lstStyle>
          <a:p>
            <a:pPr lvl="0"/>
            <a:r>
              <a:rPr lang="de-DE" dirty="0"/>
              <a:t>Quelle: </a:t>
            </a:r>
            <a:r>
              <a:rPr lang="de-DE" dirty="0" err="1"/>
              <a:t>Lorem</a:t>
            </a:r>
            <a:r>
              <a:rPr lang="de-DE" dirty="0"/>
              <a:t> </a:t>
            </a:r>
            <a:r>
              <a:rPr lang="de-DE" dirty="0" err="1"/>
              <a:t>Ipsum</a:t>
            </a:r>
            <a:r>
              <a:rPr lang="de-DE" dirty="0"/>
              <a:t>-Verlag</a:t>
            </a:r>
          </a:p>
          <a:p>
            <a:pPr lvl="0"/>
            <a:r>
              <a:rPr lang="de-DE" dirty="0"/>
              <a:t>Auch zweizeilig </a:t>
            </a:r>
          </a:p>
        </p:txBody>
      </p:sp>
    </p:spTree>
    <p:extLst>
      <p:ext uri="{BB962C8B-B14F-4D97-AF65-F5344CB8AC3E}">
        <p14:creationId xmlns:p14="http://schemas.microsoft.com/office/powerpoint/2010/main" val="17779817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halt mit Zitat">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70CF727E-DF87-3646-8FC9-FE129DD49A8F}"/>
              </a:ext>
            </a:extLst>
          </p:cNvPr>
          <p:cNvSpPr>
            <a:spLocks noGrp="1"/>
          </p:cNvSpPr>
          <p:nvPr>
            <p:ph sz="half" idx="1"/>
          </p:nvPr>
        </p:nvSpPr>
        <p:spPr>
          <a:xfrm>
            <a:off x="838200" y="1147603"/>
            <a:ext cx="5181600" cy="5484973"/>
          </a:xfrm>
        </p:spPr>
        <p:txBody>
          <a:bodyPr>
            <a:noAutofit/>
          </a:bodyPr>
          <a:lstStyle>
            <a:lvl1pPr marL="312738" indent="-312738">
              <a:tabLst/>
              <a:defRPr/>
            </a:lvl1pPr>
            <a:lvl2pPr marL="711200" indent="-254000">
              <a:tabLst/>
              <a:defRPr/>
            </a:lvl2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4" name="Inhaltsplatzhalter 3">
            <a:extLst>
              <a:ext uri="{FF2B5EF4-FFF2-40B4-BE49-F238E27FC236}">
                <a16:creationId xmlns:a16="http://schemas.microsoft.com/office/drawing/2014/main" id="{62ED0D15-B00C-1A45-9634-64B30F240882}"/>
              </a:ext>
            </a:extLst>
          </p:cNvPr>
          <p:cNvSpPr>
            <a:spLocks noGrp="1"/>
          </p:cNvSpPr>
          <p:nvPr>
            <p:ph sz="half" idx="2" hasCustomPrompt="1"/>
          </p:nvPr>
        </p:nvSpPr>
        <p:spPr>
          <a:xfrm>
            <a:off x="7043530" y="1147603"/>
            <a:ext cx="4310270" cy="5483767"/>
          </a:xfrm>
          <a:solidFill>
            <a:schemeClr val="bg2"/>
          </a:solidFill>
          <a:effectLst>
            <a:outerShdw dist="165100" dir="11220000" sx="101000" sy="101000" algn="br" rotWithShape="0">
              <a:schemeClr val="accent3"/>
            </a:outerShdw>
          </a:effectLst>
        </p:spPr>
        <p:txBody>
          <a:bodyPr lIns="360000" tIns="360000" rIns="360000" bIns="360000" anchor="ctr" anchorCtr="0">
            <a:noAutofit/>
          </a:bodyPr>
          <a:lstStyle>
            <a:lvl1pPr marL="177800" indent="-177800">
              <a:buClr>
                <a:schemeClr val="bg1"/>
              </a:buClr>
              <a:buNone/>
              <a:tabLst/>
              <a:defRPr b="1">
                <a:solidFill>
                  <a:schemeClr val="accent3"/>
                </a:solidFill>
              </a:defRPr>
            </a:lvl1pPr>
            <a:lvl2pPr marL="457200" indent="0">
              <a:buClr>
                <a:schemeClr val="bg1"/>
              </a:buClr>
              <a:buNone/>
              <a:defRPr>
                <a:solidFill>
                  <a:schemeClr val="bg1"/>
                </a:solidFill>
              </a:defRPr>
            </a:lvl2pPr>
            <a:lvl3pPr marL="914400" indent="0">
              <a:buClr>
                <a:schemeClr val="bg1"/>
              </a:buClr>
              <a:buNone/>
              <a:defRPr>
                <a:solidFill>
                  <a:schemeClr val="bg1"/>
                </a:solidFill>
              </a:defRPr>
            </a:lvl3pPr>
            <a:lvl4pPr marL="1371600" indent="0">
              <a:buClr>
                <a:schemeClr val="bg1"/>
              </a:buClr>
              <a:buNone/>
              <a:defRPr>
                <a:solidFill>
                  <a:schemeClr val="bg1"/>
                </a:solidFill>
              </a:defRPr>
            </a:lvl4pPr>
            <a:lvl5pPr marL="1828800" indent="0">
              <a:buClr>
                <a:schemeClr val="bg1"/>
              </a:buClr>
              <a:buNone/>
              <a:defRPr>
                <a:solidFill>
                  <a:schemeClr val="bg1"/>
                </a:solidFill>
              </a:defRPr>
            </a:lvl5pPr>
          </a:lstStyle>
          <a:p>
            <a:pPr lvl="0"/>
            <a:r>
              <a:rPr lang="de-DE" dirty="0"/>
              <a:t>„Hier an dieser Stelle ist ein Zitat möglich.“</a:t>
            </a:r>
          </a:p>
        </p:txBody>
      </p:sp>
      <p:sp>
        <p:nvSpPr>
          <p:cNvPr id="5" name="Datumsplatzhalter 4">
            <a:extLst>
              <a:ext uri="{FF2B5EF4-FFF2-40B4-BE49-F238E27FC236}">
                <a16:creationId xmlns:a16="http://schemas.microsoft.com/office/drawing/2014/main" id="{822D1273-1E27-4B4E-B429-5FA8B70B5D6F}"/>
              </a:ext>
            </a:extLst>
          </p:cNvPr>
          <p:cNvSpPr>
            <a:spLocks noGrp="1"/>
          </p:cNvSpPr>
          <p:nvPr>
            <p:ph type="dt" sz="half" idx="10"/>
          </p:nvPr>
        </p:nvSpPr>
        <p:spPr/>
        <p:txBody>
          <a:bodyPr/>
          <a:lstStyle/>
          <a:p>
            <a:r>
              <a:rPr lang="de-DE"/>
              <a:t>23.10.2023</a:t>
            </a:r>
          </a:p>
        </p:txBody>
      </p:sp>
      <p:sp>
        <p:nvSpPr>
          <p:cNvPr id="6" name="Fußzeilenplatzhalter 5">
            <a:extLst>
              <a:ext uri="{FF2B5EF4-FFF2-40B4-BE49-F238E27FC236}">
                <a16:creationId xmlns:a16="http://schemas.microsoft.com/office/drawing/2014/main" id="{01B7F675-1AEA-1A42-9DD6-EBB786D080B1}"/>
              </a:ext>
            </a:extLst>
          </p:cNvPr>
          <p:cNvSpPr>
            <a:spLocks noGrp="1"/>
          </p:cNvSpPr>
          <p:nvPr>
            <p:ph type="ftr" sz="quarter" idx="11"/>
          </p:nvPr>
        </p:nvSpPr>
        <p:spPr/>
        <p:txBody>
          <a:bodyPr/>
          <a:lstStyle/>
          <a:p>
            <a:r>
              <a:rPr lang="de-DE"/>
              <a:t>agree.d-Workshop: Fit for 55: Förderung Erneuerbarer und Dekarbonisierung Gebäudesektor</a:t>
            </a:r>
          </a:p>
        </p:txBody>
      </p:sp>
      <p:sp>
        <p:nvSpPr>
          <p:cNvPr id="7" name="Foliennummernplatzhalter 6">
            <a:extLst>
              <a:ext uri="{FF2B5EF4-FFF2-40B4-BE49-F238E27FC236}">
                <a16:creationId xmlns:a16="http://schemas.microsoft.com/office/drawing/2014/main" id="{159C913A-CBB1-FD4E-95BC-054DB8C085FA}"/>
              </a:ext>
            </a:extLst>
          </p:cNvPr>
          <p:cNvSpPr>
            <a:spLocks noGrp="1"/>
          </p:cNvSpPr>
          <p:nvPr>
            <p:ph type="sldNum" sz="quarter" idx="12"/>
          </p:nvPr>
        </p:nvSpPr>
        <p:spPr/>
        <p:txBody>
          <a:bodyPr/>
          <a:lstStyle/>
          <a:p>
            <a:fld id="{BB5D5A41-9DD1-F24E-9E26-15668BB14167}" type="slidenum">
              <a:rPr lang="de-DE" smtClean="0"/>
              <a:t>‹Nr.›</a:t>
            </a:fld>
            <a:endParaRPr lang="de-DE"/>
          </a:p>
        </p:txBody>
      </p:sp>
    </p:spTree>
    <p:extLst>
      <p:ext uri="{BB962C8B-B14F-4D97-AF65-F5344CB8AC3E}">
        <p14:creationId xmlns:p14="http://schemas.microsoft.com/office/powerpoint/2010/main" val="2366387347"/>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halt 2 Spalten">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70CF727E-DF87-3646-8FC9-FE129DD49A8F}"/>
              </a:ext>
            </a:extLst>
          </p:cNvPr>
          <p:cNvSpPr>
            <a:spLocks noGrp="1"/>
          </p:cNvSpPr>
          <p:nvPr>
            <p:ph sz="half" idx="1" hasCustomPrompt="1"/>
          </p:nvPr>
        </p:nvSpPr>
        <p:spPr>
          <a:xfrm>
            <a:off x="838200" y="1160463"/>
            <a:ext cx="5181600" cy="5329238"/>
          </a:xfrm>
        </p:spPr>
        <p:txBody>
          <a:bodyPr>
            <a:noAutofit/>
          </a:bodyPr>
          <a:lstStyle>
            <a:lvl1pPr marL="312738" indent="-312738">
              <a:tabLst/>
              <a:defRPr/>
            </a:lvl1pPr>
          </a:lstStyle>
          <a:p>
            <a:pPr lvl="0"/>
            <a:r>
              <a:rPr lang="de-DE" dirty="0"/>
              <a:t>Zwei Spalten Text und/oder Bild</a:t>
            </a:r>
          </a:p>
        </p:txBody>
      </p:sp>
      <p:sp>
        <p:nvSpPr>
          <p:cNvPr id="4" name="Inhaltsplatzhalter 3">
            <a:extLst>
              <a:ext uri="{FF2B5EF4-FFF2-40B4-BE49-F238E27FC236}">
                <a16:creationId xmlns:a16="http://schemas.microsoft.com/office/drawing/2014/main" id="{62ED0D15-B00C-1A45-9634-64B30F240882}"/>
              </a:ext>
            </a:extLst>
          </p:cNvPr>
          <p:cNvSpPr>
            <a:spLocks noGrp="1"/>
          </p:cNvSpPr>
          <p:nvPr>
            <p:ph sz="half" idx="2"/>
          </p:nvPr>
        </p:nvSpPr>
        <p:spPr>
          <a:xfrm>
            <a:off x="6172200" y="1160463"/>
            <a:ext cx="5181600" cy="5329238"/>
          </a:xfrm>
        </p:spPr>
        <p:txBody>
          <a:bodyPr>
            <a:noAutofit/>
          </a:bodyPr>
          <a:lstStyle>
            <a:lvl1pPr marL="355600" indent="-355600">
              <a:tabLst/>
              <a:defRPr/>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Datumsplatzhalter 4">
            <a:extLst>
              <a:ext uri="{FF2B5EF4-FFF2-40B4-BE49-F238E27FC236}">
                <a16:creationId xmlns:a16="http://schemas.microsoft.com/office/drawing/2014/main" id="{822D1273-1E27-4B4E-B429-5FA8B70B5D6F}"/>
              </a:ext>
            </a:extLst>
          </p:cNvPr>
          <p:cNvSpPr>
            <a:spLocks noGrp="1"/>
          </p:cNvSpPr>
          <p:nvPr>
            <p:ph type="dt" sz="half" idx="10"/>
          </p:nvPr>
        </p:nvSpPr>
        <p:spPr/>
        <p:txBody>
          <a:bodyPr/>
          <a:lstStyle/>
          <a:p>
            <a:r>
              <a:rPr lang="de-DE"/>
              <a:t>23.10.2023</a:t>
            </a:r>
          </a:p>
        </p:txBody>
      </p:sp>
      <p:sp>
        <p:nvSpPr>
          <p:cNvPr id="6" name="Fußzeilenplatzhalter 5">
            <a:extLst>
              <a:ext uri="{FF2B5EF4-FFF2-40B4-BE49-F238E27FC236}">
                <a16:creationId xmlns:a16="http://schemas.microsoft.com/office/drawing/2014/main" id="{01B7F675-1AEA-1A42-9DD6-EBB786D080B1}"/>
              </a:ext>
            </a:extLst>
          </p:cNvPr>
          <p:cNvSpPr>
            <a:spLocks noGrp="1"/>
          </p:cNvSpPr>
          <p:nvPr>
            <p:ph type="ftr" sz="quarter" idx="11"/>
          </p:nvPr>
        </p:nvSpPr>
        <p:spPr/>
        <p:txBody>
          <a:bodyPr/>
          <a:lstStyle/>
          <a:p>
            <a:r>
              <a:rPr lang="de-DE"/>
              <a:t>agree.d-Workshop: Fit for 55: Förderung Erneuerbarer und Dekarbonisierung Gebäudesektor</a:t>
            </a:r>
          </a:p>
        </p:txBody>
      </p:sp>
      <p:sp>
        <p:nvSpPr>
          <p:cNvPr id="7" name="Foliennummernplatzhalter 6">
            <a:extLst>
              <a:ext uri="{FF2B5EF4-FFF2-40B4-BE49-F238E27FC236}">
                <a16:creationId xmlns:a16="http://schemas.microsoft.com/office/drawing/2014/main" id="{159C913A-CBB1-FD4E-95BC-054DB8C085FA}"/>
              </a:ext>
            </a:extLst>
          </p:cNvPr>
          <p:cNvSpPr>
            <a:spLocks noGrp="1"/>
          </p:cNvSpPr>
          <p:nvPr>
            <p:ph type="sldNum" sz="quarter" idx="12"/>
          </p:nvPr>
        </p:nvSpPr>
        <p:spPr/>
        <p:txBody>
          <a:bodyPr/>
          <a:lstStyle/>
          <a:p>
            <a:fld id="{BB5D5A41-9DD1-F24E-9E26-15668BB14167}" type="slidenum">
              <a:rPr lang="de-DE" smtClean="0"/>
              <a:t>‹Nr.›</a:t>
            </a:fld>
            <a:endParaRPr lang="de-DE"/>
          </a:p>
        </p:txBody>
      </p:sp>
    </p:spTree>
    <p:extLst>
      <p:ext uri="{BB962C8B-B14F-4D97-AF65-F5344CB8AC3E}">
        <p14:creationId xmlns:p14="http://schemas.microsoft.com/office/powerpoint/2010/main" val="12997022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halt mit Überschrift 2 Spalte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102552-20EF-C740-931C-CB590FD849AF}"/>
              </a:ext>
            </a:extLst>
          </p:cNvPr>
          <p:cNvSpPr>
            <a:spLocks noGrp="1"/>
          </p:cNvSpPr>
          <p:nvPr>
            <p:ph type="title"/>
          </p:nvPr>
        </p:nvSpPr>
        <p:spPr>
          <a:xfrm>
            <a:off x="839788" y="1160463"/>
            <a:ext cx="10515600" cy="891560"/>
          </a:xfrm>
        </p:spPr>
        <p:txBody>
          <a:bodyPr>
            <a:noAutofit/>
          </a:bodyPr>
          <a:lstStyle/>
          <a:p>
            <a:r>
              <a:rPr lang="de-DE"/>
              <a:t>Mastertitelformat bearbeiten</a:t>
            </a:r>
            <a:endParaRPr lang="de-DE" dirty="0"/>
          </a:p>
        </p:txBody>
      </p:sp>
      <p:sp>
        <p:nvSpPr>
          <p:cNvPr id="3" name="Textplatzhalter 2">
            <a:extLst>
              <a:ext uri="{FF2B5EF4-FFF2-40B4-BE49-F238E27FC236}">
                <a16:creationId xmlns:a16="http://schemas.microsoft.com/office/drawing/2014/main" id="{39B2206B-16BB-E945-8016-216AEEA6DCE8}"/>
              </a:ext>
            </a:extLst>
          </p:cNvPr>
          <p:cNvSpPr>
            <a:spLocks noGrp="1"/>
          </p:cNvSpPr>
          <p:nvPr>
            <p:ph type="body" idx="1"/>
          </p:nvPr>
        </p:nvSpPr>
        <p:spPr>
          <a:xfrm>
            <a:off x="839788" y="2212975"/>
            <a:ext cx="5157787" cy="82391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AB880958-9306-8A4F-836B-DF221BC6A226}"/>
              </a:ext>
            </a:extLst>
          </p:cNvPr>
          <p:cNvSpPr>
            <a:spLocks noGrp="1"/>
          </p:cNvSpPr>
          <p:nvPr>
            <p:ph sz="half" idx="2"/>
          </p:nvPr>
        </p:nvSpPr>
        <p:spPr>
          <a:xfrm>
            <a:off x="839788" y="3036887"/>
            <a:ext cx="5157787" cy="3452813"/>
          </a:xfrm>
        </p:spPr>
        <p:txBody>
          <a:bodyPr>
            <a:noAutofit/>
          </a:bodyPr>
          <a:lstStyle>
            <a:lvl1pPr marL="312738" indent="-312738">
              <a:tabLst/>
              <a:defRPr/>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Textplatzhalter 4">
            <a:extLst>
              <a:ext uri="{FF2B5EF4-FFF2-40B4-BE49-F238E27FC236}">
                <a16:creationId xmlns:a16="http://schemas.microsoft.com/office/drawing/2014/main" id="{E97C14B9-6156-DD4E-B2C1-87A0E6CD175D}"/>
              </a:ext>
            </a:extLst>
          </p:cNvPr>
          <p:cNvSpPr>
            <a:spLocks noGrp="1"/>
          </p:cNvSpPr>
          <p:nvPr>
            <p:ph type="body" sz="quarter" idx="3"/>
          </p:nvPr>
        </p:nvSpPr>
        <p:spPr>
          <a:xfrm>
            <a:off x="6172200" y="2212975"/>
            <a:ext cx="5183188" cy="82391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3F3589D1-8AE9-2E43-9768-711A8044F001}"/>
              </a:ext>
            </a:extLst>
          </p:cNvPr>
          <p:cNvSpPr>
            <a:spLocks noGrp="1"/>
          </p:cNvSpPr>
          <p:nvPr>
            <p:ph sz="quarter" idx="4"/>
          </p:nvPr>
        </p:nvSpPr>
        <p:spPr>
          <a:xfrm>
            <a:off x="6172200" y="3036887"/>
            <a:ext cx="5183188" cy="3452813"/>
          </a:xfrm>
        </p:spPr>
        <p:txBody>
          <a:bodyPr>
            <a:noAutofit/>
          </a:bodyPr>
          <a:lstStyle>
            <a:lvl1pPr marL="312738" indent="-312738">
              <a:tabLst/>
              <a:defRPr/>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Datumsplatzhalter 6">
            <a:extLst>
              <a:ext uri="{FF2B5EF4-FFF2-40B4-BE49-F238E27FC236}">
                <a16:creationId xmlns:a16="http://schemas.microsoft.com/office/drawing/2014/main" id="{23A11A51-7775-1B4C-A22E-CC865613C5E2}"/>
              </a:ext>
            </a:extLst>
          </p:cNvPr>
          <p:cNvSpPr>
            <a:spLocks noGrp="1"/>
          </p:cNvSpPr>
          <p:nvPr>
            <p:ph type="dt" sz="half" idx="10"/>
          </p:nvPr>
        </p:nvSpPr>
        <p:spPr/>
        <p:txBody>
          <a:bodyPr/>
          <a:lstStyle/>
          <a:p>
            <a:r>
              <a:rPr lang="de-DE"/>
              <a:t>23.10.2023</a:t>
            </a:r>
          </a:p>
        </p:txBody>
      </p:sp>
      <p:sp>
        <p:nvSpPr>
          <p:cNvPr id="8" name="Fußzeilenplatzhalter 7">
            <a:extLst>
              <a:ext uri="{FF2B5EF4-FFF2-40B4-BE49-F238E27FC236}">
                <a16:creationId xmlns:a16="http://schemas.microsoft.com/office/drawing/2014/main" id="{69B8763A-043E-F342-988C-A9D57470A9B2}"/>
              </a:ext>
            </a:extLst>
          </p:cNvPr>
          <p:cNvSpPr>
            <a:spLocks noGrp="1"/>
          </p:cNvSpPr>
          <p:nvPr>
            <p:ph type="ftr" sz="quarter" idx="11"/>
          </p:nvPr>
        </p:nvSpPr>
        <p:spPr/>
        <p:txBody>
          <a:bodyPr/>
          <a:lstStyle/>
          <a:p>
            <a:r>
              <a:rPr lang="de-DE"/>
              <a:t>agree.d-Workshop: Fit for 55: Förderung Erneuerbarer und Dekarbonisierung Gebäudesektor</a:t>
            </a:r>
          </a:p>
        </p:txBody>
      </p:sp>
      <p:sp>
        <p:nvSpPr>
          <p:cNvPr id="9" name="Foliennummernplatzhalter 8">
            <a:extLst>
              <a:ext uri="{FF2B5EF4-FFF2-40B4-BE49-F238E27FC236}">
                <a16:creationId xmlns:a16="http://schemas.microsoft.com/office/drawing/2014/main" id="{53028D24-58B8-1644-AF44-724381149F91}"/>
              </a:ext>
            </a:extLst>
          </p:cNvPr>
          <p:cNvSpPr>
            <a:spLocks noGrp="1"/>
          </p:cNvSpPr>
          <p:nvPr>
            <p:ph type="sldNum" sz="quarter" idx="12"/>
          </p:nvPr>
        </p:nvSpPr>
        <p:spPr/>
        <p:txBody>
          <a:bodyPr/>
          <a:lstStyle/>
          <a:p>
            <a:fld id="{BB5D5A41-9DD1-F24E-9E26-15668BB14167}" type="slidenum">
              <a:rPr lang="de-DE" smtClean="0"/>
              <a:t>‹Nr.›</a:t>
            </a:fld>
            <a:endParaRPr lang="de-DE"/>
          </a:p>
        </p:txBody>
      </p:sp>
    </p:spTree>
    <p:extLst>
      <p:ext uri="{BB962C8B-B14F-4D97-AF65-F5344CB8AC3E}">
        <p14:creationId xmlns:p14="http://schemas.microsoft.com/office/powerpoint/2010/main" val="11569939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Vollflächiges Bild">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608BEFFC-ED27-4A4A-B2A2-B66C2C4894A5}"/>
              </a:ext>
            </a:extLst>
          </p:cNvPr>
          <p:cNvSpPr>
            <a:spLocks noGrp="1"/>
          </p:cNvSpPr>
          <p:nvPr>
            <p:ph type="dt" sz="half" idx="10"/>
          </p:nvPr>
        </p:nvSpPr>
        <p:spPr/>
        <p:txBody>
          <a:bodyPr/>
          <a:lstStyle/>
          <a:p>
            <a:r>
              <a:rPr lang="de-DE"/>
              <a:t>23.10.2023</a:t>
            </a:r>
            <a:endParaRPr lang="de-DE" dirty="0"/>
          </a:p>
        </p:txBody>
      </p:sp>
      <p:sp>
        <p:nvSpPr>
          <p:cNvPr id="4" name="Fußzeilenplatzhalter 3">
            <a:extLst>
              <a:ext uri="{FF2B5EF4-FFF2-40B4-BE49-F238E27FC236}">
                <a16:creationId xmlns:a16="http://schemas.microsoft.com/office/drawing/2014/main" id="{75DAB573-6211-4F4B-8024-27E23B38CCBB}"/>
              </a:ext>
            </a:extLst>
          </p:cNvPr>
          <p:cNvSpPr>
            <a:spLocks noGrp="1"/>
          </p:cNvSpPr>
          <p:nvPr>
            <p:ph type="ftr" sz="quarter" idx="11"/>
          </p:nvPr>
        </p:nvSpPr>
        <p:spPr/>
        <p:txBody>
          <a:bodyPr/>
          <a:lstStyle/>
          <a:p>
            <a:r>
              <a:rPr lang="de-DE"/>
              <a:t>agree.d-Workshop: Fit for 55: Förderung Erneuerbarer und Dekarbonisierung Gebäudesektor</a:t>
            </a:r>
          </a:p>
        </p:txBody>
      </p:sp>
      <p:sp>
        <p:nvSpPr>
          <p:cNvPr id="5" name="Foliennummernplatzhalter 4">
            <a:extLst>
              <a:ext uri="{FF2B5EF4-FFF2-40B4-BE49-F238E27FC236}">
                <a16:creationId xmlns:a16="http://schemas.microsoft.com/office/drawing/2014/main" id="{8ACA7AC7-0E62-F74C-B68C-130D9C8C4FB2}"/>
              </a:ext>
            </a:extLst>
          </p:cNvPr>
          <p:cNvSpPr>
            <a:spLocks noGrp="1"/>
          </p:cNvSpPr>
          <p:nvPr>
            <p:ph type="sldNum" sz="quarter" idx="12"/>
          </p:nvPr>
        </p:nvSpPr>
        <p:spPr/>
        <p:txBody>
          <a:bodyPr/>
          <a:lstStyle/>
          <a:p>
            <a:fld id="{BB5D5A41-9DD1-F24E-9E26-15668BB14167}" type="slidenum">
              <a:rPr lang="de-DE" smtClean="0"/>
              <a:pPr/>
              <a:t>‹Nr.›</a:t>
            </a:fld>
            <a:endParaRPr lang="de-DE" dirty="0"/>
          </a:p>
        </p:txBody>
      </p:sp>
      <p:sp>
        <p:nvSpPr>
          <p:cNvPr id="7" name="Bildplatzhalter 6">
            <a:extLst>
              <a:ext uri="{FF2B5EF4-FFF2-40B4-BE49-F238E27FC236}">
                <a16:creationId xmlns:a16="http://schemas.microsoft.com/office/drawing/2014/main" id="{103E6973-E0D7-164A-95CA-E0AB1D29DC2C}"/>
              </a:ext>
            </a:extLst>
          </p:cNvPr>
          <p:cNvSpPr>
            <a:spLocks noGrp="1"/>
          </p:cNvSpPr>
          <p:nvPr>
            <p:ph type="pic" sz="quarter" idx="13"/>
          </p:nvPr>
        </p:nvSpPr>
        <p:spPr>
          <a:xfrm>
            <a:off x="0" y="800100"/>
            <a:ext cx="12192000" cy="6057900"/>
          </a:xfrm>
        </p:spPr>
        <p:txBody>
          <a:bodyPr/>
          <a:lstStyle/>
          <a:p>
            <a:r>
              <a:rPr lang="de-DE"/>
              <a:t>Bild durch Klicken auf Symbol hinzufügen</a:t>
            </a:r>
          </a:p>
        </p:txBody>
      </p:sp>
    </p:spTree>
    <p:extLst>
      <p:ext uri="{BB962C8B-B14F-4D97-AF65-F5344CB8AC3E}">
        <p14:creationId xmlns:p14="http://schemas.microsoft.com/office/powerpoint/2010/main" val="28528530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ild mit Beschreibu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698D02-E2FA-DB4F-B58A-DB871C143A57}"/>
              </a:ext>
            </a:extLst>
          </p:cNvPr>
          <p:cNvSpPr>
            <a:spLocks noGrp="1"/>
          </p:cNvSpPr>
          <p:nvPr>
            <p:ph type="title" hasCustomPrompt="1"/>
          </p:nvPr>
        </p:nvSpPr>
        <p:spPr>
          <a:xfrm>
            <a:off x="839788" y="4806949"/>
            <a:ext cx="3932237" cy="841375"/>
          </a:xfrm>
        </p:spPr>
        <p:txBody>
          <a:bodyPr anchor="b">
            <a:noAutofit/>
          </a:bodyPr>
          <a:lstStyle>
            <a:lvl1pPr>
              <a:defRPr sz="2400" b="1">
                <a:solidFill>
                  <a:schemeClr val="accent1"/>
                </a:solidFill>
              </a:defRPr>
            </a:lvl1pPr>
          </a:lstStyle>
          <a:p>
            <a:r>
              <a:rPr lang="de-DE" dirty="0"/>
              <a:t>Bildunterschrift</a:t>
            </a:r>
            <a:br>
              <a:rPr lang="de-DE" dirty="0"/>
            </a:br>
            <a:r>
              <a:rPr lang="de-DE" dirty="0"/>
              <a:t>(falls überhaupt nötig)</a:t>
            </a:r>
          </a:p>
        </p:txBody>
      </p:sp>
      <p:sp>
        <p:nvSpPr>
          <p:cNvPr id="3" name="Bildplatzhalter 2">
            <a:extLst>
              <a:ext uri="{FF2B5EF4-FFF2-40B4-BE49-F238E27FC236}">
                <a16:creationId xmlns:a16="http://schemas.microsoft.com/office/drawing/2014/main" id="{C626A4AA-C686-FE40-9793-0DFD7714943A}"/>
              </a:ext>
            </a:extLst>
          </p:cNvPr>
          <p:cNvSpPr>
            <a:spLocks noGrp="1"/>
          </p:cNvSpPr>
          <p:nvPr>
            <p:ph type="pic" idx="1"/>
          </p:nvPr>
        </p:nvSpPr>
        <p:spPr>
          <a:xfrm>
            <a:off x="5183188" y="1160463"/>
            <a:ext cx="6169024" cy="532923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p>
        </p:txBody>
      </p:sp>
      <p:sp>
        <p:nvSpPr>
          <p:cNvPr id="4" name="Textplatzhalter 3">
            <a:extLst>
              <a:ext uri="{FF2B5EF4-FFF2-40B4-BE49-F238E27FC236}">
                <a16:creationId xmlns:a16="http://schemas.microsoft.com/office/drawing/2014/main" id="{5AD67B07-D92F-E64A-8FF0-599BBF3B7FA8}"/>
              </a:ext>
            </a:extLst>
          </p:cNvPr>
          <p:cNvSpPr>
            <a:spLocks noGrp="1"/>
          </p:cNvSpPr>
          <p:nvPr>
            <p:ph type="body" sz="half" idx="2" hasCustomPrompt="1"/>
          </p:nvPr>
        </p:nvSpPr>
        <p:spPr>
          <a:xfrm>
            <a:off x="839788" y="5648325"/>
            <a:ext cx="3932237" cy="841375"/>
          </a:xfrm>
        </p:spPr>
        <p:txBody>
          <a:bodyPr>
            <a:noAutofit/>
          </a:bodyPr>
          <a:lstStyle>
            <a:lvl1pPr marL="0" indent="0">
              <a:lnSpc>
                <a:spcPct val="12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dirty="0"/>
              <a:t>Kurze Beschreibung von maximal drei Zeilen. Bitte präsentieren Sie und lesen Sie nicht ab.</a:t>
            </a:r>
          </a:p>
        </p:txBody>
      </p:sp>
      <p:sp>
        <p:nvSpPr>
          <p:cNvPr id="5" name="Datumsplatzhalter 4">
            <a:extLst>
              <a:ext uri="{FF2B5EF4-FFF2-40B4-BE49-F238E27FC236}">
                <a16:creationId xmlns:a16="http://schemas.microsoft.com/office/drawing/2014/main" id="{8F5A6D99-67F5-F749-8C6F-6685CC59CBE9}"/>
              </a:ext>
            </a:extLst>
          </p:cNvPr>
          <p:cNvSpPr>
            <a:spLocks noGrp="1"/>
          </p:cNvSpPr>
          <p:nvPr>
            <p:ph type="dt" sz="half" idx="10"/>
          </p:nvPr>
        </p:nvSpPr>
        <p:spPr/>
        <p:txBody>
          <a:bodyPr/>
          <a:lstStyle/>
          <a:p>
            <a:r>
              <a:rPr lang="de-DE"/>
              <a:t>23.10.2023</a:t>
            </a:r>
          </a:p>
        </p:txBody>
      </p:sp>
      <p:sp>
        <p:nvSpPr>
          <p:cNvPr id="6" name="Fußzeilenplatzhalter 5">
            <a:extLst>
              <a:ext uri="{FF2B5EF4-FFF2-40B4-BE49-F238E27FC236}">
                <a16:creationId xmlns:a16="http://schemas.microsoft.com/office/drawing/2014/main" id="{72D3CADC-F812-0B41-AD51-D7A1D01998E7}"/>
              </a:ext>
            </a:extLst>
          </p:cNvPr>
          <p:cNvSpPr>
            <a:spLocks noGrp="1"/>
          </p:cNvSpPr>
          <p:nvPr>
            <p:ph type="ftr" sz="quarter" idx="11"/>
          </p:nvPr>
        </p:nvSpPr>
        <p:spPr/>
        <p:txBody>
          <a:bodyPr/>
          <a:lstStyle/>
          <a:p>
            <a:r>
              <a:rPr lang="de-DE"/>
              <a:t>agree.d-Workshop: Fit for 55: Förderung Erneuerbarer und Dekarbonisierung Gebäudesektor</a:t>
            </a:r>
          </a:p>
        </p:txBody>
      </p:sp>
      <p:sp>
        <p:nvSpPr>
          <p:cNvPr id="7" name="Foliennummernplatzhalter 6">
            <a:extLst>
              <a:ext uri="{FF2B5EF4-FFF2-40B4-BE49-F238E27FC236}">
                <a16:creationId xmlns:a16="http://schemas.microsoft.com/office/drawing/2014/main" id="{8A8B4F31-39B2-B644-89E8-E585D6AC8FA6}"/>
              </a:ext>
            </a:extLst>
          </p:cNvPr>
          <p:cNvSpPr>
            <a:spLocks noGrp="1"/>
          </p:cNvSpPr>
          <p:nvPr>
            <p:ph type="sldNum" sz="quarter" idx="12"/>
          </p:nvPr>
        </p:nvSpPr>
        <p:spPr/>
        <p:txBody>
          <a:bodyPr/>
          <a:lstStyle/>
          <a:p>
            <a:fld id="{BB5D5A41-9DD1-F24E-9E26-15668BB14167}" type="slidenum">
              <a:rPr lang="de-DE" smtClean="0"/>
              <a:t>‹Nr.›</a:t>
            </a:fld>
            <a:endParaRPr lang="de-DE"/>
          </a:p>
        </p:txBody>
      </p:sp>
      <p:sp>
        <p:nvSpPr>
          <p:cNvPr id="8" name="Textplatzhalter 9">
            <a:extLst>
              <a:ext uri="{FF2B5EF4-FFF2-40B4-BE49-F238E27FC236}">
                <a16:creationId xmlns:a16="http://schemas.microsoft.com/office/drawing/2014/main" id="{E0DFD17B-BDEB-A347-B754-95A2066B7D1C}"/>
              </a:ext>
            </a:extLst>
          </p:cNvPr>
          <p:cNvSpPr>
            <a:spLocks noGrp="1"/>
          </p:cNvSpPr>
          <p:nvPr>
            <p:ph type="body" sz="quarter" idx="13" hasCustomPrompt="1"/>
          </p:nvPr>
        </p:nvSpPr>
        <p:spPr>
          <a:xfrm>
            <a:off x="836613" y="6489700"/>
            <a:ext cx="10515600" cy="368300"/>
          </a:xfrm>
        </p:spPr>
        <p:txBody>
          <a:bodyPr/>
          <a:lstStyle>
            <a:lvl1pPr marL="0" indent="0" algn="r">
              <a:lnSpc>
                <a:spcPct val="100000"/>
              </a:lnSpc>
              <a:spcBef>
                <a:spcPts val="0"/>
              </a:spcBef>
              <a:buNone/>
              <a:defRPr sz="800">
                <a:solidFill>
                  <a:schemeClr val="accent2"/>
                </a:solidFill>
              </a:defRPr>
            </a:lvl1pPr>
          </a:lstStyle>
          <a:p>
            <a:pPr lvl="0"/>
            <a:r>
              <a:rPr lang="de-DE" dirty="0"/>
              <a:t>Quelle: </a:t>
            </a:r>
            <a:r>
              <a:rPr lang="de-DE" dirty="0" err="1"/>
              <a:t>Lorem</a:t>
            </a:r>
            <a:r>
              <a:rPr lang="de-DE" dirty="0"/>
              <a:t> </a:t>
            </a:r>
            <a:r>
              <a:rPr lang="de-DE" dirty="0" err="1"/>
              <a:t>Ipsum</a:t>
            </a:r>
            <a:r>
              <a:rPr lang="de-DE" dirty="0"/>
              <a:t>-Verlag</a:t>
            </a:r>
          </a:p>
          <a:p>
            <a:pPr lvl="0"/>
            <a:r>
              <a:rPr lang="de-DE" dirty="0"/>
              <a:t>Auch zweizeilig </a:t>
            </a:r>
          </a:p>
        </p:txBody>
      </p:sp>
    </p:spTree>
    <p:extLst>
      <p:ext uri="{BB962C8B-B14F-4D97-AF65-F5344CB8AC3E}">
        <p14:creationId xmlns:p14="http://schemas.microsoft.com/office/powerpoint/2010/main" val="14947000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elle">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93F51051-3199-A24B-B1CD-B7842F61354D}"/>
              </a:ext>
            </a:extLst>
          </p:cNvPr>
          <p:cNvSpPr>
            <a:spLocks noGrp="1"/>
          </p:cNvSpPr>
          <p:nvPr>
            <p:ph type="dt" sz="half" idx="10"/>
          </p:nvPr>
        </p:nvSpPr>
        <p:spPr/>
        <p:txBody>
          <a:bodyPr/>
          <a:lstStyle/>
          <a:p>
            <a:r>
              <a:rPr lang="de-DE"/>
              <a:t>23.10.2023</a:t>
            </a:r>
            <a:endParaRPr lang="de-DE" dirty="0"/>
          </a:p>
        </p:txBody>
      </p:sp>
      <p:sp>
        <p:nvSpPr>
          <p:cNvPr id="4" name="Fußzeilenplatzhalter 3">
            <a:extLst>
              <a:ext uri="{FF2B5EF4-FFF2-40B4-BE49-F238E27FC236}">
                <a16:creationId xmlns:a16="http://schemas.microsoft.com/office/drawing/2014/main" id="{A82D0658-7EB3-BA4A-B744-F4C17799157A}"/>
              </a:ext>
            </a:extLst>
          </p:cNvPr>
          <p:cNvSpPr>
            <a:spLocks noGrp="1"/>
          </p:cNvSpPr>
          <p:nvPr>
            <p:ph type="ftr" sz="quarter" idx="11"/>
          </p:nvPr>
        </p:nvSpPr>
        <p:spPr/>
        <p:txBody>
          <a:bodyPr/>
          <a:lstStyle/>
          <a:p>
            <a:r>
              <a:rPr lang="de-DE"/>
              <a:t>agree.d-Workshop: Fit for 55: Förderung Erneuerbarer und Dekarbonisierung Gebäudesektor</a:t>
            </a:r>
          </a:p>
        </p:txBody>
      </p:sp>
      <p:sp>
        <p:nvSpPr>
          <p:cNvPr id="5" name="Foliennummernplatzhalter 4">
            <a:extLst>
              <a:ext uri="{FF2B5EF4-FFF2-40B4-BE49-F238E27FC236}">
                <a16:creationId xmlns:a16="http://schemas.microsoft.com/office/drawing/2014/main" id="{A86C46B3-3DFF-F649-BBB6-F69949E9AF3D}"/>
              </a:ext>
            </a:extLst>
          </p:cNvPr>
          <p:cNvSpPr>
            <a:spLocks noGrp="1"/>
          </p:cNvSpPr>
          <p:nvPr>
            <p:ph type="sldNum" sz="quarter" idx="12"/>
          </p:nvPr>
        </p:nvSpPr>
        <p:spPr/>
        <p:txBody>
          <a:bodyPr/>
          <a:lstStyle/>
          <a:p>
            <a:fld id="{BB5D5A41-9DD1-F24E-9E26-15668BB14167}" type="slidenum">
              <a:rPr lang="de-DE" smtClean="0"/>
              <a:pPr/>
              <a:t>‹Nr.›</a:t>
            </a:fld>
            <a:endParaRPr lang="de-DE" dirty="0"/>
          </a:p>
        </p:txBody>
      </p:sp>
      <p:sp>
        <p:nvSpPr>
          <p:cNvPr id="8" name="Tabellenplatzhalter 7">
            <a:extLst>
              <a:ext uri="{FF2B5EF4-FFF2-40B4-BE49-F238E27FC236}">
                <a16:creationId xmlns:a16="http://schemas.microsoft.com/office/drawing/2014/main" id="{2E7CF542-03D0-7441-AA03-6F2930D943F1}"/>
              </a:ext>
            </a:extLst>
          </p:cNvPr>
          <p:cNvSpPr>
            <a:spLocks noGrp="1"/>
          </p:cNvSpPr>
          <p:nvPr>
            <p:ph type="tbl" sz="quarter" idx="13"/>
          </p:nvPr>
        </p:nvSpPr>
        <p:spPr>
          <a:xfrm>
            <a:off x="839788" y="1160463"/>
            <a:ext cx="10512425" cy="5329237"/>
          </a:xfrm>
        </p:spPr>
        <p:txBody>
          <a:bodyPr/>
          <a:lstStyle/>
          <a:p>
            <a:r>
              <a:rPr lang="de-DE"/>
              <a:t>Tabelle durch Klicken auf Symbol hinzufügen</a:t>
            </a:r>
            <a:endParaRPr lang="de-DE" dirty="0"/>
          </a:p>
        </p:txBody>
      </p:sp>
      <p:sp>
        <p:nvSpPr>
          <p:cNvPr id="6" name="Textplatzhalter 9">
            <a:extLst>
              <a:ext uri="{FF2B5EF4-FFF2-40B4-BE49-F238E27FC236}">
                <a16:creationId xmlns:a16="http://schemas.microsoft.com/office/drawing/2014/main" id="{1A037F56-82D0-174F-96A8-E82565C0749A}"/>
              </a:ext>
            </a:extLst>
          </p:cNvPr>
          <p:cNvSpPr>
            <a:spLocks noGrp="1"/>
          </p:cNvSpPr>
          <p:nvPr>
            <p:ph type="body" sz="quarter" idx="14" hasCustomPrompt="1"/>
          </p:nvPr>
        </p:nvSpPr>
        <p:spPr>
          <a:xfrm>
            <a:off x="836613" y="6489700"/>
            <a:ext cx="10515600" cy="368300"/>
          </a:xfrm>
        </p:spPr>
        <p:txBody>
          <a:bodyPr/>
          <a:lstStyle>
            <a:lvl1pPr marL="0" indent="0" algn="r">
              <a:lnSpc>
                <a:spcPct val="100000"/>
              </a:lnSpc>
              <a:spcBef>
                <a:spcPts val="0"/>
              </a:spcBef>
              <a:buNone/>
              <a:defRPr sz="800">
                <a:solidFill>
                  <a:schemeClr val="accent2"/>
                </a:solidFill>
              </a:defRPr>
            </a:lvl1pPr>
          </a:lstStyle>
          <a:p>
            <a:pPr lvl="0"/>
            <a:r>
              <a:rPr lang="de-DE" dirty="0"/>
              <a:t>Quelle: </a:t>
            </a:r>
            <a:r>
              <a:rPr lang="de-DE" dirty="0" err="1"/>
              <a:t>Lorem</a:t>
            </a:r>
            <a:r>
              <a:rPr lang="de-DE" dirty="0"/>
              <a:t> </a:t>
            </a:r>
            <a:r>
              <a:rPr lang="de-DE" dirty="0" err="1"/>
              <a:t>Ipsum</a:t>
            </a:r>
            <a:r>
              <a:rPr lang="de-DE" dirty="0"/>
              <a:t>-Verlag</a:t>
            </a:r>
          </a:p>
          <a:p>
            <a:pPr lvl="0"/>
            <a:r>
              <a:rPr lang="de-DE" dirty="0"/>
              <a:t>Auch zweizeilig </a:t>
            </a:r>
          </a:p>
        </p:txBody>
      </p:sp>
    </p:spTree>
    <p:extLst>
      <p:ext uri="{BB962C8B-B14F-4D97-AF65-F5344CB8AC3E}">
        <p14:creationId xmlns:p14="http://schemas.microsoft.com/office/powerpoint/2010/main" val="33387605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eiben Sie auf dem Laufenden">
    <p:spTree>
      <p:nvGrpSpPr>
        <p:cNvPr id="1" name=""/>
        <p:cNvGrpSpPr/>
        <p:nvPr/>
      </p:nvGrpSpPr>
      <p:grpSpPr>
        <a:xfrm>
          <a:off x="0" y="0"/>
          <a:ext cx="0" cy="0"/>
          <a:chOff x="0" y="0"/>
          <a:chExt cx="0" cy="0"/>
        </a:xfrm>
      </p:grpSpPr>
      <p:sp>
        <p:nvSpPr>
          <p:cNvPr id="5" name="Datumsplatzhalter 4">
            <a:extLst>
              <a:ext uri="{FF2B5EF4-FFF2-40B4-BE49-F238E27FC236}">
                <a16:creationId xmlns:a16="http://schemas.microsoft.com/office/drawing/2014/main" id="{822D1273-1E27-4B4E-B429-5FA8B70B5D6F}"/>
              </a:ext>
            </a:extLst>
          </p:cNvPr>
          <p:cNvSpPr>
            <a:spLocks noGrp="1"/>
          </p:cNvSpPr>
          <p:nvPr>
            <p:ph type="dt" sz="half" idx="10"/>
          </p:nvPr>
        </p:nvSpPr>
        <p:spPr/>
        <p:txBody>
          <a:bodyPr/>
          <a:lstStyle/>
          <a:p>
            <a:r>
              <a:rPr lang="de-DE"/>
              <a:t>23.10.2023</a:t>
            </a:r>
          </a:p>
        </p:txBody>
      </p:sp>
      <p:sp>
        <p:nvSpPr>
          <p:cNvPr id="6" name="Fußzeilenplatzhalter 5">
            <a:extLst>
              <a:ext uri="{FF2B5EF4-FFF2-40B4-BE49-F238E27FC236}">
                <a16:creationId xmlns:a16="http://schemas.microsoft.com/office/drawing/2014/main" id="{01B7F675-1AEA-1A42-9DD6-EBB786D080B1}"/>
              </a:ext>
            </a:extLst>
          </p:cNvPr>
          <p:cNvSpPr>
            <a:spLocks noGrp="1"/>
          </p:cNvSpPr>
          <p:nvPr>
            <p:ph type="ftr" sz="quarter" idx="11"/>
          </p:nvPr>
        </p:nvSpPr>
        <p:spPr/>
        <p:txBody>
          <a:bodyPr/>
          <a:lstStyle/>
          <a:p>
            <a:r>
              <a:rPr lang="de-DE"/>
              <a:t>agree.d-Workshop: Fit for 55: Förderung Erneuerbarer und Dekarbonisierung Gebäudesektor</a:t>
            </a:r>
          </a:p>
        </p:txBody>
      </p:sp>
      <p:sp>
        <p:nvSpPr>
          <p:cNvPr id="7" name="Foliennummernplatzhalter 6">
            <a:extLst>
              <a:ext uri="{FF2B5EF4-FFF2-40B4-BE49-F238E27FC236}">
                <a16:creationId xmlns:a16="http://schemas.microsoft.com/office/drawing/2014/main" id="{159C913A-CBB1-FD4E-95BC-054DB8C085FA}"/>
              </a:ext>
            </a:extLst>
          </p:cNvPr>
          <p:cNvSpPr>
            <a:spLocks noGrp="1"/>
          </p:cNvSpPr>
          <p:nvPr>
            <p:ph type="sldNum" sz="quarter" idx="12"/>
          </p:nvPr>
        </p:nvSpPr>
        <p:spPr/>
        <p:txBody>
          <a:bodyPr/>
          <a:lstStyle/>
          <a:p>
            <a:fld id="{BB5D5A41-9DD1-F24E-9E26-15668BB14167}" type="slidenum">
              <a:rPr lang="de-DE" smtClean="0"/>
              <a:t>‹Nr.›</a:t>
            </a:fld>
            <a:endParaRPr lang="de-DE"/>
          </a:p>
        </p:txBody>
      </p:sp>
      <p:sp>
        <p:nvSpPr>
          <p:cNvPr id="2" name="Textfeld 1">
            <a:extLst>
              <a:ext uri="{FF2B5EF4-FFF2-40B4-BE49-F238E27FC236}">
                <a16:creationId xmlns:a16="http://schemas.microsoft.com/office/drawing/2014/main" id="{93E9C5A0-D080-A84E-A84A-37609E1DCDBD}"/>
              </a:ext>
            </a:extLst>
          </p:cNvPr>
          <p:cNvSpPr txBox="1"/>
          <p:nvPr userDrawn="1"/>
        </p:nvSpPr>
        <p:spPr>
          <a:xfrm>
            <a:off x="839789" y="1158828"/>
            <a:ext cx="6047044" cy="400110"/>
          </a:xfrm>
          <a:prstGeom prst="rect">
            <a:avLst/>
          </a:prstGeom>
          <a:noFill/>
        </p:spPr>
        <p:txBody>
          <a:bodyPr wrap="square" rtlCol="0">
            <a:spAutoFit/>
          </a:bodyPr>
          <a:lstStyle/>
          <a:p>
            <a:r>
              <a:rPr lang="de-DE" sz="2400" b="1" dirty="0">
                <a:solidFill>
                  <a:schemeClr val="accent1"/>
                </a:solidFill>
                <a:latin typeface="Montserrat" pitchFamily="2" charset="77"/>
              </a:rPr>
              <a:t>Bleiben Sie auf dem Laufenden</a:t>
            </a:r>
          </a:p>
        </p:txBody>
      </p:sp>
      <p:sp>
        <p:nvSpPr>
          <p:cNvPr id="4" name="Textfeld 3">
            <a:extLst>
              <a:ext uri="{FF2B5EF4-FFF2-40B4-BE49-F238E27FC236}">
                <a16:creationId xmlns:a16="http://schemas.microsoft.com/office/drawing/2014/main" id="{F21F5A99-5C55-CC42-8657-9BD75CDDC765}"/>
              </a:ext>
            </a:extLst>
          </p:cNvPr>
          <p:cNvSpPr txBox="1"/>
          <p:nvPr userDrawn="1"/>
        </p:nvSpPr>
        <p:spPr>
          <a:xfrm>
            <a:off x="3550508" y="1927654"/>
            <a:ext cx="4687330" cy="1077218"/>
          </a:xfrm>
          <a:prstGeom prst="rect">
            <a:avLst/>
          </a:prstGeom>
          <a:noFill/>
        </p:spPr>
        <p:txBody>
          <a:bodyPr wrap="square" rtlCol="0">
            <a:spAutoFit/>
          </a:bodyPr>
          <a:lstStyle/>
          <a:p>
            <a:r>
              <a:rPr lang="de-DE" sz="1600" b="1" dirty="0">
                <a:solidFill>
                  <a:schemeClr val="accent1"/>
                </a:solidFill>
                <a:latin typeface="Montserrat" pitchFamily="2" charset="77"/>
              </a:rPr>
              <a:t>Newsletter</a:t>
            </a:r>
            <a:br>
              <a:rPr lang="de-DE" sz="1600" dirty="0">
                <a:latin typeface="Montserrat" pitchFamily="2" charset="77"/>
              </a:rPr>
            </a:br>
            <a:r>
              <a:rPr lang="de-DE" sz="1600" dirty="0">
                <a:latin typeface="Montserrat" pitchFamily="2" charset="77"/>
              </a:rPr>
              <a:t>Info | Stiftung Umweltenergierecht</a:t>
            </a:r>
            <a:br>
              <a:rPr lang="de-DE" sz="1600" dirty="0">
                <a:latin typeface="Montserrat" pitchFamily="2" charset="77"/>
              </a:rPr>
            </a:br>
            <a:r>
              <a:rPr lang="de-DE" sz="1600" dirty="0">
                <a:latin typeface="Montserrat" pitchFamily="2" charset="77"/>
              </a:rPr>
              <a:t>informiert periodisch über die </a:t>
            </a:r>
            <a:br>
              <a:rPr lang="de-DE" sz="1600" dirty="0">
                <a:latin typeface="Montserrat" pitchFamily="2" charset="77"/>
              </a:rPr>
            </a:br>
            <a:r>
              <a:rPr lang="de-DE" sz="1600" dirty="0">
                <a:latin typeface="Montserrat" pitchFamily="2" charset="77"/>
              </a:rPr>
              <a:t>aktuellen Entwicklungen</a:t>
            </a:r>
          </a:p>
        </p:txBody>
      </p:sp>
      <p:sp>
        <p:nvSpPr>
          <p:cNvPr id="9" name="Textfeld 8">
            <a:extLst>
              <a:ext uri="{FF2B5EF4-FFF2-40B4-BE49-F238E27FC236}">
                <a16:creationId xmlns:a16="http://schemas.microsoft.com/office/drawing/2014/main" id="{44ACE052-2451-064C-971F-DDA703FC9EC3}"/>
              </a:ext>
            </a:extLst>
          </p:cNvPr>
          <p:cNvSpPr txBox="1"/>
          <p:nvPr userDrawn="1"/>
        </p:nvSpPr>
        <p:spPr>
          <a:xfrm>
            <a:off x="3550508" y="3725365"/>
            <a:ext cx="4687330" cy="830997"/>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600" b="1" kern="1200" noProof="0" dirty="0">
                <a:solidFill>
                  <a:schemeClr val="accent1"/>
                </a:solidFill>
                <a:latin typeface="Montserrat" pitchFamily="2" charset="77"/>
                <a:ea typeface="+mn-ea"/>
                <a:cs typeface="+mn-cs"/>
              </a:rPr>
              <a:t>Webseite</a:t>
            </a:r>
            <a:br>
              <a:rPr lang="de-DE" sz="1600" dirty="0">
                <a:latin typeface="Montserrat" pitchFamily="2" charset="77"/>
              </a:rPr>
            </a:br>
            <a:r>
              <a:rPr lang="de-DE" sz="1600" kern="1200" dirty="0">
                <a:solidFill>
                  <a:schemeClr val="tx1"/>
                </a:solidFill>
                <a:latin typeface="Montserrat" pitchFamily="2" charset="77"/>
                <a:ea typeface="+mn-ea"/>
                <a:cs typeface="+mn-cs"/>
                <a:hlinkClick r:id="rId2">
                  <a:extLst>
                    <a:ext uri="{A12FA001-AC4F-418D-AE19-62706E023703}">
                      <ahyp:hlinkClr xmlns:ahyp="http://schemas.microsoft.com/office/drawing/2018/hyperlinkcolor" val="tx"/>
                    </a:ext>
                  </a:extLst>
                </a:hlinkClick>
              </a:rPr>
              <a:t>www.umweltenergierecht.de</a:t>
            </a:r>
            <a:r>
              <a:rPr lang="de-DE" sz="1600" kern="1200" dirty="0">
                <a:solidFill>
                  <a:schemeClr val="tx1"/>
                </a:solidFill>
                <a:latin typeface="Montserrat" pitchFamily="2" charset="77"/>
                <a:ea typeface="+mn-ea"/>
                <a:cs typeface="+mn-cs"/>
              </a:rPr>
              <a:t> als </a:t>
            </a:r>
            <a:br>
              <a:rPr lang="de-DE" sz="1600" kern="1200" dirty="0">
                <a:solidFill>
                  <a:schemeClr val="tx1"/>
                </a:solidFill>
                <a:latin typeface="Montserrat" pitchFamily="2" charset="77"/>
                <a:ea typeface="+mn-ea"/>
                <a:cs typeface="+mn-cs"/>
              </a:rPr>
            </a:br>
            <a:r>
              <a:rPr lang="de-DE" sz="1600" kern="1200" dirty="0">
                <a:solidFill>
                  <a:schemeClr val="tx1"/>
                </a:solidFill>
                <a:latin typeface="Montserrat" pitchFamily="2" charset="77"/>
                <a:ea typeface="+mn-ea"/>
                <a:cs typeface="+mn-cs"/>
              </a:rPr>
              <a:t>Informationsportal</a:t>
            </a:r>
          </a:p>
        </p:txBody>
      </p:sp>
      <p:sp>
        <p:nvSpPr>
          <p:cNvPr id="10" name="Textfeld 9">
            <a:extLst>
              <a:ext uri="{FF2B5EF4-FFF2-40B4-BE49-F238E27FC236}">
                <a16:creationId xmlns:a16="http://schemas.microsoft.com/office/drawing/2014/main" id="{7AD07DAD-67E7-6B4C-B6AB-AED8BE37CF3E}"/>
              </a:ext>
            </a:extLst>
          </p:cNvPr>
          <p:cNvSpPr txBox="1"/>
          <p:nvPr userDrawn="1"/>
        </p:nvSpPr>
        <p:spPr>
          <a:xfrm>
            <a:off x="3550508" y="5246077"/>
            <a:ext cx="4687330"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b="1" kern="1200" noProof="0" dirty="0" err="1">
                <a:solidFill>
                  <a:schemeClr val="accent1"/>
                </a:solidFill>
                <a:latin typeface="Montserrat" pitchFamily="2" charset="77"/>
                <a:ea typeface="+mn-ea"/>
                <a:cs typeface="+mn-cs"/>
              </a:rPr>
              <a:t>Social</a:t>
            </a:r>
            <a:r>
              <a:rPr lang="de-DE" sz="1600" b="1" kern="1200" noProof="0" dirty="0">
                <a:solidFill>
                  <a:schemeClr val="accent1"/>
                </a:solidFill>
                <a:latin typeface="Montserrat" pitchFamily="2" charset="77"/>
                <a:ea typeface="+mn-ea"/>
                <a:cs typeface="+mn-cs"/>
              </a:rPr>
              <a:t> Media</a:t>
            </a:r>
            <a:br>
              <a:rPr lang="de-DE" sz="1600" dirty="0">
                <a:latin typeface="Montserrat" pitchFamily="2" charset="77"/>
              </a:rPr>
            </a:br>
            <a:r>
              <a:rPr kumimoji="0" lang="de-DE" sz="1600" b="0" i="0" u="none" strike="noStrike" kern="1200" cap="none" spc="0" normalizeH="0" baseline="0" noProof="0" dirty="0">
                <a:ln>
                  <a:noFill/>
                </a:ln>
                <a:solidFill>
                  <a:prstClr val="black"/>
                </a:solidFill>
                <a:effectLst/>
                <a:uLnTx/>
                <a:uFillTx/>
                <a:latin typeface="Montserrat" pitchFamily="2" charset="77"/>
                <a:ea typeface="+mn-ea"/>
                <a:cs typeface="+mn-cs"/>
              </a:rPr>
              <a:t>aktuelle Informationen auf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a:ln>
                  <a:noFill/>
                </a:ln>
                <a:solidFill>
                  <a:prstClr val="black"/>
                </a:solidFill>
                <a:effectLst/>
                <a:uLnTx/>
                <a:uFillTx/>
                <a:latin typeface="Montserrat" pitchFamily="2" charset="77"/>
                <a:ea typeface="+mn-ea"/>
                <a:cs typeface="+mn-cs"/>
              </a:rPr>
              <a:t>X und LinkedIn</a:t>
            </a:r>
          </a:p>
        </p:txBody>
      </p:sp>
      <p:pic>
        <p:nvPicPr>
          <p:cNvPr id="11" name="Grafik 10">
            <a:extLst>
              <a:ext uri="{FF2B5EF4-FFF2-40B4-BE49-F238E27FC236}">
                <a16:creationId xmlns:a16="http://schemas.microsoft.com/office/drawing/2014/main" id="{2BB5F2B9-F08E-544D-A14C-F474DCE6ADA9}"/>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715368" y="2074840"/>
            <a:ext cx="1397060" cy="959315"/>
          </a:xfrm>
          <a:prstGeom prst="rect">
            <a:avLst/>
          </a:prstGeom>
        </p:spPr>
      </p:pic>
      <p:pic>
        <p:nvPicPr>
          <p:cNvPr id="12" name="Grafik 11">
            <a:extLst>
              <a:ext uri="{FF2B5EF4-FFF2-40B4-BE49-F238E27FC236}">
                <a16:creationId xmlns:a16="http://schemas.microsoft.com/office/drawing/2014/main" id="{1562D7C3-9C8E-734E-8D60-21D7E0F70845}"/>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838727" y="5341804"/>
            <a:ext cx="1336399" cy="858380"/>
          </a:xfrm>
          <a:prstGeom prst="rect">
            <a:avLst/>
          </a:prstGeom>
        </p:spPr>
      </p:pic>
      <p:pic>
        <p:nvPicPr>
          <p:cNvPr id="13" name="Grafik 12">
            <a:extLst>
              <a:ext uri="{FF2B5EF4-FFF2-40B4-BE49-F238E27FC236}">
                <a16:creationId xmlns:a16="http://schemas.microsoft.com/office/drawing/2014/main" id="{0E521F28-1751-D742-BFE9-FAB133145BF5}"/>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1866718" y="3864749"/>
            <a:ext cx="1354713" cy="767671"/>
          </a:xfrm>
          <a:prstGeom prst="rect">
            <a:avLst/>
          </a:prstGeom>
        </p:spPr>
      </p:pic>
      <p:pic>
        <p:nvPicPr>
          <p:cNvPr id="16" name="Grafik 15" descr="Ein Bild, das Text, draußen, Natur, Frühling enthält.&#10;&#10;Automatisch generierte Beschreibung">
            <a:extLst>
              <a:ext uri="{FF2B5EF4-FFF2-40B4-BE49-F238E27FC236}">
                <a16:creationId xmlns:a16="http://schemas.microsoft.com/office/drawing/2014/main" id="{950C3CE8-A5FB-3A46-8BAC-715032D9F5D8}"/>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8436318" y="1160463"/>
            <a:ext cx="3363823" cy="4754305"/>
          </a:xfrm>
          <a:prstGeom prst="rect">
            <a:avLst/>
          </a:prstGeom>
        </p:spPr>
      </p:pic>
    </p:spTree>
    <p:extLst>
      <p:ext uri="{BB962C8B-B14F-4D97-AF65-F5344CB8AC3E}">
        <p14:creationId xmlns:p14="http://schemas.microsoft.com/office/powerpoint/2010/main" val="3415987732"/>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Unterstützen Sie unsere Forschung">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0EDF8521-02EA-A247-A1C1-273AA84149DD}"/>
              </a:ext>
            </a:extLst>
          </p:cNvPr>
          <p:cNvSpPr>
            <a:spLocks noGrp="1"/>
          </p:cNvSpPr>
          <p:nvPr>
            <p:ph type="dt" sz="half" idx="10"/>
          </p:nvPr>
        </p:nvSpPr>
        <p:spPr/>
        <p:txBody>
          <a:bodyPr/>
          <a:lstStyle/>
          <a:p>
            <a:r>
              <a:rPr lang="de-DE"/>
              <a:t>23.10.2023</a:t>
            </a:r>
            <a:endParaRPr lang="de-DE" dirty="0"/>
          </a:p>
        </p:txBody>
      </p:sp>
      <p:sp>
        <p:nvSpPr>
          <p:cNvPr id="4" name="Fußzeilenplatzhalter 3">
            <a:extLst>
              <a:ext uri="{FF2B5EF4-FFF2-40B4-BE49-F238E27FC236}">
                <a16:creationId xmlns:a16="http://schemas.microsoft.com/office/drawing/2014/main" id="{A7823989-F766-714D-9334-253670EFD5BC}"/>
              </a:ext>
            </a:extLst>
          </p:cNvPr>
          <p:cNvSpPr>
            <a:spLocks noGrp="1"/>
          </p:cNvSpPr>
          <p:nvPr>
            <p:ph type="ftr" sz="quarter" idx="11"/>
          </p:nvPr>
        </p:nvSpPr>
        <p:spPr/>
        <p:txBody>
          <a:bodyPr/>
          <a:lstStyle/>
          <a:p>
            <a:r>
              <a:rPr lang="de-DE"/>
              <a:t>agree.d-Workshop: Fit for 55: Förderung Erneuerbarer und Dekarbonisierung Gebäudesektor</a:t>
            </a:r>
            <a:endParaRPr lang="de-DE" dirty="0"/>
          </a:p>
        </p:txBody>
      </p:sp>
      <p:sp>
        <p:nvSpPr>
          <p:cNvPr id="5" name="Foliennummernplatzhalter 4">
            <a:extLst>
              <a:ext uri="{FF2B5EF4-FFF2-40B4-BE49-F238E27FC236}">
                <a16:creationId xmlns:a16="http://schemas.microsoft.com/office/drawing/2014/main" id="{75753ADD-B4C1-284A-968E-3154F6254F5F}"/>
              </a:ext>
            </a:extLst>
          </p:cNvPr>
          <p:cNvSpPr>
            <a:spLocks noGrp="1"/>
          </p:cNvSpPr>
          <p:nvPr>
            <p:ph type="sldNum" sz="quarter" idx="12"/>
          </p:nvPr>
        </p:nvSpPr>
        <p:spPr/>
        <p:txBody>
          <a:bodyPr/>
          <a:lstStyle/>
          <a:p>
            <a:fld id="{BB5D5A41-9DD1-F24E-9E26-15668BB14167}" type="slidenum">
              <a:rPr lang="de-DE" smtClean="0"/>
              <a:pPr/>
              <a:t>‹Nr.›</a:t>
            </a:fld>
            <a:endParaRPr lang="de-DE" dirty="0"/>
          </a:p>
        </p:txBody>
      </p:sp>
      <p:sp>
        <p:nvSpPr>
          <p:cNvPr id="9" name="Rechteck 8">
            <a:extLst>
              <a:ext uri="{FF2B5EF4-FFF2-40B4-BE49-F238E27FC236}">
                <a16:creationId xmlns:a16="http://schemas.microsoft.com/office/drawing/2014/main" id="{83B3455A-3C63-6245-B428-0F84726FEE7E}"/>
              </a:ext>
            </a:extLst>
          </p:cNvPr>
          <p:cNvSpPr/>
          <p:nvPr userDrawn="1"/>
        </p:nvSpPr>
        <p:spPr>
          <a:xfrm>
            <a:off x="836484" y="1160463"/>
            <a:ext cx="6832944" cy="400110"/>
          </a:xfrm>
          <a:prstGeom prst="rect">
            <a:avLst/>
          </a:prstGeom>
        </p:spPr>
        <p:txBody>
          <a:bodyPr wrap="square">
            <a:spAutoFit/>
          </a:bodyPr>
          <a:lstStyle/>
          <a:p>
            <a:r>
              <a:rPr lang="de-DE" sz="2400" b="1" dirty="0">
                <a:solidFill>
                  <a:schemeClr val="accent1"/>
                </a:solidFill>
                <a:latin typeface="Montserrat" pitchFamily="2" charset="77"/>
              </a:rPr>
              <a:t>Unterstützen Sie unsere Forschung</a:t>
            </a:r>
          </a:p>
        </p:txBody>
      </p:sp>
      <p:sp>
        <p:nvSpPr>
          <p:cNvPr id="10" name="Textfeld 9">
            <a:extLst>
              <a:ext uri="{FF2B5EF4-FFF2-40B4-BE49-F238E27FC236}">
                <a16:creationId xmlns:a16="http://schemas.microsoft.com/office/drawing/2014/main" id="{73B6721D-7BF1-304B-ABFE-930F3C756D40}"/>
              </a:ext>
            </a:extLst>
          </p:cNvPr>
          <p:cNvSpPr txBox="1"/>
          <p:nvPr userDrawn="1"/>
        </p:nvSpPr>
        <p:spPr>
          <a:xfrm>
            <a:off x="4893276" y="2215464"/>
            <a:ext cx="6458934" cy="1569660"/>
          </a:xfrm>
          <a:prstGeom prst="rect">
            <a:avLst/>
          </a:prstGeom>
          <a:noFill/>
        </p:spPr>
        <p:txBody>
          <a:bodyPr wrap="square" rtlCol="0">
            <a:spAutoFit/>
          </a:bodyPr>
          <a:lstStyle/>
          <a:p>
            <a:r>
              <a:rPr lang="de-DE" sz="1600" b="1" dirty="0">
                <a:solidFill>
                  <a:schemeClr val="accent1"/>
                </a:solidFill>
                <a:latin typeface="Montserrat" pitchFamily="2" charset="77"/>
              </a:rPr>
              <a:t>Forschung fördern und gemeinsam mehr bewirken</a:t>
            </a:r>
            <a:br>
              <a:rPr lang="de-DE" sz="1600" dirty="0">
                <a:latin typeface="Montserrat" pitchFamily="2" charset="77"/>
              </a:rPr>
            </a:br>
            <a:r>
              <a:rPr lang="de-DE" sz="1600" dirty="0">
                <a:latin typeface="Montserrat" pitchFamily="2" charset="77"/>
              </a:rPr>
              <a:t>Mit Ihrer Spende unterstützen Sie zweckgebunden die Forschung der Stiftung Umweltenergierecht über die Grundfinanzierung hinaus und leisten damit einen wichtigen Beitrag für das zukünftige Recht der Erneuerbaren Energien und eine nachhaltige Energieversorgung.</a:t>
            </a:r>
          </a:p>
        </p:txBody>
      </p:sp>
      <p:sp>
        <p:nvSpPr>
          <p:cNvPr id="11" name="Textfeld 10">
            <a:extLst>
              <a:ext uri="{FF2B5EF4-FFF2-40B4-BE49-F238E27FC236}">
                <a16:creationId xmlns:a16="http://schemas.microsoft.com/office/drawing/2014/main" id="{6D2E4B1B-C582-E640-A596-9E3D74DB5499}"/>
              </a:ext>
            </a:extLst>
          </p:cNvPr>
          <p:cNvSpPr txBox="1"/>
          <p:nvPr userDrawn="1"/>
        </p:nvSpPr>
        <p:spPr>
          <a:xfrm>
            <a:off x="4893276" y="3937083"/>
            <a:ext cx="6458934" cy="1569660"/>
          </a:xfrm>
          <a:prstGeom prst="rect">
            <a:avLst/>
          </a:prstGeom>
          <a:noFill/>
        </p:spPr>
        <p:txBody>
          <a:bodyPr wrap="square" rtlCol="0">
            <a:spAutoFit/>
          </a:bodyPr>
          <a:lstStyle/>
          <a:p>
            <a:r>
              <a:rPr lang="de-DE" sz="1600" b="1" dirty="0">
                <a:solidFill>
                  <a:schemeClr val="accent1"/>
                </a:solidFill>
                <a:latin typeface="Montserrat" pitchFamily="2" charset="77"/>
              </a:rPr>
              <a:t>Kontakt</a:t>
            </a:r>
            <a:br>
              <a:rPr lang="de-DE" sz="1600" dirty="0">
                <a:latin typeface="Montserrat" pitchFamily="2" charset="77"/>
              </a:rPr>
            </a:br>
            <a:r>
              <a:rPr lang="de-DE" sz="1600" dirty="0">
                <a:latin typeface="Montserrat" pitchFamily="2" charset="77"/>
              </a:rPr>
              <a:t>Christiane Mitsch</a:t>
            </a:r>
          </a:p>
          <a:p>
            <a:r>
              <a:rPr lang="de-DE" sz="1600" dirty="0">
                <a:latin typeface="Montserrat" pitchFamily="2" charset="77"/>
              </a:rPr>
              <a:t>Leitung Fundraising und Stakeholdermanagement</a:t>
            </a:r>
          </a:p>
          <a:p>
            <a:r>
              <a:rPr lang="de-DE" sz="1600" dirty="0">
                <a:latin typeface="Montserrat" pitchFamily="2" charset="77"/>
              </a:rPr>
              <a:t>T: +49 1520 7435953</a:t>
            </a:r>
          </a:p>
          <a:p>
            <a:r>
              <a:rPr lang="de-DE" sz="1600" dirty="0">
                <a:latin typeface="Montserrat" pitchFamily="2" charset="77"/>
              </a:rPr>
              <a:t>M: mitsch@stiftung-umweltenergierecht.de</a:t>
            </a:r>
          </a:p>
          <a:p>
            <a:endParaRPr lang="de-DE" sz="1600" dirty="0">
              <a:latin typeface="Montserrat" pitchFamily="2" charset="77"/>
            </a:endParaRPr>
          </a:p>
        </p:txBody>
      </p:sp>
      <p:sp>
        <p:nvSpPr>
          <p:cNvPr id="12" name="Textfeld 11">
            <a:extLst>
              <a:ext uri="{FF2B5EF4-FFF2-40B4-BE49-F238E27FC236}">
                <a16:creationId xmlns:a16="http://schemas.microsoft.com/office/drawing/2014/main" id="{B95D95C6-01CD-D24C-AB0D-88C319A59B85}"/>
              </a:ext>
            </a:extLst>
          </p:cNvPr>
          <p:cNvSpPr txBox="1"/>
          <p:nvPr userDrawn="1"/>
        </p:nvSpPr>
        <p:spPr>
          <a:xfrm>
            <a:off x="4893276" y="5412482"/>
            <a:ext cx="6458934" cy="1077218"/>
          </a:xfrm>
          <a:prstGeom prst="rect">
            <a:avLst/>
          </a:prstGeom>
          <a:noFill/>
        </p:spPr>
        <p:txBody>
          <a:bodyPr wrap="square" rtlCol="0">
            <a:spAutoFit/>
          </a:bodyPr>
          <a:lstStyle/>
          <a:p>
            <a:r>
              <a:rPr lang="de-DE" sz="1600" b="1" dirty="0">
                <a:solidFill>
                  <a:schemeClr val="accent1"/>
                </a:solidFill>
                <a:latin typeface="Montserrat" pitchFamily="2" charset="77"/>
              </a:rPr>
              <a:t>Spendenkonto</a:t>
            </a:r>
            <a:br>
              <a:rPr lang="de-DE" sz="1600" dirty="0">
                <a:latin typeface="Montserrat" pitchFamily="2" charset="77"/>
              </a:rPr>
            </a:br>
            <a:r>
              <a:rPr lang="de-DE" sz="1600" dirty="0">
                <a:latin typeface="Montserrat" pitchFamily="2" charset="77"/>
              </a:rPr>
              <a:t>Sparkasse Mainfranken</a:t>
            </a:r>
          </a:p>
          <a:p>
            <a:r>
              <a:rPr lang="de-DE" sz="1600" dirty="0">
                <a:latin typeface="Montserrat" pitchFamily="2" charset="77"/>
              </a:rPr>
              <a:t>IBAN: DE16 7905 0000 0046 7431 83</a:t>
            </a:r>
          </a:p>
          <a:p>
            <a:r>
              <a:rPr lang="de-DE" sz="1600" dirty="0">
                <a:latin typeface="Montserrat" pitchFamily="2" charset="77"/>
              </a:rPr>
              <a:t>BIC: BYLADEM1SWU</a:t>
            </a:r>
          </a:p>
        </p:txBody>
      </p:sp>
      <p:pic>
        <p:nvPicPr>
          <p:cNvPr id="13" name="Grafik 12">
            <a:extLst>
              <a:ext uri="{FF2B5EF4-FFF2-40B4-BE49-F238E27FC236}">
                <a16:creationId xmlns:a16="http://schemas.microsoft.com/office/drawing/2014/main" id="{C595311B-6224-0B4E-BDA6-DFA8190CC61D}"/>
              </a:ext>
            </a:extLst>
          </p:cNvPr>
          <p:cNvPicPr>
            <a:picLocks noChangeAspect="1"/>
          </p:cNvPicPr>
          <p:nvPr userDrawn="1"/>
        </p:nvPicPr>
        <p:blipFill>
          <a:blip r:embed="rId2"/>
          <a:srcRect/>
          <a:stretch/>
        </p:blipFill>
        <p:spPr>
          <a:xfrm>
            <a:off x="836483" y="2329232"/>
            <a:ext cx="3624147" cy="4059046"/>
          </a:xfrm>
          <a:prstGeom prst="rect">
            <a:avLst/>
          </a:prstGeom>
        </p:spPr>
      </p:pic>
    </p:spTree>
    <p:extLst>
      <p:ext uri="{BB962C8B-B14F-4D97-AF65-F5344CB8AC3E}">
        <p14:creationId xmlns:p14="http://schemas.microsoft.com/office/powerpoint/2010/main" val="6597807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Schlussfolie für eine*n Referent*in">
    <p:spTree>
      <p:nvGrpSpPr>
        <p:cNvPr id="1" name=""/>
        <p:cNvGrpSpPr/>
        <p:nvPr/>
      </p:nvGrpSpPr>
      <p:grpSpPr>
        <a:xfrm>
          <a:off x="0" y="0"/>
          <a:ext cx="0" cy="0"/>
          <a:chOff x="0" y="0"/>
          <a:chExt cx="0" cy="0"/>
        </a:xfrm>
      </p:grpSpPr>
      <p:sp>
        <p:nvSpPr>
          <p:cNvPr id="10" name="Rechteck 9">
            <a:extLst>
              <a:ext uri="{FF2B5EF4-FFF2-40B4-BE49-F238E27FC236}">
                <a16:creationId xmlns:a16="http://schemas.microsoft.com/office/drawing/2014/main" id="{EE911ABF-FE81-CB45-B21D-FC7CE60D441D}"/>
              </a:ext>
            </a:extLst>
          </p:cNvPr>
          <p:cNvSpPr/>
          <p:nvPr userDrawn="1"/>
        </p:nvSpPr>
        <p:spPr>
          <a:xfrm>
            <a:off x="0" y="0"/>
            <a:ext cx="12192000" cy="465437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1" name="Grafik 10">
            <a:extLst>
              <a:ext uri="{FF2B5EF4-FFF2-40B4-BE49-F238E27FC236}">
                <a16:creationId xmlns:a16="http://schemas.microsoft.com/office/drawing/2014/main" id="{FAEB988E-2FE1-A046-B604-A24022B4E49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483600" y="0"/>
            <a:ext cx="3708400" cy="1795024"/>
          </a:xfrm>
          <a:prstGeom prst="rect">
            <a:avLst/>
          </a:prstGeom>
        </p:spPr>
      </p:pic>
      <p:sp>
        <p:nvSpPr>
          <p:cNvPr id="13" name="Freihandform 12">
            <a:extLst>
              <a:ext uri="{FF2B5EF4-FFF2-40B4-BE49-F238E27FC236}">
                <a16:creationId xmlns:a16="http://schemas.microsoft.com/office/drawing/2014/main" id="{EC1FB5E3-775C-F548-9030-2E95D670283F}"/>
              </a:ext>
            </a:extLst>
          </p:cNvPr>
          <p:cNvSpPr/>
          <p:nvPr userDrawn="1"/>
        </p:nvSpPr>
        <p:spPr>
          <a:xfrm>
            <a:off x="839788" y="1178012"/>
            <a:ext cx="10512424" cy="5049794"/>
          </a:xfrm>
          <a:custGeom>
            <a:avLst/>
            <a:gdLst>
              <a:gd name="connsiteX0" fmla="*/ 10945300 w 10945300"/>
              <a:gd name="connsiteY0" fmla="*/ 0 h 4977636"/>
              <a:gd name="connsiteX1" fmla="*/ 0 w 10945300"/>
              <a:gd name="connsiteY1" fmla="*/ 0 h 4977636"/>
              <a:gd name="connsiteX2" fmla="*/ 0 w 10945300"/>
              <a:gd name="connsiteY2" fmla="*/ 4977636 h 4977636"/>
              <a:gd name="connsiteX3" fmla="*/ 10938425 w 10945300"/>
              <a:gd name="connsiteY3" fmla="*/ 4977636 h 4977636"/>
            </a:gdLst>
            <a:ahLst/>
            <a:cxnLst>
              <a:cxn ang="0">
                <a:pos x="connsiteX0" y="connsiteY0"/>
              </a:cxn>
              <a:cxn ang="0">
                <a:pos x="connsiteX1" y="connsiteY1"/>
              </a:cxn>
              <a:cxn ang="0">
                <a:pos x="connsiteX2" y="connsiteY2"/>
              </a:cxn>
              <a:cxn ang="0">
                <a:pos x="connsiteX3" y="connsiteY3"/>
              </a:cxn>
            </a:cxnLst>
            <a:rect l="l" t="t" r="r" b="b"/>
            <a:pathLst>
              <a:path w="10945300" h="4977636">
                <a:moveTo>
                  <a:pt x="10945300" y="0"/>
                </a:moveTo>
                <a:lnTo>
                  <a:pt x="0" y="0"/>
                </a:lnTo>
                <a:lnTo>
                  <a:pt x="0" y="4977636"/>
                </a:lnTo>
                <a:lnTo>
                  <a:pt x="10938425" y="4977636"/>
                </a:lnTo>
              </a:path>
            </a:pathLst>
          </a:custGeom>
          <a:no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Rechteck 13">
            <a:extLst>
              <a:ext uri="{FF2B5EF4-FFF2-40B4-BE49-F238E27FC236}">
                <a16:creationId xmlns:a16="http://schemas.microsoft.com/office/drawing/2014/main" id="{8C49854B-0A35-624B-AE74-8A58FE02A26A}"/>
              </a:ext>
            </a:extLst>
          </p:cNvPr>
          <p:cNvSpPr/>
          <p:nvPr userDrawn="1"/>
        </p:nvSpPr>
        <p:spPr>
          <a:xfrm>
            <a:off x="1274359" y="4850794"/>
            <a:ext cx="6640170" cy="1246495"/>
          </a:xfrm>
          <a:prstGeom prst="rect">
            <a:avLst/>
          </a:prstGeom>
        </p:spPr>
        <p:txBody>
          <a:bodyPr wrap="square">
            <a:spAutoFit/>
          </a:bodyPr>
          <a:lstStyle/>
          <a:p>
            <a:pPr marL="1023938" indent="-1016000">
              <a:spcBef>
                <a:spcPts val="600"/>
              </a:spcBef>
              <a:tabLst/>
              <a:defRPr/>
            </a:pPr>
            <a:r>
              <a:rPr lang="de-DE" sz="1000" b="1" dirty="0" err="1">
                <a:solidFill>
                  <a:schemeClr val="accent2"/>
                </a:solidFill>
                <a:latin typeface="Montserrat" pitchFamily="2" charset="77"/>
              </a:rPr>
              <a:t>www.stiftung-umweltenergierecht.de</a:t>
            </a:r>
            <a:endParaRPr lang="de-DE" sz="1000" b="1" dirty="0">
              <a:solidFill>
                <a:schemeClr val="accent2"/>
              </a:solidFill>
              <a:latin typeface="Montserrat" pitchFamily="2" charset="77"/>
            </a:endParaRPr>
          </a:p>
          <a:p>
            <a:pPr marL="1023938" indent="-1016000">
              <a:spcBef>
                <a:spcPts val="600"/>
              </a:spcBef>
              <a:tabLst/>
              <a:defRPr/>
            </a:pPr>
            <a:r>
              <a:rPr lang="de-DE" sz="1000" dirty="0">
                <a:solidFill>
                  <a:schemeClr val="accent2"/>
                </a:solidFill>
                <a:latin typeface="Montserrat" pitchFamily="2" charset="77"/>
              </a:rPr>
              <a:t>Unterstützen Sie unsere Arbeit durch </a:t>
            </a:r>
            <a:r>
              <a:rPr lang="de-DE" sz="1000" dirty="0" err="1">
                <a:solidFill>
                  <a:schemeClr val="accent2"/>
                </a:solidFill>
                <a:latin typeface="Montserrat" pitchFamily="2" charset="77"/>
              </a:rPr>
              <a:t>Zustiftungen</a:t>
            </a:r>
            <a:r>
              <a:rPr lang="de-DE" sz="1000" dirty="0">
                <a:solidFill>
                  <a:schemeClr val="accent2"/>
                </a:solidFill>
                <a:latin typeface="Montserrat" pitchFamily="2" charset="77"/>
              </a:rPr>
              <a:t> und Spenden für laufende Forschungsaufgaben.</a:t>
            </a:r>
          </a:p>
          <a:p>
            <a:pPr marL="1023938" indent="-1016000">
              <a:spcBef>
                <a:spcPts val="600"/>
              </a:spcBef>
              <a:tabLst/>
              <a:defRPr/>
            </a:pPr>
            <a:r>
              <a:rPr lang="de-DE" sz="1000" b="1" dirty="0">
                <a:solidFill>
                  <a:schemeClr val="accent2"/>
                </a:solidFill>
                <a:latin typeface="Montserrat" pitchFamily="2" charset="77"/>
              </a:rPr>
              <a:t>Spenden</a:t>
            </a:r>
            <a:r>
              <a:rPr lang="de-DE" sz="1000" dirty="0">
                <a:solidFill>
                  <a:schemeClr val="accent2"/>
                </a:solidFill>
                <a:latin typeface="Montserrat" pitchFamily="2" charset="77"/>
              </a:rPr>
              <a:t>:	BIC BYLADEM1SWU (Sparkasse Mainfranken Würzburg)</a:t>
            </a:r>
            <a:br>
              <a:rPr lang="de-DE" sz="1000" dirty="0">
                <a:solidFill>
                  <a:schemeClr val="accent2"/>
                </a:solidFill>
                <a:latin typeface="Montserrat" pitchFamily="2" charset="77"/>
              </a:rPr>
            </a:br>
            <a:r>
              <a:rPr lang="de-DE" sz="1000" dirty="0">
                <a:solidFill>
                  <a:schemeClr val="accent2"/>
                </a:solidFill>
                <a:latin typeface="Montserrat" pitchFamily="2" charset="77"/>
              </a:rPr>
              <a:t>IBAN DE16790500000046743183</a:t>
            </a:r>
          </a:p>
          <a:p>
            <a:pPr marL="1023938" indent="-1016000">
              <a:spcBef>
                <a:spcPts val="600"/>
              </a:spcBef>
              <a:tabLst/>
              <a:defRPr/>
            </a:pPr>
            <a:r>
              <a:rPr lang="de-DE" sz="1000" b="1" dirty="0" err="1">
                <a:solidFill>
                  <a:schemeClr val="accent2"/>
                </a:solidFill>
                <a:latin typeface="Montserrat" pitchFamily="2" charset="77"/>
              </a:rPr>
              <a:t>Zustiftungen</a:t>
            </a:r>
            <a:r>
              <a:rPr lang="de-DE" sz="1000" dirty="0">
                <a:solidFill>
                  <a:schemeClr val="accent2"/>
                </a:solidFill>
                <a:latin typeface="Montserrat" pitchFamily="2" charset="77"/>
              </a:rPr>
              <a:t>:	BIC BYLADEM1SWU (Sparkasse Mainfranken Würzburg)</a:t>
            </a:r>
            <a:br>
              <a:rPr lang="de-DE" sz="1000" dirty="0">
                <a:solidFill>
                  <a:schemeClr val="accent2"/>
                </a:solidFill>
                <a:latin typeface="Montserrat" pitchFamily="2" charset="77"/>
              </a:rPr>
            </a:br>
            <a:r>
              <a:rPr lang="de-DE" sz="1000" dirty="0">
                <a:solidFill>
                  <a:schemeClr val="accent2"/>
                </a:solidFill>
                <a:latin typeface="Montserrat" pitchFamily="2" charset="77"/>
              </a:rPr>
              <a:t>IBAN DE83790500000046745469</a:t>
            </a:r>
          </a:p>
        </p:txBody>
      </p:sp>
      <p:sp>
        <p:nvSpPr>
          <p:cNvPr id="15" name="Freihandform 14">
            <a:extLst>
              <a:ext uri="{FF2B5EF4-FFF2-40B4-BE49-F238E27FC236}">
                <a16:creationId xmlns:a16="http://schemas.microsoft.com/office/drawing/2014/main" id="{02A75650-1A2D-884D-B288-15AB97A3031E}"/>
              </a:ext>
            </a:extLst>
          </p:cNvPr>
          <p:cNvSpPr/>
          <p:nvPr userDrawn="1"/>
        </p:nvSpPr>
        <p:spPr>
          <a:xfrm>
            <a:off x="839788" y="4654378"/>
            <a:ext cx="11461138" cy="1639329"/>
          </a:xfrm>
          <a:custGeom>
            <a:avLst/>
            <a:gdLst>
              <a:gd name="connsiteX0" fmla="*/ 10945300 w 10945300"/>
              <a:gd name="connsiteY0" fmla="*/ 0 h 4977636"/>
              <a:gd name="connsiteX1" fmla="*/ 0 w 10945300"/>
              <a:gd name="connsiteY1" fmla="*/ 0 h 4977636"/>
              <a:gd name="connsiteX2" fmla="*/ 0 w 10945300"/>
              <a:gd name="connsiteY2" fmla="*/ 4977636 h 4977636"/>
              <a:gd name="connsiteX3" fmla="*/ 10938425 w 10945300"/>
              <a:gd name="connsiteY3" fmla="*/ 4977636 h 4977636"/>
              <a:gd name="connsiteX0" fmla="*/ 0 w 10938493"/>
              <a:gd name="connsiteY0" fmla="*/ 0 h 5581140"/>
              <a:gd name="connsiteX1" fmla="*/ 68 w 10938493"/>
              <a:gd name="connsiteY1" fmla="*/ 603504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768096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877824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4471416 h 5581140"/>
              <a:gd name="connsiteX2" fmla="*/ 68 w 10938493"/>
              <a:gd name="connsiteY2" fmla="*/ 5581140 h 5581140"/>
              <a:gd name="connsiteX3" fmla="*/ 10938493 w 10938493"/>
              <a:gd name="connsiteY3" fmla="*/ 5581140 h 5581140"/>
              <a:gd name="connsiteX0" fmla="*/ 0 w 10938493"/>
              <a:gd name="connsiteY0" fmla="*/ 0 h 1356612"/>
              <a:gd name="connsiteX1" fmla="*/ 68 w 10938493"/>
              <a:gd name="connsiteY1" fmla="*/ 246888 h 1356612"/>
              <a:gd name="connsiteX2" fmla="*/ 68 w 10938493"/>
              <a:gd name="connsiteY2" fmla="*/ 1356612 h 1356612"/>
              <a:gd name="connsiteX3" fmla="*/ 10938493 w 10938493"/>
              <a:gd name="connsiteY3" fmla="*/ 1356612 h 1356612"/>
              <a:gd name="connsiteX0" fmla="*/ 0 w 10938493"/>
              <a:gd name="connsiteY0" fmla="*/ 0 h 1356612"/>
              <a:gd name="connsiteX1" fmla="*/ 68 w 10938493"/>
              <a:gd name="connsiteY1" fmla="*/ 667512 h 1356612"/>
              <a:gd name="connsiteX2" fmla="*/ 68 w 10938493"/>
              <a:gd name="connsiteY2" fmla="*/ 1356612 h 1356612"/>
              <a:gd name="connsiteX3" fmla="*/ 10938493 w 10938493"/>
              <a:gd name="connsiteY3" fmla="*/ 1356612 h 1356612"/>
              <a:gd name="connsiteX0" fmla="*/ 0 w 10938493"/>
              <a:gd name="connsiteY0" fmla="*/ 0 h 1292604"/>
              <a:gd name="connsiteX1" fmla="*/ 68 w 10938493"/>
              <a:gd name="connsiteY1" fmla="*/ 603504 h 1292604"/>
              <a:gd name="connsiteX2" fmla="*/ 68 w 10938493"/>
              <a:gd name="connsiteY2" fmla="*/ 1292604 h 1292604"/>
              <a:gd name="connsiteX3" fmla="*/ 10938493 w 10938493"/>
              <a:gd name="connsiteY3" fmla="*/ 1292604 h 1292604"/>
              <a:gd name="connsiteX0" fmla="*/ 0 w 10938493"/>
              <a:gd name="connsiteY0" fmla="*/ 0 h 1324449"/>
              <a:gd name="connsiteX1" fmla="*/ 68 w 10938493"/>
              <a:gd name="connsiteY1" fmla="*/ 635349 h 1324449"/>
              <a:gd name="connsiteX2" fmla="*/ 68 w 10938493"/>
              <a:gd name="connsiteY2" fmla="*/ 1324449 h 1324449"/>
              <a:gd name="connsiteX3" fmla="*/ 10938493 w 10938493"/>
              <a:gd name="connsiteY3" fmla="*/ 1324449 h 1324449"/>
              <a:gd name="connsiteX0" fmla="*/ 0 w 11894082"/>
              <a:gd name="connsiteY0" fmla="*/ 0 h 1324449"/>
              <a:gd name="connsiteX1" fmla="*/ 68 w 11894082"/>
              <a:gd name="connsiteY1" fmla="*/ 635349 h 1324449"/>
              <a:gd name="connsiteX2" fmla="*/ 68 w 11894082"/>
              <a:gd name="connsiteY2" fmla="*/ 1324449 h 1324449"/>
              <a:gd name="connsiteX3" fmla="*/ 11894082 w 11894082"/>
              <a:gd name="connsiteY3" fmla="*/ 1324449 h 1324449"/>
            </a:gdLst>
            <a:ahLst/>
            <a:cxnLst>
              <a:cxn ang="0">
                <a:pos x="connsiteX0" y="connsiteY0"/>
              </a:cxn>
              <a:cxn ang="0">
                <a:pos x="connsiteX1" y="connsiteY1"/>
              </a:cxn>
              <a:cxn ang="0">
                <a:pos x="connsiteX2" y="connsiteY2"/>
              </a:cxn>
              <a:cxn ang="0">
                <a:pos x="connsiteX3" y="connsiteY3"/>
              </a:cxn>
            </a:cxnLst>
            <a:rect l="l" t="t" r="r" b="b"/>
            <a:pathLst>
              <a:path w="11894082" h="1324449">
                <a:moveTo>
                  <a:pt x="0" y="0"/>
                </a:moveTo>
                <a:cubicBezTo>
                  <a:pt x="23" y="201168"/>
                  <a:pt x="45" y="434181"/>
                  <a:pt x="68" y="635349"/>
                </a:cubicBezTo>
                <a:lnTo>
                  <a:pt x="68" y="1324449"/>
                </a:lnTo>
                <a:lnTo>
                  <a:pt x="11894082" y="1324449"/>
                </a:lnTo>
              </a:path>
            </a:pathLst>
          </a:custGeom>
          <a:noFill/>
          <a:ln w="444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Rechteck 16">
            <a:extLst>
              <a:ext uri="{FF2B5EF4-FFF2-40B4-BE49-F238E27FC236}">
                <a16:creationId xmlns:a16="http://schemas.microsoft.com/office/drawing/2014/main" id="{DA1EC288-428C-8C47-98EA-59E590C401E8}"/>
              </a:ext>
            </a:extLst>
          </p:cNvPr>
          <p:cNvSpPr/>
          <p:nvPr userDrawn="1"/>
        </p:nvSpPr>
        <p:spPr>
          <a:xfrm>
            <a:off x="1291602" y="4246862"/>
            <a:ext cx="3854732" cy="276999"/>
          </a:xfrm>
          <a:prstGeom prst="rect">
            <a:avLst/>
          </a:prstGeom>
        </p:spPr>
        <p:txBody>
          <a:bodyPr wrap="square">
            <a:spAutoFit/>
          </a:bodyPr>
          <a:lstStyle/>
          <a:p>
            <a:pPr marL="1023938" indent="-1016000">
              <a:lnSpc>
                <a:spcPct val="100000"/>
              </a:lnSpc>
              <a:spcBef>
                <a:spcPts val="1000"/>
              </a:spcBef>
              <a:tabLst/>
              <a:defRPr/>
            </a:pPr>
            <a:r>
              <a:rPr lang="de-DE" sz="1200" b="0" dirty="0">
                <a:solidFill>
                  <a:schemeClr val="bg1"/>
                </a:solidFill>
                <a:latin typeface="Montserrat" pitchFamily="2" charset="77"/>
              </a:rPr>
              <a:t>Friedrich-Ebert-Ring 9 | 97072 Würzburg</a:t>
            </a:r>
          </a:p>
        </p:txBody>
      </p:sp>
      <p:sp>
        <p:nvSpPr>
          <p:cNvPr id="19" name="Textplatzhalter 5">
            <a:extLst>
              <a:ext uri="{FF2B5EF4-FFF2-40B4-BE49-F238E27FC236}">
                <a16:creationId xmlns:a16="http://schemas.microsoft.com/office/drawing/2014/main" id="{08C0827B-73DC-3149-9810-408074C356CE}"/>
              </a:ext>
            </a:extLst>
          </p:cNvPr>
          <p:cNvSpPr>
            <a:spLocks noGrp="1"/>
          </p:cNvSpPr>
          <p:nvPr>
            <p:ph type="body" sz="quarter" idx="10" hasCustomPrompt="1"/>
          </p:nvPr>
        </p:nvSpPr>
        <p:spPr>
          <a:xfrm>
            <a:off x="1291602" y="1483200"/>
            <a:ext cx="2867025" cy="661720"/>
          </a:xfrm>
        </p:spPr>
        <p:txBody>
          <a:bodyPr/>
          <a:lstStyle>
            <a:lvl1pPr marL="0" indent="0">
              <a:lnSpc>
                <a:spcPct val="100000"/>
              </a:lnSpc>
              <a:spcBef>
                <a:spcPts val="0"/>
              </a:spcBef>
              <a:buNone/>
              <a:defRPr sz="2000">
                <a:solidFill>
                  <a:schemeClr val="bg1"/>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de-DE" dirty="0"/>
              <a:t>Vorname Nachname</a:t>
            </a:r>
          </a:p>
          <a:p>
            <a:pPr lvl="0"/>
            <a:r>
              <a:rPr lang="de-DE" dirty="0"/>
              <a:t>Funktion</a:t>
            </a:r>
          </a:p>
        </p:txBody>
      </p:sp>
      <p:sp>
        <p:nvSpPr>
          <p:cNvPr id="20" name="Textplatzhalter 22">
            <a:extLst>
              <a:ext uri="{FF2B5EF4-FFF2-40B4-BE49-F238E27FC236}">
                <a16:creationId xmlns:a16="http://schemas.microsoft.com/office/drawing/2014/main" id="{5710E3A9-FB83-F143-BE0D-B2F3108B76CA}"/>
              </a:ext>
            </a:extLst>
          </p:cNvPr>
          <p:cNvSpPr>
            <a:spLocks noGrp="1"/>
          </p:cNvSpPr>
          <p:nvPr>
            <p:ph type="body" sz="quarter" idx="11" hasCustomPrompt="1"/>
          </p:nvPr>
        </p:nvSpPr>
        <p:spPr>
          <a:xfrm>
            <a:off x="1291603" y="2992310"/>
            <a:ext cx="5314938" cy="1254551"/>
          </a:xfrm>
        </p:spPr>
        <p:txBody>
          <a:bodyPr/>
          <a:lstStyle>
            <a:lvl1pPr marL="400050" indent="-400050" algn="l">
              <a:lnSpc>
                <a:spcPct val="100000"/>
              </a:lnSpc>
              <a:buNone/>
              <a:tabLst/>
              <a:defRPr sz="1200">
                <a:solidFill>
                  <a:schemeClr val="bg1"/>
                </a:solidFill>
              </a:defRPr>
            </a:lvl1pPr>
            <a:lvl2pPr marL="457200" indent="0" algn="l">
              <a:buNone/>
              <a:defRPr sz="1200">
                <a:solidFill>
                  <a:schemeClr val="bg1"/>
                </a:solidFill>
              </a:defRPr>
            </a:lvl2pPr>
            <a:lvl3pPr marL="914400" indent="0" algn="l">
              <a:buNone/>
              <a:defRPr sz="1200">
                <a:solidFill>
                  <a:schemeClr val="bg1"/>
                </a:solidFill>
              </a:defRPr>
            </a:lvl3pPr>
            <a:lvl4pPr marL="1371600" indent="0" algn="l">
              <a:buNone/>
              <a:defRPr sz="1200">
                <a:solidFill>
                  <a:schemeClr val="bg1"/>
                </a:solidFill>
              </a:defRPr>
            </a:lvl4pPr>
            <a:lvl5pPr marL="1828800" indent="0" algn="l">
              <a:buNone/>
              <a:defRPr sz="1200">
                <a:solidFill>
                  <a:schemeClr val="bg1"/>
                </a:solidFill>
              </a:defRPr>
            </a:lvl5pPr>
          </a:lstStyle>
          <a:p>
            <a:pPr lvl="0"/>
            <a:r>
              <a:rPr lang="de-DE" dirty="0"/>
              <a:t>#</a:t>
            </a:r>
            <a:r>
              <a:rPr lang="de-DE" dirty="0" err="1"/>
              <a:t>nachname@stiftung-umweltenergierecht.de</a:t>
            </a:r>
            <a:endParaRPr lang="de-DE" dirty="0"/>
          </a:p>
          <a:p>
            <a:pPr lvl="0"/>
            <a:r>
              <a:rPr lang="de-DE" dirty="0"/>
              <a:t>Tel:	+49-931-79 40 77-## </a:t>
            </a:r>
          </a:p>
          <a:p>
            <a:pPr lvl="0"/>
            <a:r>
              <a:rPr lang="de-DE" dirty="0"/>
              <a:t>Fax:	+49-931-79 40 77-29</a:t>
            </a:r>
          </a:p>
          <a:p>
            <a:pPr lvl="0"/>
            <a:r>
              <a:rPr lang="de-DE" dirty="0"/>
              <a:t>Twitter: </a:t>
            </a:r>
          </a:p>
        </p:txBody>
      </p:sp>
    </p:spTree>
    <p:extLst>
      <p:ext uri="{BB962C8B-B14F-4D97-AF65-F5344CB8AC3E}">
        <p14:creationId xmlns:p14="http://schemas.microsoft.com/office/powerpoint/2010/main" val="28713849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cSld name="Kapiteltrenner 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2D5E41-8390-5845-91E5-1A48F528C44C}"/>
              </a:ext>
            </a:extLst>
          </p:cNvPr>
          <p:cNvSpPr>
            <a:spLocks noGrp="1"/>
          </p:cNvSpPr>
          <p:nvPr>
            <p:ph type="ctrTitle"/>
          </p:nvPr>
        </p:nvSpPr>
        <p:spPr>
          <a:xfrm>
            <a:off x="836483" y="3674803"/>
            <a:ext cx="9144000" cy="2015941"/>
          </a:xfrm>
        </p:spPr>
        <p:txBody>
          <a:bodyPr anchor="b">
            <a:noAutofit/>
          </a:bodyPr>
          <a:lstStyle>
            <a:lvl1pPr algn="l">
              <a:defRPr sz="4800"/>
            </a:lvl1pPr>
          </a:lstStyle>
          <a:p>
            <a:r>
              <a:rPr lang="de-DE"/>
              <a:t>Mastertitelformat bearbeiten</a:t>
            </a:r>
          </a:p>
        </p:txBody>
      </p:sp>
      <p:sp>
        <p:nvSpPr>
          <p:cNvPr id="3" name="Untertitel 2">
            <a:extLst>
              <a:ext uri="{FF2B5EF4-FFF2-40B4-BE49-F238E27FC236}">
                <a16:creationId xmlns:a16="http://schemas.microsoft.com/office/drawing/2014/main" id="{3405D381-F7BE-CA4A-BF4A-EFA4ACC6E752}"/>
              </a:ext>
            </a:extLst>
          </p:cNvPr>
          <p:cNvSpPr>
            <a:spLocks noGrp="1"/>
          </p:cNvSpPr>
          <p:nvPr>
            <p:ph type="subTitle" idx="1"/>
          </p:nvPr>
        </p:nvSpPr>
        <p:spPr>
          <a:xfrm>
            <a:off x="836482" y="5782821"/>
            <a:ext cx="9144001" cy="849754"/>
          </a:xfrm>
        </p:spPr>
        <p:txBody>
          <a:bodyPr>
            <a:noAutofit/>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6" name="Foliennummernplatzhalter 5">
            <a:extLst>
              <a:ext uri="{FF2B5EF4-FFF2-40B4-BE49-F238E27FC236}">
                <a16:creationId xmlns:a16="http://schemas.microsoft.com/office/drawing/2014/main" id="{396470F0-EAC2-6646-9887-38C4B61F2D01}"/>
              </a:ext>
            </a:extLst>
          </p:cNvPr>
          <p:cNvSpPr>
            <a:spLocks noGrp="1"/>
          </p:cNvSpPr>
          <p:nvPr>
            <p:ph type="sldNum" sz="quarter" idx="12"/>
          </p:nvPr>
        </p:nvSpPr>
        <p:spPr/>
        <p:txBody>
          <a:bodyPr/>
          <a:lstStyle/>
          <a:p>
            <a:fld id="{BB5D5A41-9DD1-F24E-9E26-15668BB14167}" type="slidenum">
              <a:rPr lang="de-DE" smtClean="0"/>
              <a:t>‹Nr.›</a:t>
            </a:fld>
            <a:endParaRPr lang="de-DE"/>
          </a:p>
        </p:txBody>
      </p:sp>
      <p:sp>
        <p:nvSpPr>
          <p:cNvPr id="7" name="Datumsplatzhalter 4">
            <a:extLst>
              <a:ext uri="{FF2B5EF4-FFF2-40B4-BE49-F238E27FC236}">
                <a16:creationId xmlns:a16="http://schemas.microsoft.com/office/drawing/2014/main" id="{59CEB14F-7896-1B42-BB5D-F90457FF321D}"/>
              </a:ext>
            </a:extLst>
          </p:cNvPr>
          <p:cNvSpPr>
            <a:spLocks noGrp="1"/>
          </p:cNvSpPr>
          <p:nvPr>
            <p:ph type="dt" sz="half" idx="10"/>
          </p:nvPr>
        </p:nvSpPr>
        <p:spPr>
          <a:xfrm>
            <a:off x="1460474" y="226629"/>
            <a:ext cx="769471" cy="272549"/>
          </a:xfrm>
        </p:spPr>
        <p:txBody>
          <a:bodyPr/>
          <a:lstStyle/>
          <a:p>
            <a:r>
              <a:rPr lang="de-DE"/>
              <a:t>23.10.2023</a:t>
            </a:r>
          </a:p>
        </p:txBody>
      </p:sp>
      <p:sp>
        <p:nvSpPr>
          <p:cNvPr id="8" name="Fußzeilenplatzhalter 5">
            <a:extLst>
              <a:ext uri="{FF2B5EF4-FFF2-40B4-BE49-F238E27FC236}">
                <a16:creationId xmlns:a16="http://schemas.microsoft.com/office/drawing/2014/main" id="{A52095C8-C823-904B-9DF7-96893F756219}"/>
              </a:ext>
            </a:extLst>
          </p:cNvPr>
          <p:cNvSpPr>
            <a:spLocks noGrp="1"/>
          </p:cNvSpPr>
          <p:nvPr>
            <p:ph type="ftr" sz="quarter" idx="11"/>
          </p:nvPr>
        </p:nvSpPr>
        <p:spPr>
          <a:xfrm>
            <a:off x="2413898" y="226629"/>
            <a:ext cx="5359333" cy="272549"/>
          </a:xfrm>
        </p:spPr>
        <p:txBody>
          <a:bodyPr/>
          <a:lstStyle/>
          <a:p>
            <a:r>
              <a:rPr lang="de-DE"/>
              <a:t>agree.d-Workshop: Fit for 55: Förderung Erneuerbarer und Dekarbonisierung Gebäudesektor</a:t>
            </a:r>
          </a:p>
        </p:txBody>
      </p:sp>
      <p:sp>
        <p:nvSpPr>
          <p:cNvPr id="9" name="Freihandform 8">
            <a:extLst>
              <a:ext uri="{FF2B5EF4-FFF2-40B4-BE49-F238E27FC236}">
                <a16:creationId xmlns:a16="http://schemas.microsoft.com/office/drawing/2014/main" id="{95303564-E09A-0F4E-9A71-2457A6BE02C9}"/>
              </a:ext>
            </a:extLst>
          </p:cNvPr>
          <p:cNvSpPr/>
          <p:nvPr userDrawn="1"/>
        </p:nvSpPr>
        <p:spPr>
          <a:xfrm>
            <a:off x="406910" y="572400"/>
            <a:ext cx="11981939" cy="5939041"/>
          </a:xfrm>
          <a:custGeom>
            <a:avLst/>
            <a:gdLst>
              <a:gd name="connsiteX0" fmla="*/ 10945300 w 10945300"/>
              <a:gd name="connsiteY0" fmla="*/ 0 h 4977636"/>
              <a:gd name="connsiteX1" fmla="*/ 0 w 10945300"/>
              <a:gd name="connsiteY1" fmla="*/ 0 h 4977636"/>
              <a:gd name="connsiteX2" fmla="*/ 0 w 10945300"/>
              <a:gd name="connsiteY2" fmla="*/ 4977636 h 4977636"/>
              <a:gd name="connsiteX3" fmla="*/ 10938425 w 10945300"/>
              <a:gd name="connsiteY3" fmla="*/ 4977636 h 4977636"/>
              <a:gd name="connsiteX0" fmla="*/ 10438171 w 10938425"/>
              <a:gd name="connsiteY0" fmla="*/ 0 h 4977636"/>
              <a:gd name="connsiteX1" fmla="*/ 0 w 10938425"/>
              <a:gd name="connsiteY1" fmla="*/ 0 h 4977636"/>
              <a:gd name="connsiteX2" fmla="*/ 0 w 10938425"/>
              <a:gd name="connsiteY2" fmla="*/ 4977636 h 4977636"/>
              <a:gd name="connsiteX3" fmla="*/ 10938425 w 10938425"/>
              <a:gd name="connsiteY3" fmla="*/ 4977636 h 4977636"/>
            </a:gdLst>
            <a:ahLst/>
            <a:cxnLst>
              <a:cxn ang="0">
                <a:pos x="connsiteX0" y="connsiteY0"/>
              </a:cxn>
              <a:cxn ang="0">
                <a:pos x="connsiteX1" y="connsiteY1"/>
              </a:cxn>
              <a:cxn ang="0">
                <a:pos x="connsiteX2" y="connsiteY2"/>
              </a:cxn>
              <a:cxn ang="0">
                <a:pos x="connsiteX3" y="connsiteY3"/>
              </a:cxn>
            </a:cxnLst>
            <a:rect l="l" t="t" r="r" b="b"/>
            <a:pathLst>
              <a:path w="10938425" h="4977636">
                <a:moveTo>
                  <a:pt x="10438171" y="0"/>
                </a:moveTo>
                <a:lnTo>
                  <a:pt x="0" y="0"/>
                </a:lnTo>
                <a:lnTo>
                  <a:pt x="0" y="4977636"/>
                </a:lnTo>
                <a:lnTo>
                  <a:pt x="10938425" y="4977636"/>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0" name="Grafik 9">
            <a:extLst>
              <a:ext uri="{FF2B5EF4-FFF2-40B4-BE49-F238E27FC236}">
                <a16:creationId xmlns:a16="http://schemas.microsoft.com/office/drawing/2014/main" id="{50CBBA61-E7AA-614F-81AE-B549F415049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055526" y="-107094"/>
            <a:ext cx="2136473" cy="1034144"/>
          </a:xfrm>
          <a:prstGeom prst="rect">
            <a:avLst/>
          </a:prstGeom>
        </p:spPr>
      </p:pic>
    </p:spTree>
    <p:extLst>
      <p:ext uri="{BB962C8B-B14F-4D97-AF65-F5344CB8AC3E}">
        <p14:creationId xmlns:p14="http://schemas.microsoft.com/office/powerpoint/2010/main" val="17280467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847CBB23-F2DE-6B95-DECA-90B086735930}"/>
              </a:ext>
            </a:extLst>
          </p:cNvPr>
          <p:cNvSpPr>
            <a:spLocks noGrp="1"/>
          </p:cNvSpPr>
          <p:nvPr>
            <p:ph type="dt" sz="half" idx="10"/>
          </p:nvPr>
        </p:nvSpPr>
        <p:spPr/>
        <p:txBody>
          <a:bodyPr/>
          <a:lstStyle/>
          <a:p>
            <a:r>
              <a:rPr lang="de-DE"/>
              <a:t>23.10.2023</a:t>
            </a:r>
          </a:p>
        </p:txBody>
      </p:sp>
      <p:sp>
        <p:nvSpPr>
          <p:cNvPr id="3" name="Fußzeilenplatzhalter 2">
            <a:extLst>
              <a:ext uri="{FF2B5EF4-FFF2-40B4-BE49-F238E27FC236}">
                <a16:creationId xmlns:a16="http://schemas.microsoft.com/office/drawing/2014/main" id="{BE6A724F-33BF-DD19-79BF-00123B286133}"/>
              </a:ext>
            </a:extLst>
          </p:cNvPr>
          <p:cNvSpPr>
            <a:spLocks noGrp="1"/>
          </p:cNvSpPr>
          <p:nvPr>
            <p:ph type="ftr" sz="quarter" idx="11"/>
          </p:nvPr>
        </p:nvSpPr>
        <p:spPr/>
        <p:txBody>
          <a:bodyPr/>
          <a:lstStyle/>
          <a:p>
            <a:r>
              <a:rPr lang="de-DE"/>
              <a:t>agree.d-Workshop: Fit for 55: Förderung Erneuerbarer und Dekarbonisierung Gebäudesektor</a:t>
            </a:r>
          </a:p>
        </p:txBody>
      </p:sp>
      <p:sp>
        <p:nvSpPr>
          <p:cNvPr id="4" name="Foliennummernplatzhalter 3">
            <a:extLst>
              <a:ext uri="{FF2B5EF4-FFF2-40B4-BE49-F238E27FC236}">
                <a16:creationId xmlns:a16="http://schemas.microsoft.com/office/drawing/2014/main" id="{50D8FBC7-EAEE-ACBC-0CFD-64818A235404}"/>
              </a:ext>
            </a:extLst>
          </p:cNvPr>
          <p:cNvSpPr>
            <a:spLocks noGrp="1"/>
          </p:cNvSpPr>
          <p:nvPr>
            <p:ph type="sldNum" sz="quarter" idx="12"/>
          </p:nvPr>
        </p:nvSpPr>
        <p:spPr/>
        <p:txBody>
          <a:bodyPr/>
          <a:lstStyle/>
          <a:p>
            <a:fld id="{3FC7044A-9581-448F-A798-C0F830A52AAB}" type="slidenum">
              <a:rPr lang="de-DE" smtClean="0"/>
              <a:t>‹Nr.›</a:t>
            </a:fld>
            <a:endParaRPr lang="de-DE"/>
          </a:p>
        </p:txBody>
      </p:sp>
    </p:spTree>
    <p:extLst>
      <p:ext uri="{BB962C8B-B14F-4D97-AF65-F5344CB8AC3E}">
        <p14:creationId xmlns:p14="http://schemas.microsoft.com/office/powerpoint/2010/main" val="8212177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83AA29AD-01DD-EC4C-AE03-AF5179D19FB9}"/>
              </a:ext>
            </a:extLst>
          </p:cNvPr>
          <p:cNvSpPr>
            <a:spLocks noGrp="1"/>
          </p:cNvSpPr>
          <p:nvPr>
            <p:ph type="title"/>
          </p:nvPr>
        </p:nvSpPr>
        <p:spPr>
          <a:xfrm>
            <a:off x="836483" y="1176574"/>
            <a:ext cx="10515600" cy="986675"/>
          </a:xfrm>
          <a:prstGeom prst="rect">
            <a:avLst/>
          </a:prstGeom>
        </p:spPr>
        <p:txBody>
          <a:bodyPr vert="horz" lIns="91440" tIns="45720" rIns="91440" bIns="45720" rtlCol="0" anchor="t">
            <a:noAutofit/>
          </a:bodyPr>
          <a:lstStyle/>
          <a:p>
            <a:r>
              <a:rPr lang="de-DE" dirty="0"/>
              <a:t>Mastertitelformat bearbeiten</a:t>
            </a:r>
          </a:p>
        </p:txBody>
      </p:sp>
      <p:sp>
        <p:nvSpPr>
          <p:cNvPr id="3" name="Textplatzhalter 2">
            <a:extLst>
              <a:ext uri="{FF2B5EF4-FFF2-40B4-BE49-F238E27FC236}">
                <a16:creationId xmlns:a16="http://schemas.microsoft.com/office/drawing/2014/main" id="{5642CAC2-6C19-1047-8D2C-D4EC8E628216}"/>
              </a:ext>
            </a:extLst>
          </p:cNvPr>
          <p:cNvSpPr>
            <a:spLocks noGrp="1"/>
          </p:cNvSpPr>
          <p:nvPr>
            <p:ph type="body" idx="1"/>
          </p:nvPr>
        </p:nvSpPr>
        <p:spPr>
          <a:xfrm>
            <a:off x="838200" y="2201709"/>
            <a:ext cx="10515600" cy="4430866"/>
          </a:xfrm>
          <a:prstGeom prst="rect">
            <a:avLst/>
          </a:prstGeom>
        </p:spPr>
        <p:txBody>
          <a:bodyPr vert="horz" lIns="91440" tIns="45720" rIns="91440" bIns="45720" rtlCol="0">
            <a:no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a:extLst>
              <a:ext uri="{FF2B5EF4-FFF2-40B4-BE49-F238E27FC236}">
                <a16:creationId xmlns:a16="http://schemas.microsoft.com/office/drawing/2014/main" id="{DC82354B-076D-2F4E-94D5-4BD7F38144C9}"/>
              </a:ext>
            </a:extLst>
          </p:cNvPr>
          <p:cNvSpPr>
            <a:spLocks noGrp="1"/>
          </p:cNvSpPr>
          <p:nvPr>
            <p:ph type="dt" sz="half" idx="2"/>
          </p:nvPr>
        </p:nvSpPr>
        <p:spPr>
          <a:xfrm>
            <a:off x="1460474" y="226629"/>
            <a:ext cx="769471" cy="272549"/>
          </a:xfrm>
          <a:prstGeom prst="rect">
            <a:avLst/>
          </a:prstGeom>
        </p:spPr>
        <p:txBody>
          <a:bodyPr vert="horz" lIns="91440" tIns="45720" rIns="91440" bIns="45720" rtlCol="0" anchor="b"/>
          <a:lstStyle>
            <a:lvl1pPr algn="l">
              <a:defRPr sz="800">
                <a:solidFill>
                  <a:srgbClr val="002758"/>
                </a:solidFill>
                <a:latin typeface="Montserrat" pitchFamily="2" charset="77"/>
              </a:defRPr>
            </a:lvl1pPr>
          </a:lstStyle>
          <a:p>
            <a:r>
              <a:rPr lang="de-DE"/>
              <a:t>23.10.2023</a:t>
            </a:r>
            <a:endParaRPr lang="de-DE" dirty="0"/>
          </a:p>
        </p:txBody>
      </p:sp>
      <p:sp>
        <p:nvSpPr>
          <p:cNvPr id="5" name="Fußzeilenplatzhalter 4">
            <a:extLst>
              <a:ext uri="{FF2B5EF4-FFF2-40B4-BE49-F238E27FC236}">
                <a16:creationId xmlns:a16="http://schemas.microsoft.com/office/drawing/2014/main" id="{F7BAAD8A-CACA-5544-9629-9B56E8C1AA3D}"/>
              </a:ext>
            </a:extLst>
          </p:cNvPr>
          <p:cNvSpPr>
            <a:spLocks noGrp="1"/>
          </p:cNvSpPr>
          <p:nvPr>
            <p:ph type="ftr" sz="quarter" idx="3"/>
          </p:nvPr>
        </p:nvSpPr>
        <p:spPr>
          <a:xfrm>
            <a:off x="2413898" y="226629"/>
            <a:ext cx="5359333" cy="272549"/>
          </a:xfrm>
          <a:prstGeom prst="rect">
            <a:avLst/>
          </a:prstGeom>
        </p:spPr>
        <p:txBody>
          <a:bodyPr vert="horz" lIns="91440" tIns="45720" rIns="91440" bIns="45720" rtlCol="0" anchor="b"/>
          <a:lstStyle>
            <a:lvl1pPr algn="l">
              <a:defRPr sz="800">
                <a:solidFill>
                  <a:srgbClr val="002758"/>
                </a:solidFill>
                <a:latin typeface="Montserrat" pitchFamily="2" charset="77"/>
              </a:defRPr>
            </a:lvl1pPr>
          </a:lstStyle>
          <a:p>
            <a:r>
              <a:rPr lang="de-DE"/>
              <a:t>agree.d-Workshop: Fit for 55: Förderung Erneuerbarer und Dekarbonisierung Gebäudesektor</a:t>
            </a:r>
            <a:endParaRPr lang="de-DE" dirty="0"/>
          </a:p>
        </p:txBody>
      </p:sp>
      <p:sp>
        <p:nvSpPr>
          <p:cNvPr id="6" name="Foliennummernplatzhalter 5">
            <a:extLst>
              <a:ext uri="{FF2B5EF4-FFF2-40B4-BE49-F238E27FC236}">
                <a16:creationId xmlns:a16="http://schemas.microsoft.com/office/drawing/2014/main" id="{5274524C-AC5F-5147-9CFD-C00277CDAD91}"/>
              </a:ext>
            </a:extLst>
          </p:cNvPr>
          <p:cNvSpPr>
            <a:spLocks noGrp="1"/>
          </p:cNvSpPr>
          <p:nvPr>
            <p:ph type="sldNum" sz="quarter" idx="4"/>
          </p:nvPr>
        </p:nvSpPr>
        <p:spPr>
          <a:xfrm>
            <a:off x="836483" y="226629"/>
            <a:ext cx="449177" cy="272549"/>
          </a:xfrm>
          <a:prstGeom prst="rect">
            <a:avLst/>
          </a:prstGeom>
        </p:spPr>
        <p:txBody>
          <a:bodyPr vert="horz" lIns="91440" tIns="45720" rIns="91440" bIns="45720" rtlCol="0" anchor="b"/>
          <a:lstStyle>
            <a:lvl1pPr algn="l">
              <a:defRPr sz="800">
                <a:solidFill>
                  <a:srgbClr val="002758"/>
                </a:solidFill>
                <a:latin typeface="Montserrat" pitchFamily="2" charset="77"/>
              </a:defRPr>
            </a:lvl1pPr>
          </a:lstStyle>
          <a:p>
            <a:fld id="{BB5D5A41-9DD1-F24E-9E26-15668BB14167}" type="slidenum">
              <a:rPr lang="de-DE" smtClean="0"/>
              <a:pPr/>
              <a:t>‹Nr.›</a:t>
            </a:fld>
            <a:endParaRPr lang="de-DE" dirty="0"/>
          </a:p>
        </p:txBody>
      </p:sp>
      <p:pic>
        <p:nvPicPr>
          <p:cNvPr id="14" name="Grafik 13">
            <a:extLst>
              <a:ext uri="{FF2B5EF4-FFF2-40B4-BE49-F238E27FC236}">
                <a16:creationId xmlns:a16="http://schemas.microsoft.com/office/drawing/2014/main" id="{671E2564-6038-4F46-9BC2-39BB556768C2}"/>
              </a:ext>
            </a:extLst>
          </p:cNvPr>
          <p:cNvPicPr>
            <a:picLocks noChangeAspect="1"/>
          </p:cNvPicPr>
          <p:nvPr userDrawn="1"/>
        </p:nvPicPr>
        <p:blipFill>
          <a:blip r:embed="rId17">
            <a:extLst>
              <a:ext uri="{96DAC541-7B7A-43D3-8B79-37D633B846F1}">
                <asvg:svgBlip xmlns:asvg="http://schemas.microsoft.com/office/drawing/2016/SVG/main" r:embed="rId18"/>
              </a:ext>
            </a:extLst>
          </a:blip>
          <a:stretch>
            <a:fillRect/>
          </a:stretch>
        </p:blipFill>
        <p:spPr>
          <a:xfrm>
            <a:off x="10055526" y="-107094"/>
            <a:ext cx="2136473" cy="1034144"/>
          </a:xfrm>
          <a:prstGeom prst="rect">
            <a:avLst/>
          </a:prstGeom>
        </p:spPr>
      </p:pic>
      <p:cxnSp>
        <p:nvCxnSpPr>
          <p:cNvPr id="8" name="Gerade Verbindung 7">
            <a:extLst>
              <a:ext uri="{FF2B5EF4-FFF2-40B4-BE49-F238E27FC236}">
                <a16:creationId xmlns:a16="http://schemas.microsoft.com/office/drawing/2014/main" id="{B36BAA85-35E3-C741-B068-F67380AA01E3}"/>
              </a:ext>
            </a:extLst>
          </p:cNvPr>
          <p:cNvCxnSpPr/>
          <p:nvPr userDrawn="1"/>
        </p:nvCxnSpPr>
        <p:spPr>
          <a:xfrm>
            <a:off x="-68543" y="570302"/>
            <a:ext cx="11905130" cy="0"/>
          </a:xfrm>
          <a:prstGeom prst="line">
            <a:avLst/>
          </a:prstGeom>
          <a:ln w="2222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5825175"/>
      </p:ext>
    </p:extLst>
  </p:cSld>
  <p:clrMap bg1="lt1" tx1="dk1" bg2="lt2" tx2="dk2" accent1="accent1" accent2="accent2" accent3="accent3" accent4="accent4" accent5="accent5" accent6="accent6" hlink="hlink" folHlink="folHlink"/>
  <p:sldLayoutIdLst>
    <p:sldLayoutId id="2147483660" r:id="rId1"/>
    <p:sldLayoutId id="2147483677" r:id="rId2"/>
    <p:sldLayoutId id="2147483664" r:id="rId3"/>
    <p:sldLayoutId id="2147483650" r:id="rId4"/>
    <p:sldLayoutId id="2147483665" r:id="rId5"/>
    <p:sldLayoutId id="2147483663" r:id="rId6"/>
    <p:sldLayoutId id="2147483653" r:id="rId7"/>
    <p:sldLayoutId id="2147483661" r:id="rId8"/>
    <p:sldLayoutId id="2147483657" r:id="rId9"/>
    <p:sldLayoutId id="2147483662" r:id="rId10"/>
    <p:sldLayoutId id="2147483670" r:id="rId11"/>
    <p:sldLayoutId id="2147483671" r:id="rId12"/>
    <p:sldLayoutId id="2147483673" r:id="rId13"/>
    <p:sldLayoutId id="2147483678" r:id="rId14"/>
    <p:sldLayoutId id="2147483679" r:id="rId15"/>
  </p:sldLayoutIdLst>
  <p:hf hdr="0"/>
  <p:txStyles>
    <p:titleStyle>
      <a:lvl1pPr algn="l" defTabSz="914400" rtl="0" eaLnBrk="1" latinLnBrk="0" hangingPunct="1">
        <a:lnSpc>
          <a:spcPct val="90000"/>
        </a:lnSpc>
        <a:spcBef>
          <a:spcPct val="0"/>
        </a:spcBef>
        <a:buNone/>
        <a:defRPr sz="2400" b="1" i="0" kern="1200">
          <a:solidFill>
            <a:schemeClr val="tx2"/>
          </a:solidFill>
          <a:latin typeface="Montserrat" pitchFamily="2" charset="77"/>
          <a:ea typeface="+mj-ea"/>
          <a:cs typeface="+mj-cs"/>
        </a:defRPr>
      </a:lvl1pPr>
    </p:titleStyle>
    <p:bodyStyle>
      <a:lvl1pPr marL="228600" indent="-228600" algn="l" defTabSz="914400" rtl="0" eaLnBrk="1" latinLnBrk="0" hangingPunct="1">
        <a:lnSpc>
          <a:spcPct val="120000"/>
        </a:lnSpc>
        <a:spcBef>
          <a:spcPts val="1000"/>
        </a:spcBef>
        <a:buClr>
          <a:schemeClr val="tx2"/>
        </a:buClr>
        <a:buFont typeface="Systemschrift Normal"/>
        <a:buChar char="▸"/>
        <a:defRPr sz="2000" kern="1200">
          <a:solidFill>
            <a:schemeClr val="tx1"/>
          </a:solidFill>
          <a:latin typeface="Montserrat" pitchFamily="2" charset="77"/>
          <a:ea typeface="+mn-ea"/>
          <a:cs typeface="+mn-cs"/>
        </a:defRPr>
      </a:lvl1pPr>
      <a:lvl2pPr marL="685800" indent="-228600" algn="l" defTabSz="914400" rtl="0" eaLnBrk="1" latinLnBrk="0" hangingPunct="1">
        <a:lnSpc>
          <a:spcPct val="120000"/>
        </a:lnSpc>
        <a:spcBef>
          <a:spcPts val="500"/>
        </a:spcBef>
        <a:buClr>
          <a:srgbClr val="99D5EF"/>
        </a:buClr>
        <a:buFont typeface="Systemschrift Normal"/>
        <a:buChar char="−"/>
        <a:defRPr sz="1800" kern="1200">
          <a:solidFill>
            <a:schemeClr val="tx1"/>
          </a:solidFill>
          <a:latin typeface="Montserrat" pitchFamily="2" charset="77"/>
          <a:ea typeface="+mn-ea"/>
          <a:cs typeface="+mn-cs"/>
        </a:defRPr>
      </a:lvl2pPr>
      <a:lvl3pPr marL="1143000" indent="-228600" algn="l" defTabSz="914400" rtl="0" eaLnBrk="1" latinLnBrk="0" hangingPunct="1">
        <a:lnSpc>
          <a:spcPct val="120000"/>
        </a:lnSpc>
        <a:spcBef>
          <a:spcPts val="500"/>
        </a:spcBef>
        <a:buClr>
          <a:srgbClr val="99D5EF"/>
        </a:buClr>
        <a:buFont typeface="Arial" panose="020B0604020202020204" pitchFamily="34" charset="0"/>
        <a:buChar char="•"/>
        <a:defRPr sz="1800" kern="1200">
          <a:solidFill>
            <a:schemeClr val="tx1"/>
          </a:solidFill>
          <a:latin typeface="Montserrat" pitchFamily="2" charset="77"/>
          <a:ea typeface="+mn-ea"/>
          <a:cs typeface="+mn-cs"/>
        </a:defRPr>
      </a:lvl3pPr>
      <a:lvl4pPr marL="1600200" indent="-228600" algn="l" defTabSz="914400" rtl="0" eaLnBrk="1" latinLnBrk="0" hangingPunct="1">
        <a:lnSpc>
          <a:spcPct val="120000"/>
        </a:lnSpc>
        <a:spcBef>
          <a:spcPts val="500"/>
        </a:spcBef>
        <a:buClr>
          <a:srgbClr val="99D5EF"/>
        </a:buClr>
        <a:buFont typeface="Systemschrift Normal"/>
        <a:buChar char="‣"/>
        <a:defRPr sz="1800" kern="1200">
          <a:solidFill>
            <a:schemeClr val="tx1"/>
          </a:solidFill>
          <a:latin typeface="Montserrat" pitchFamily="2" charset="77"/>
          <a:ea typeface="+mn-ea"/>
          <a:cs typeface="+mn-cs"/>
        </a:defRPr>
      </a:lvl4pPr>
      <a:lvl5pPr marL="2057400" indent="-228600" algn="l" defTabSz="914400" rtl="0" eaLnBrk="1" latinLnBrk="0" hangingPunct="1">
        <a:lnSpc>
          <a:spcPct val="120000"/>
        </a:lnSpc>
        <a:spcBef>
          <a:spcPts val="500"/>
        </a:spcBef>
        <a:buClr>
          <a:srgbClr val="99D5EF"/>
        </a:buClr>
        <a:buFont typeface="Systemschrift Normal"/>
        <a:buChar char="‣"/>
        <a:defRPr sz="180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31" userDrawn="1">
          <p15:clr>
            <a:srgbClr val="F26B43"/>
          </p15:clr>
        </p15:guide>
        <p15:guide id="2" pos="529" userDrawn="1">
          <p15:clr>
            <a:srgbClr val="F26B43"/>
          </p15:clr>
        </p15:guide>
        <p15:guide id="3" pos="7151" userDrawn="1">
          <p15:clr>
            <a:srgbClr val="F26B43"/>
          </p15:clr>
        </p15:guide>
        <p15:guide id="4" orient="horz" pos="408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Layout" Target="../slideLayouts/slideLayout15.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C98149-3A38-394B-9E60-40F056557663}"/>
              </a:ext>
            </a:extLst>
          </p:cNvPr>
          <p:cNvSpPr>
            <a:spLocks noGrp="1"/>
          </p:cNvSpPr>
          <p:nvPr>
            <p:ph type="ctrTitle"/>
          </p:nvPr>
        </p:nvSpPr>
        <p:spPr/>
        <p:txBody>
          <a:bodyPr/>
          <a:lstStyle/>
          <a:p>
            <a:r>
              <a:rPr lang="de-DE" dirty="0"/>
              <a:t>Umsetzung des European Green Deal</a:t>
            </a:r>
          </a:p>
        </p:txBody>
      </p:sp>
      <p:sp>
        <p:nvSpPr>
          <p:cNvPr id="3" name="Untertitel 2">
            <a:extLst>
              <a:ext uri="{FF2B5EF4-FFF2-40B4-BE49-F238E27FC236}">
                <a16:creationId xmlns:a16="http://schemas.microsoft.com/office/drawing/2014/main" id="{5C63CDAB-3A99-EC46-B4C9-6E32584D9B8C}"/>
              </a:ext>
            </a:extLst>
          </p:cNvPr>
          <p:cNvSpPr>
            <a:spLocks noGrp="1"/>
          </p:cNvSpPr>
          <p:nvPr>
            <p:ph type="subTitle" idx="1"/>
          </p:nvPr>
        </p:nvSpPr>
        <p:spPr/>
        <p:txBody>
          <a:bodyPr/>
          <a:lstStyle/>
          <a:p>
            <a:r>
              <a:rPr lang="de-DE" dirty="0"/>
              <a:t>Neues Recht für erneuerbare Energien und Energieeffizienz in Deutschland</a:t>
            </a:r>
          </a:p>
        </p:txBody>
      </p:sp>
      <p:sp>
        <p:nvSpPr>
          <p:cNvPr id="4" name="Datumsplatzhalter 3">
            <a:extLst>
              <a:ext uri="{FF2B5EF4-FFF2-40B4-BE49-F238E27FC236}">
                <a16:creationId xmlns:a16="http://schemas.microsoft.com/office/drawing/2014/main" id="{2F7ACB7C-3114-A148-B42B-CE27196878DB}"/>
              </a:ext>
            </a:extLst>
          </p:cNvPr>
          <p:cNvSpPr>
            <a:spLocks noGrp="1"/>
          </p:cNvSpPr>
          <p:nvPr>
            <p:ph type="dt" sz="half" idx="2"/>
          </p:nvPr>
        </p:nvSpPr>
        <p:spPr/>
        <p:txBody>
          <a:bodyPr/>
          <a:lstStyle/>
          <a:p>
            <a:r>
              <a:rPr lang="de-DE"/>
              <a:t>23.10.2023</a:t>
            </a:r>
            <a:endParaRPr lang="de-DE" dirty="0"/>
          </a:p>
        </p:txBody>
      </p:sp>
      <p:sp>
        <p:nvSpPr>
          <p:cNvPr id="6" name="Textplatzhalter 5">
            <a:extLst>
              <a:ext uri="{FF2B5EF4-FFF2-40B4-BE49-F238E27FC236}">
                <a16:creationId xmlns:a16="http://schemas.microsoft.com/office/drawing/2014/main" id="{C90CF11B-48B1-484A-A673-92DADC1A6B2C}"/>
              </a:ext>
            </a:extLst>
          </p:cNvPr>
          <p:cNvSpPr>
            <a:spLocks noGrp="1"/>
          </p:cNvSpPr>
          <p:nvPr>
            <p:ph type="body" sz="quarter" idx="11"/>
          </p:nvPr>
        </p:nvSpPr>
        <p:spPr/>
        <p:txBody>
          <a:bodyPr/>
          <a:lstStyle/>
          <a:p>
            <a:r>
              <a:rPr lang="de-DE" dirty="0"/>
              <a:t>26. Würzburger Gespräche zum Umweltenergierecht </a:t>
            </a:r>
            <a:br>
              <a:rPr lang="de-DE" dirty="0"/>
            </a:br>
            <a:r>
              <a:rPr lang="de-DE" dirty="0"/>
              <a:t>Fokus Umweltenergierecht – </a:t>
            </a:r>
            <a:r>
              <a:rPr lang="de-DE" dirty="0" err="1"/>
              <a:t>agree.d</a:t>
            </a:r>
            <a:r>
              <a:rPr lang="de-DE" dirty="0"/>
              <a:t>-Workshop</a:t>
            </a:r>
          </a:p>
        </p:txBody>
      </p:sp>
      <p:pic>
        <p:nvPicPr>
          <p:cNvPr id="5" name="Grafik 4">
            <a:extLst>
              <a:ext uri="{FF2B5EF4-FFF2-40B4-BE49-F238E27FC236}">
                <a16:creationId xmlns:a16="http://schemas.microsoft.com/office/drawing/2014/main" id="{6D25782C-6B51-9979-ED09-5CB3F86AC3AB}"/>
              </a:ext>
            </a:extLst>
          </p:cNvPr>
          <p:cNvPicPr>
            <a:picLocks noChangeAspect="1"/>
          </p:cNvPicPr>
          <p:nvPr/>
        </p:nvPicPr>
        <p:blipFill>
          <a:blip r:embed="rId2"/>
          <a:stretch>
            <a:fillRect/>
          </a:stretch>
        </p:blipFill>
        <p:spPr>
          <a:xfrm>
            <a:off x="10340411" y="5211321"/>
            <a:ext cx="1349372" cy="1011330"/>
          </a:xfrm>
          <a:prstGeom prst="rect">
            <a:avLst/>
          </a:prstGeom>
        </p:spPr>
      </p:pic>
    </p:spTree>
    <p:extLst>
      <p:ext uri="{BB962C8B-B14F-4D97-AF65-F5344CB8AC3E}">
        <p14:creationId xmlns:p14="http://schemas.microsoft.com/office/powerpoint/2010/main" val="24907546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A698FE55-A513-4EC9-8617-3B4909803E65}"/>
              </a:ext>
            </a:extLst>
          </p:cNvPr>
          <p:cNvSpPr>
            <a:spLocks noGrp="1"/>
          </p:cNvSpPr>
          <p:nvPr>
            <p:ph type="sldNum" sz="quarter" idx="12"/>
          </p:nvPr>
        </p:nvSpPr>
        <p:spPr/>
        <p:txBody>
          <a:bodyPr/>
          <a:lstStyle/>
          <a:p>
            <a:fld id="{BB5D5A41-9DD1-F24E-9E26-15668BB14167}" type="slidenum">
              <a:rPr lang="de-DE" smtClean="0"/>
              <a:t>2</a:t>
            </a:fld>
            <a:endParaRPr lang="de-DE"/>
          </a:p>
        </p:txBody>
      </p:sp>
      <p:sp>
        <p:nvSpPr>
          <p:cNvPr id="3" name="Datumsplatzhalter 2">
            <a:extLst>
              <a:ext uri="{FF2B5EF4-FFF2-40B4-BE49-F238E27FC236}">
                <a16:creationId xmlns:a16="http://schemas.microsoft.com/office/drawing/2014/main" id="{EBC56774-DCDD-41D2-95BB-26EE509702EE}"/>
              </a:ext>
            </a:extLst>
          </p:cNvPr>
          <p:cNvSpPr>
            <a:spLocks noGrp="1"/>
          </p:cNvSpPr>
          <p:nvPr>
            <p:ph type="dt" sz="half" idx="10"/>
          </p:nvPr>
        </p:nvSpPr>
        <p:spPr/>
        <p:txBody>
          <a:bodyPr/>
          <a:lstStyle/>
          <a:p>
            <a:r>
              <a:rPr lang="de-DE"/>
              <a:t>23.10.2023</a:t>
            </a:r>
          </a:p>
        </p:txBody>
      </p:sp>
      <p:sp>
        <p:nvSpPr>
          <p:cNvPr id="4" name="Fußzeilenplatzhalter 3">
            <a:extLst>
              <a:ext uri="{FF2B5EF4-FFF2-40B4-BE49-F238E27FC236}">
                <a16:creationId xmlns:a16="http://schemas.microsoft.com/office/drawing/2014/main" id="{27D9D593-DA53-4813-AE3C-20C4F05CEC04}"/>
              </a:ext>
            </a:extLst>
          </p:cNvPr>
          <p:cNvSpPr>
            <a:spLocks noGrp="1"/>
          </p:cNvSpPr>
          <p:nvPr>
            <p:ph type="ftr" sz="quarter" idx="11"/>
          </p:nvPr>
        </p:nvSpPr>
        <p:spPr/>
        <p:txBody>
          <a:bodyPr/>
          <a:lstStyle/>
          <a:p>
            <a:r>
              <a:rPr lang="de-DE" dirty="0" err="1"/>
              <a:t>agree.d</a:t>
            </a:r>
            <a:r>
              <a:rPr lang="de-DE" dirty="0"/>
              <a:t>-Workshop: Fit </a:t>
            </a:r>
            <a:r>
              <a:rPr lang="de-DE" dirty="0" err="1"/>
              <a:t>for</a:t>
            </a:r>
            <a:r>
              <a:rPr lang="de-DE" dirty="0"/>
              <a:t> 55: Förderung Erneuerbarer und Dekarbonisierung Gebäudesektor</a:t>
            </a:r>
          </a:p>
        </p:txBody>
      </p:sp>
      <p:sp>
        <p:nvSpPr>
          <p:cNvPr id="5" name="Titel 4">
            <a:extLst>
              <a:ext uri="{FF2B5EF4-FFF2-40B4-BE49-F238E27FC236}">
                <a16:creationId xmlns:a16="http://schemas.microsoft.com/office/drawing/2014/main" id="{B4A297CF-4D95-431D-A886-5AD4FD0BF02F}"/>
              </a:ext>
            </a:extLst>
          </p:cNvPr>
          <p:cNvSpPr>
            <a:spLocks noGrp="1"/>
          </p:cNvSpPr>
          <p:nvPr>
            <p:ph type="title"/>
          </p:nvPr>
        </p:nvSpPr>
        <p:spPr/>
        <p:txBody>
          <a:bodyPr/>
          <a:lstStyle/>
          <a:p>
            <a:r>
              <a:rPr lang="de-DE" sz="3600" dirty="0"/>
              <a:t>Agenda unseres heutigen Workshops</a:t>
            </a:r>
          </a:p>
        </p:txBody>
      </p:sp>
      <p:graphicFrame>
        <p:nvGraphicFramePr>
          <p:cNvPr id="7" name="Inhaltsplatzhalter 6">
            <a:extLst>
              <a:ext uri="{FF2B5EF4-FFF2-40B4-BE49-F238E27FC236}">
                <a16:creationId xmlns:a16="http://schemas.microsoft.com/office/drawing/2014/main" id="{78E95E93-36AA-2C14-0AD5-BA01A12BB29D}"/>
              </a:ext>
            </a:extLst>
          </p:cNvPr>
          <p:cNvGraphicFramePr>
            <a:graphicFrameLocks noGrp="1"/>
          </p:cNvGraphicFramePr>
          <p:nvPr>
            <p:ph idx="1"/>
            <p:extLst>
              <p:ext uri="{D42A27DB-BD31-4B8C-83A1-F6EECF244321}">
                <p14:modId xmlns:p14="http://schemas.microsoft.com/office/powerpoint/2010/main" val="1356404961"/>
              </p:ext>
            </p:extLst>
          </p:nvPr>
        </p:nvGraphicFramePr>
        <p:xfrm>
          <a:off x="838200" y="1936749"/>
          <a:ext cx="10303276" cy="3585160"/>
        </p:xfrm>
        <a:graphic>
          <a:graphicData uri="http://schemas.openxmlformats.org/drawingml/2006/table">
            <a:tbl>
              <a:tblPr firstRow="1" bandRow="1">
                <a:tableStyleId>{69012ECD-51FC-41F1-AA8D-1B2483CD663E}</a:tableStyleId>
              </a:tblPr>
              <a:tblGrid>
                <a:gridCol w="2382281">
                  <a:extLst>
                    <a:ext uri="{9D8B030D-6E8A-4147-A177-3AD203B41FA5}">
                      <a16:colId xmlns:a16="http://schemas.microsoft.com/office/drawing/2014/main" val="4213147385"/>
                    </a:ext>
                  </a:extLst>
                </a:gridCol>
                <a:gridCol w="7920995">
                  <a:extLst>
                    <a:ext uri="{9D8B030D-6E8A-4147-A177-3AD203B41FA5}">
                      <a16:colId xmlns:a16="http://schemas.microsoft.com/office/drawing/2014/main" val="4006511523"/>
                    </a:ext>
                  </a:extLst>
                </a:gridCol>
              </a:tblGrid>
              <a:tr h="424176">
                <a:tc>
                  <a:txBody>
                    <a:bodyPr/>
                    <a:lstStyle/>
                    <a:p>
                      <a:r>
                        <a:rPr lang="de-DE" dirty="0"/>
                        <a:t>Uhrzeit</a:t>
                      </a:r>
                    </a:p>
                  </a:txBody>
                  <a:tcPr/>
                </a:tc>
                <a:tc>
                  <a:txBody>
                    <a:bodyPr/>
                    <a:lstStyle/>
                    <a:p>
                      <a:r>
                        <a:rPr lang="de-DE" dirty="0"/>
                        <a:t>Programmpunkt</a:t>
                      </a:r>
                    </a:p>
                  </a:txBody>
                  <a:tcPr/>
                </a:tc>
                <a:extLst>
                  <a:ext uri="{0D108BD9-81ED-4DB2-BD59-A6C34878D82A}">
                    <a16:rowId xmlns:a16="http://schemas.microsoft.com/office/drawing/2014/main" val="2207889934"/>
                  </a:ext>
                </a:extLst>
              </a:tr>
              <a:tr h="424176">
                <a:tc>
                  <a:txBody>
                    <a:bodyPr/>
                    <a:lstStyle/>
                    <a:p>
                      <a:r>
                        <a:rPr lang="de-DE" dirty="0"/>
                        <a:t>13:00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Begrüßung und Einführung</a:t>
                      </a:r>
                    </a:p>
                  </a:txBody>
                  <a:tcPr/>
                </a:tc>
                <a:extLst>
                  <a:ext uri="{0D108BD9-81ED-4DB2-BD59-A6C34878D82A}">
                    <a16:rowId xmlns:a16="http://schemas.microsoft.com/office/drawing/2014/main" val="699522438"/>
                  </a:ext>
                </a:extLst>
              </a:tr>
              <a:tr h="732140">
                <a:tc>
                  <a:txBody>
                    <a:bodyPr/>
                    <a:lstStyle/>
                    <a:p>
                      <a:r>
                        <a:rPr lang="de-DE" dirty="0"/>
                        <a:t>13:15</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Neugestaltung der Förderlandschaft für erneuerbare Energien im Strommarkt</a:t>
                      </a:r>
                    </a:p>
                  </a:txBody>
                  <a:tcPr/>
                </a:tc>
                <a:extLst>
                  <a:ext uri="{0D108BD9-81ED-4DB2-BD59-A6C34878D82A}">
                    <a16:rowId xmlns:a16="http://schemas.microsoft.com/office/drawing/2014/main" val="138495786"/>
                  </a:ext>
                </a:extLst>
              </a:tr>
              <a:tr h="424176">
                <a:tc>
                  <a:txBody>
                    <a:bodyPr/>
                    <a:lstStyle/>
                    <a:p>
                      <a:r>
                        <a:rPr lang="de-DE" dirty="0"/>
                        <a:t>14:45</a:t>
                      </a:r>
                    </a:p>
                  </a:txBody>
                  <a:tcPr>
                    <a:solidFill>
                      <a:schemeClr val="bg2">
                        <a:lumMod val="85000"/>
                      </a:schemeClr>
                    </a:solidFill>
                  </a:tcPr>
                </a:tc>
                <a:tc>
                  <a:txBody>
                    <a:bodyPr/>
                    <a:lstStyle/>
                    <a:p>
                      <a:r>
                        <a:rPr lang="de-DE" sz="1800" dirty="0"/>
                        <a:t>Kaffeepause</a:t>
                      </a:r>
                      <a:endParaRPr lang="de-DE" dirty="0"/>
                    </a:p>
                  </a:txBody>
                  <a:tcPr>
                    <a:solidFill>
                      <a:schemeClr val="bg2">
                        <a:lumMod val="85000"/>
                      </a:schemeClr>
                    </a:solidFill>
                  </a:tcPr>
                </a:tc>
                <a:extLst>
                  <a:ext uri="{0D108BD9-81ED-4DB2-BD59-A6C34878D82A}">
                    <a16:rowId xmlns:a16="http://schemas.microsoft.com/office/drawing/2014/main" val="2088077553"/>
                  </a:ext>
                </a:extLst>
              </a:tr>
              <a:tr h="732140">
                <a:tc>
                  <a:txBody>
                    <a:bodyPr/>
                    <a:lstStyle/>
                    <a:p>
                      <a:r>
                        <a:rPr lang="de-DE" dirty="0"/>
                        <a:t>15:15</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Dekarbonisierung der Wärmeversorgung und neue Effizienzansätze im Gebäudesektor</a:t>
                      </a:r>
                    </a:p>
                  </a:txBody>
                  <a:tcPr/>
                </a:tc>
                <a:extLst>
                  <a:ext uri="{0D108BD9-81ED-4DB2-BD59-A6C34878D82A}">
                    <a16:rowId xmlns:a16="http://schemas.microsoft.com/office/drawing/2014/main" val="3699676524"/>
                  </a:ext>
                </a:extLst>
              </a:tr>
              <a:tr h="424176">
                <a:tc>
                  <a:txBody>
                    <a:bodyPr/>
                    <a:lstStyle/>
                    <a:p>
                      <a:r>
                        <a:rPr lang="de-DE" dirty="0"/>
                        <a:t>16:45</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Wrap-Up und Ausblick</a:t>
                      </a:r>
                    </a:p>
                  </a:txBody>
                  <a:tcPr/>
                </a:tc>
                <a:extLst>
                  <a:ext uri="{0D108BD9-81ED-4DB2-BD59-A6C34878D82A}">
                    <a16:rowId xmlns:a16="http://schemas.microsoft.com/office/drawing/2014/main" val="2728197383"/>
                  </a:ext>
                </a:extLst>
              </a:tr>
              <a:tr h="424176">
                <a:tc>
                  <a:txBody>
                    <a:bodyPr/>
                    <a:lstStyle/>
                    <a:p>
                      <a:r>
                        <a:rPr lang="de-DE" dirty="0"/>
                        <a:t>17:00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Ende </a:t>
                      </a:r>
                    </a:p>
                  </a:txBody>
                  <a:tcPr/>
                </a:tc>
                <a:extLst>
                  <a:ext uri="{0D108BD9-81ED-4DB2-BD59-A6C34878D82A}">
                    <a16:rowId xmlns:a16="http://schemas.microsoft.com/office/drawing/2014/main" val="128481051"/>
                  </a:ext>
                </a:extLst>
              </a:tr>
            </a:tbl>
          </a:graphicData>
        </a:graphic>
      </p:graphicFrame>
    </p:spTree>
    <p:extLst>
      <p:ext uri="{BB962C8B-B14F-4D97-AF65-F5344CB8AC3E}">
        <p14:creationId xmlns:p14="http://schemas.microsoft.com/office/powerpoint/2010/main" val="38741181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0822499-9640-9244-B823-6AAE6E3AC2E7}"/>
              </a:ext>
            </a:extLst>
          </p:cNvPr>
          <p:cNvSpPr>
            <a:spLocks noGrp="1"/>
          </p:cNvSpPr>
          <p:nvPr>
            <p:ph type="ctrTitle"/>
          </p:nvPr>
        </p:nvSpPr>
        <p:spPr>
          <a:xfrm>
            <a:off x="836483" y="3559132"/>
            <a:ext cx="11159774" cy="2015941"/>
          </a:xfrm>
        </p:spPr>
        <p:txBody>
          <a:bodyPr/>
          <a:lstStyle/>
          <a:p>
            <a:r>
              <a:rPr lang="de-DE" dirty="0"/>
              <a:t>Projekt „Auswirkungen des EU Green Deal auf das Klimaschutz- und Energierecht in Deutschland“</a:t>
            </a:r>
          </a:p>
        </p:txBody>
      </p:sp>
      <p:sp>
        <p:nvSpPr>
          <p:cNvPr id="3" name="Untertitel 2">
            <a:extLst>
              <a:ext uri="{FF2B5EF4-FFF2-40B4-BE49-F238E27FC236}">
                <a16:creationId xmlns:a16="http://schemas.microsoft.com/office/drawing/2014/main" id="{563EF390-3A1B-FC4F-8FA7-C5CD036ED621}"/>
              </a:ext>
            </a:extLst>
          </p:cNvPr>
          <p:cNvSpPr>
            <a:spLocks noGrp="1"/>
          </p:cNvSpPr>
          <p:nvPr>
            <p:ph type="subTitle" idx="1"/>
          </p:nvPr>
        </p:nvSpPr>
        <p:spPr>
          <a:xfrm>
            <a:off x="836482" y="5667150"/>
            <a:ext cx="9144001" cy="462188"/>
          </a:xfrm>
        </p:spPr>
        <p:txBody>
          <a:bodyPr>
            <a:normAutofit fontScale="92500" lnSpcReduction="10000"/>
          </a:bodyPr>
          <a:lstStyle/>
          <a:p>
            <a:endParaRPr lang="de-DE" dirty="0"/>
          </a:p>
        </p:txBody>
      </p:sp>
      <p:sp>
        <p:nvSpPr>
          <p:cNvPr id="7" name="Datumsplatzhalter 3">
            <a:extLst>
              <a:ext uri="{FF2B5EF4-FFF2-40B4-BE49-F238E27FC236}">
                <a16:creationId xmlns:a16="http://schemas.microsoft.com/office/drawing/2014/main" id="{35D3E42F-F9B0-4D43-9683-2A856B052AC9}"/>
              </a:ext>
            </a:extLst>
          </p:cNvPr>
          <p:cNvSpPr>
            <a:spLocks noGrp="1"/>
          </p:cNvSpPr>
          <p:nvPr>
            <p:ph type="dt" sz="half" idx="10"/>
          </p:nvPr>
        </p:nvSpPr>
        <p:spPr>
          <a:xfrm>
            <a:off x="1460474" y="226629"/>
            <a:ext cx="769471" cy="272549"/>
          </a:xfrm>
        </p:spPr>
        <p:txBody>
          <a:bodyPr/>
          <a:lstStyle/>
          <a:p>
            <a:r>
              <a:rPr lang="de-DE"/>
              <a:t>23.10.2023</a:t>
            </a:r>
            <a:endParaRPr lang="de-DE" dirty="0"/>
          </a:p>
        </p:txBody>
      </p:sp>
      <p:pic>
        <p:nvPicPr>
          <p:cNvPr id="11" name="Grafik 10">
            <a:extLst>
              <a:ext uri="{FF2B5EF4-FFF2-40B4-BE49-F238E27FC236}">
                <a16:creationId xmlns:a16="http://schemas.microsoft.com/office/drawing/2014/main" id="{65533527-9022-4F35-811E-6142D4AAC9C0}"/>
              </a:ext>
            </a:extLst>
          </p:cNvPr>
          <p:cNvPicPr>
            <a:picLocks noChangeAspect="1"/>
          </p:cNvPicPr>
          <p:nvPr/>
        </p:nvPicPr>
        <p:blipFill>
          <a:blip r:embed="rId2"/>
          <a:stretch>
            <a:fillRect/>
          </a:stretch>
        </p:blipFill>
        <p:spPr>
          <a:xfrm>
            <a:off x="6957799" y="664268"/>
            <a:ext cx="3774856" cy="2829188"/>
          </a:xfrm>
          <a:prstGeom prst="rect">
            <a:avLst/>
          </a:prstGeom>
        </p:spPr>
      </p:pic>
      <p:sp>
        <p:nvSpPr>
          <p:cNvPr id="5" name="Fußzeilenplatzhalter 4">
            <a:extLst>
              <a:ext uri="{FF2B5EF4-FFF2-40B4-BE49-F238E27FC236}">
                <a16:creationId xmlns:a16="http://schemas.microsoft.com/office/drawing/2014/main" id="{B17D3406-3E1C-427F-A9DF-EBCF8E42C7E6}"/>
              </a:ext>
            </a:extLst>
          </p:cNvPr>
          <p:cNvSpPr>
            <a:spLocks noGrp="1"/>
          </p:cNvSpPr>
          <p:nvPr>
            <p:ph type="ftr" sz="quarter" idx="11"/>
          </p:nvPr>
        </p:nvSpPr>
        <p:spPr/>
        <p:txBody>
          <a:bodyPr/>
          <a:lstStyle/>
          <a:p>
            <a:r>
              <a:rPr lang="de-DE" dirty="0" err="1"/>
              <a:t>agree.d</a:t>
            </a:r>
            <a:r>
              <a:rPr lang="de-DE" dirty="0"/>
              <a:t>-Workshop: Fit </a:t>
            </a:r>
            <a:r>
              <a:rPr lang="de-DE" dirty="0" err="1"/>
              <a:t>for</a:t>
            </a:r>
            <a:r>
              <a:rPr lang="de-DE" dirty="0"/>
              <a:t> 55: Förderung Erneuerbarer und Dekarbonisierung Gebäudesektor</a:t>
            </a:r>
          </a:p>
        </p:txBody>
      </p:sp>
      <p:sp>
        <p:nvSpPr>
          <p:cNvPr id="4" name="Foliennummernplatzhalter 3">
            <a:extLst>
              <a:ext uri="{FF2B5EF4-FFF2-40B4-BE49-F238E27FC236}">
                <a16:creationId xmlns:a16="http://schemas.microsoft.com/office/drawing/2014/main" id="{108E3085-4A22-4879-AF82-A902E3BD10B0}"/>
              </a:ext>
            </a:extLst>
          </p:cNvPr>
          <p:cNvSpPr>
            <a:spLocks noGrp="1"/>
          </p:cNvSpPr>
          <p:nvPr>
            <p:ph type="sldNum" sz="quarter" idx="12"/>
          </p:nvPr>
        </p:nvSpPr>
        <p:spPr/>
        <p:txBody>
          <a:bodyPr/>
          <a:lstStyle/>
          <a:p>
            <a:fld id="{BB5D5A41-9DD1-F24E-9E26-15668BB14167}" type="slidenum">
              <a:rPr lang="de-DE" smtClean="0"/>
              <a:t>3</a:t>
            </a:fld>
            <a:endParaRPr lang="de-DE"/>
          </a:p>
        </p:txBody>
      </p:sp>
    </p:spTree>
    <p:extLst>
      <p:ext uri="{BB962C8B-B14F-4D97-AF65-F5344CB8AC3E}">
        <p14:creationId xmlns:p14="http://schemas.microsoft.com/office/powerpoint/2010/main" val="38960596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64BA08D4-5B02-4353-ACFB-ECF99298DF57}"/>
              </a:ext>
            </a:extLst>
          </p:cNvPr>
          <p:cNvSpPr>
            <a:spLocks noGrp="1"/>
          </p:cNvSpPr>
          <p:nvPr>
            <p:ph sz="half" idx="1"/>
          </p:nvPr>
        </p:nvSpPr>
        <p:spPr>
          <a:xfrm>
            <a:off x="838200" y="1147603"/>
            <a:ext cx="5696824" cy="5484973"/>
          </a:xfrm>
        </p:spPr>
        <p:txBody>
          <a:bodyPr/>
          <a:lstStyle/>
          <a:p>
            <a:pPr>
              <a:spcBef>
                <a:spcPts val="0"/>
              </a:spcBef>
              <a:spcAft>
                <a:spcPts val="600"/>
              </a:spcAft>
            </a:pPr>
            <a:r>
              <a:rPr lang="de-DE" sz="2000" dirty="0"/>
              <a:t>Förderung durch die </a:t>
            </a:r>
            <a:r>
              <a:rPr lang="de-DE" sz="2000" b="1" dirty="0"/>
              <a:t>Stiftung Mercator</a:t>
            </a:r>
            <a:r>
              <a:rPr lang="de-DE" sz="2000" dirty="0"/>
              <a:t>.</a:t>
            </a:r>
          </a:p>
          <a:p>
            <a:pPr>
              <a:spcBef>
                <a:spcPts val="0"/>
              </a:spcBef>
              <a:spcAft>
                <a:spcPts val="600"/>
              </a:spcAft>
            </a:pPr>
            <a:r>
              <a:rPr lang="de-DE" dirty="0"/>
              <a:t>Laufzeit bis </a:t>
            </a:r>
            <a:r>
              <a:rPr lang="de-DE" b="1" dirty="0"/>
              <a:t>Ende 2025</a:t>
            </a:r>
            <a:r>
              <a:rPr lang="de-DE" dirty="0"/>
              <a:t>.</a:t>
            </a:r>
          </a:p>
          <a:p>
            <a:pPr>
              <a:spcBef>
                <a:spcPts val="0"/>
              </a:spcBef>
              <a:spcAft>
                <a:spcPts val="600"/>
              </a:spcAft>
            </a:pPr>
            <a:r>
              <a:rPr lang="de-DE" sz="2000" b="1" dirty="0"/>
              <a:t>Rechtswissenschaftliche Begleitung und Analyse </a:t>
            </a:r>
            <a:r>
              <a:rPr lang="de-DE" sz="2000" dirty="0"/>
              <a:t>der Fortentwicklung des EU-Energie- und Klimaschutzrechts im Rahmen des „Green Deal“</a:t>
            </a:r>
            <a:r>
              <a:rPr lang="de-DE" sz="1800" dirty="0"/>
              <a:t>.</a:t>
            </a:r>
          </a:p>
          <a:p>
            <a:pPr>
              <a:spcBef>
                <a:spcPts val="0"/>
              </a:spcBef>
              <a:spcAft>
                <a:spcPts val="600"/>
              </a:spcAft>
            </a:pPr>
            <a:r>
              <a:rPr lang="de-DE" sz="2000" b="1" dirty="0"/>
              <a:t>Ferner</a:t>
            </a:r>
            <a:r>
              <a:rPr lang="de-DE" sz="2000" dirty="0"/>
              <a:t>: Umsetzung des „Saubere Energie für alle Europäer“-Pakets</a:t>
            </a:r>
          </a:p>
          <a:p>
            <a:pPr>
              <a:spcBef>
                <a:spcPts val="0"/>
              </a:spcBef>
              <a:spcAft>
                <a:spcPts val="600"/>
              </a:spcAft>
            </a:pPr>
            <a:r>
              <a:rPr lang="de-DE" sz="2000" dirty="0"/>
              <a:t>Verschiedene Formate:</a:t>
            </a:r>
          </a:p>
          <a:p>
            <a:pPr lvl="1">
              <a:spcBef>
                <a:spcPts val="0"/>
              </a:spcBef>
              <a:spcAft>
                <a:spcPts val="600"/>
              </a:spcAft>
            </a:pPr>
            <a:r>
              <a:rPr lang="de-DE" dirty="0"/>
              <a:t>Online-Seminarreihe „Green Deal </a:t>
            </a:r>
            <a:r>
              <a:rPr lang="de-DE" i="1" dirty="0"/>
              <a:t>erklärt</a:t>
            </a:r>
            <a:r>
              <a:rPr lang="de-DE" dirty="0"/>
              <a:t>“ (1. Ausgabe am 27.10.2020; bisher 40 Ausgaben)</a:t>
            </a:r>
          </a:p>
          <a:p>
            <a:pPr lvl="1">
              <a:spcBef>
                <a:spcPts val="0"/>
              </a:spcBef>
              <a:spcAft>
                <a:spcPts val="600"/>
              </a:spcAft>
            </a:pPr>
            <a:r>
              <a:rPr lang="de-DE" dirty="0" err="1"/>
              <a:t>agree.d</a:t>
            </a:r>
            <a:r>
              <a:rPr lang="de-DE" dirty="0"/>
              <a:t>-Workshops</a:t>
            </a:r>
          </a:p>
          <a:p>
            <a:pPr lvl="1">
              <a:spcBef>
                <a:spcPts val="0"/>
              </a:spcBef>
              <a:spcAft>
                <a:spcPts val="600"/>
              </a:spcAft>
            </a:pPr>
            <a:r>
              <a:rPr lang="de-DE" dirty="0"/>
              <a:t>Publikationen</a:t>
            </a:r>
          </a:p>
        </p:txBody>
      </p:sp>
      <p:sp>
        <p:nvSpPr>
          <p:cNvPr id="3" name="Inhaltsplatzhalter 2">
            <a:extLst>
              <a:ext uri="{FF2B5EF4-FFF2-40B4-BE49-F238E27FC236}">
                <a16:creationId xmlns:a16="http://schemas.microsoft.com/office/drawing/2014/main" id="{32F7E8E9-5311-4196-AEB2-8221A9023177}"/>
              </a:ext>
            </a:extLst>
          </p:cNvPr>
          <p:cNvSpPr>
            <a:spLocks noGrp="1"/>
          </p:cNvSpPr>
          <p:nvPr>
            <p:ph sz="half" idx="2"/>
          </p:nvPr>
        </p:nvSpPr>
        <p:spPr>
          <a:xfrm>
            <a:off x="7043530" y="1147603"/>
            <a:ext cx="4877226" cy="5483767"/>
          </a:xfrm>
        </p:spPr>
        <p:txBody>
          <a:bodyPr/>
          <a:lstStyle/>
          <a:p>
            <a:r>
              <a:rPr lang="de-DE" dirty="0"/>
              <a:t>	Wichtiger Aspekt des Projekts:</a:t>
            </a:r>
            <a:br>
              <a:rPr lang="de-DE" dirty="0"/>
            </a:br>
            <a:endParaRPr lang="de-DE" dirty="0"/>
          </a:p>
          <a:p>
            <a:r>
              <a:rPr lang="de-DE" dirty="0"/>
              <a:t>	Wir wollen das Wissen um die sich ändernde Rechtslage allgemeinverständlich an die Öffentlichkeit weitergeben und komplexe rechtswissenschaftliche Hintergründe erklären und „übersetzen“.</a:t>
            </a:r>
          </a:p>
          <a:p>
            <a:endParaRPr lang="de-DE" dirty="0"/>
          </a:p>
        </p:txBody>
      </p:sp>
      <p:sp>
        <p:nvSpPr>
          <p:cNvPr id="5" name="Foliennummernplatzhalter 4">
            <a:extLst>
              <a:ext uri="{FF2B5EF4-FFF2-40B4-BE49-F238E27FC236}">
                <a16:creationId xmlns:a16="http://schemas.microsoft.com/office/drawing/2014/main" id="{4A5EA93F-A065-4131-8B88-4C60BE712BF2}"/>
              </a:ext>
            </a:extLst>
          </p:cNvPr>
          <p:cNvSpPr>
            <a:spLocks noGrp="1"/>
          </p:cNvSpPr>
          <p:nvPr>
            <p:ph type="sldNum" sz="quarter" idx="12"/>
          </p:nvPr>
        </p:nvSpPr>
        <p:spPr/>
        <p:txBody>
          <a:bodyPr/>
          <a:lstStyle/>
          <a:p>
            <a:fld id="{BB5D5A41-9DD1-F24E-9E26-15668BB14167}" type="slidenum">
              <a:rPr lang="de-DE" smtClean="0"/>
              <a:t>4</a:t>
            </a:fld>
            <a:endParaRPr lang="de-DE"/>
          </a:p>
        </p:txBody>
      </p:sp>
      <p:sp>
        <p:nvSpPr>
          <p:cNvPr id="9" name="Datumsplatzhalter 3">
            <a:extLst>
              <a:ext uri="{FF2B5EF4-FFF2-40B4-BE49-F238E27FC236}">
                <a16:creationId xmlns:a16="http://schemas.microsoft.com/office/drawing/2014/main" id="{EAF3B343-5C39-CCC5-1AD3-9152955927B1}"/>
              </a:ext>
            </a:extLst>
          </p:cNvPr>
          <p:cNvSpPr>
            <a:spLocks noGrp="1"/>
          </p:cNvSpPr>
          <p:nvPr>
            <p:ph type="dt" sz="half" idx="10"/>
          </p:nvPr>
        </p:nvSpPr>
        <p:spPr>
          <a:xfrm>
            <a:off x="1460474" y="226629"/>
            <a:ext cx="769471" cy="272549"/>
          </a:xfrm>
        </p:spPr>
        <p:txBody>
          <a:bodyPr/>
          <a:lstStyle/>
          <a:p>
            <a:r>
              <a:rPr lang="de-DE"/>
              <a:t>23.10.2023</a:t>
            </a:r>
            <a:endParaRPr lang="de-DE" dirty="0"/>
          </a:p>
        </p:txBody>
      </p:sp>
      <p:sp>
        <p:nvSpPr>
          <p:cNvPr id="10" name="Fußzeilenplatzhalter 4">
            <a:extLst>
              <a:ext uri="{FF2B5EF4-FFF2-40B4-BE49-F238E27FC236}">
                <a16:creationId xmlns:a16="http://schemas.microsoft.com/office/drawing/2014/main" id="{8B31343D-AB26-1B65-D1AA-B0130C8AF47D}"/>
              </a:ext>
            </a:extLst>
          </p:cNvPr>
          <p:cNvSpPr>
            <a:spLocks noGrp="1"/>
          </p:cNvSpPr>
          <p:nvPr>
            <p:ph type="ftr" sz="quarter" idx="11"/>
          </p:nvPr>
        </p:nvSpPr>
        <p:spPr>
          <a:xfrm>
            <a:off x="2413898" y="226629"/>
            <a:ext cx="5359333" cy="272549"/>
          </a:xfrm>
        </p:spPr>
        <p:txBody>
          <a:bodyPr/>
          <a:lstStyle/>
          <a:p>
            <a:r>
              <a:rPr lang="de-DE"/>
              <a:t>agree.d-Workshop: Fit for 55: Förderung Erneuerbarer und Dekarbonisierung Gebäudesektor</a:t>
            </a:r>
            <a:endParaRPr lang="de-DE" dirty="0"/>
          </a:p>
        </p:txBody>
      </p:sp>
    </p:spTree>
    <p:extLst>
      <p:ext uri="{BB962C8B-B14F-4D97-AF65-F5344CB8AC3E}">
        <p14:creationId xmlns:p14="http://schemas.microsoft.com/office/powerpoint/2010/main" val="11213787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8FA65C-936D-B447-B53C-595C8F862EF4}"/>
              </a:ext>
            </a:extLst>
          </p:cNvPr>
          <p:cNvSpPr>
            <a:spLocks noGrp="1"/>
          </p:cNvSpPr>
          <p:nvPr>
            <p:ph type="ctrTitle"/>
          </p:nvPr>
        </p:nvSpPr>
        <p:spPr/>
        <p:txBody>
          <a:bodyPr/>
          <a:lstStyle/>
          <a:p>
            <a:r>
              <a:rPr lang="de-DE" dirty="0"/>
              <a:t>Wo stehen wir? </a:t>
            </a:r>
          </a:p>
        </p:txBody>
      </p:sp>
      <p:sp>
        <p:nvSpPr>
          <p:cNvPr id="3" name="Untertitel 2">
            <a:extLst>
              <a:ext uri="{FF2B5EF4-FFF2-40B4-BE49-F238E27FC236}">
                <a16:creationId xmlns:a16="http://schemas.microsoft.com/office/drawing/2014/main" id="{AC19552C-5479-DB4C-BE96-67E0EB971E13}"/>
              </a:ext>
            </a:extLst>
          </p:cNvPr>
          <p:cNvSpPr>
            <a:spLocks noGrp="1"/>
          </p:cNvSpPr>
          <p:nvPr>
            <p:ph type="subTitle" idx="1"/>
          </p:nvPr>
        </p:nvSpPr>
        <p:spPr/>
        <p:txBody>
          <a:bodyPr/>
          <a:lstStyle/>
          <a:p>
            <a:endParaRPr lang="de-DE" dirty="0"/>
          </a:p>
        </p:txBody>
      </p:sp>
      <p:sp>
        <p:nvSpPr>
          <p:cNvPr id="4" name="Foliennummernplatzhalter 3">
            <a:extLst>
              <a:ext uri="{FF2B5EF4-FFF2-40B4-BE49-F238E27FC236}">
                <a16:creationId xmlns:a16="http://schemas.microsoft.com/office/drawing/2014/main" id="{E74224C5-5980-5A43-B29B-ED9420802DF3}"/>
              </a:ext>
            </a:extLst>
          </p:cNvPr>
          <p:cNvSpPr>
            <a:spLocks noGrp="1"/>
          </p:cNvSpPr>
          <p:nvPr>
            <p:ph type="sldNum" sz="quarter" idx="12"/>
          </p:nvPr>
        </p:nvSpPr>
        <p:spPr/>
        <p:txBody>
          <a:bodyPr/>
          <a:lstStyle/>
          <a:p>
            <a:fld id="{BB5D5A41-9DD1-F24E-9E26-15668BB14167}" type="slidenum">
              <a:rPr lang="de-DE" smtClean="0"/>
              <a:t>5</a:t>
            </a:fld>
            <a:endParaRPr lang="de-DE"/>
          </a:p>
        </p:txBody>
      </p:sp>
      <p:sp>
        <p:nvSpPr>
          <p:cNvPr id="5" name="Datumsplatzhalter 4">
            <a:extLst>
              <a:ext uri="{FF2B5EF4-FFF2-40B4-BE49-F238E27FC236}">
                <a16:creationId xmlns:a16="http://schemas.microsoft.com/office/drawing/2014/main" id="{3E283E4A-19AD-ED44-8D39-AC74567933BB}"/>
              </a:ext>
            </a:extLst>
          </p:cNvPr>
          <p:cNvSpPr>
            <a:spLocks noGrp="1"/>
          </p:cNvSpPr>
          <p:nvPr>
            <p:ph type="dt" sz="half" idx="10"/>
          </p:nvPr>
        </p:nvSpPr>
        <p:spPr/>
        <p:txBody>
          <a:bodyPr/>
          <a:lstStyle/>
          <a:p>
            <a:r>
              <a:rPr lang="de-DE"/>
              <a:t>23.10.2023</a:t>
            </a:r>
            <a:endParaRPr lang="de-DE" dirty="0"/>
          </a:p>
        </p:txBody>
      </p:sp>
      <p:sp>
        <p:nvSpPr>
          <p:cNvPr id="6" name="Fußzeilenplatzhalter 5">
            <a:extLst>
              <a:ext uri="{FF2B5EF4-FFF2-40B4-BE49-F238E27FC236}">
                <a16:creationId xmlns:a16="http://schemas.microsoft.com/office/drawing/2014/main" id="{B7A4C97D-8189-EF46-A4F6-D6999429AC9F}"/>
              </a:ext>
            </a:extLst>
          </p:cNvPr>
          <p:cNvSpPr>
            <a:spLocks noGrp="1"/>
          </p:cNvSpPr>
          <p:nvPr>
            <p:ph type="ftr" sz="quarter" idx="11"/>
          </p:nvPr>
        </p:nvSpPr>
        <p:spPr/>
        <p:txBody>
          <a:bodyPr/>
          <a:lstStyle/>
          <a:p>
            <a:r>
              <a:rPr lang="de-DE"/>
              <a:t>agree.d-Workshop: Fit for 55: Förderung Erneuerbarer und Dekarbonisierung Gebäudesektor</a:t>
            </a:r>
            <a:endParaRPr lang="de-DE" dirty="0"/>
          </a:p>
        </p:txBody>
      </p:sp>
      <p:pic>
        <p:nvPicPr>
          <p:cNvPr id="11" name="Grafik 10" descr="Ein Bild, das Outdoorobjekt, Windmühle enthält.&#10;&#10;Automatisch generierte Beschreibung">
            <a:extLst>
              <a:ext uri="{FF2B5EF4-FFF2-40B4-BE49-F238E27FC236}">
                <a16:creationId xmlns:a16="http://schemas.microsoft.com/office/drawing/2014/main" id="{20D6F1F9-EEB9-B049-8456-64DF69E82A59}"/>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153196" y="728770"/>
            <a:ext cx="5202321" cy="3119557"/>
          </a:xfrm>
          <a:prstGeom prst="rect">
            <a:avLst/>
          </a:prstGeom>
        </p:spPr>
      </p:pic>
    </p:spTree>
    <p:extLst>
      <p:ext uri="{BB962C8B-B14F-4D97-AF65-F5344CB8AC3E}">
        <p14:creationId xmlns:p14="http://schemas.microsoft.com/office/powerpoint/2010/main" val="18009178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2E65F5-CE96-4D47-A970-2386A8CA2A89}"/>
              </a:ext>
            </a:extLst>
          </p:cNvPr>
          <p:cNvSpPr>
            <a:spLocks noGrp="1"/>
          </p:cNvSpPr>
          <p:nvPr>
            <p:ph type="title"/>
          </p:nvPr>
        </p:nvSpPr>
        <p:spPr>
          <a:xfrm>
            <a:off x="231448" y="845536"/>
            <a:ext cx="10515600" cy="408456"/>
          </a:xfrm>
        </p:spPr>
        <p:txBody>
          <a:bodyPr/>
          <a:lstStyle/>
          <a:p>
            <a:r>
              <a:rPr lang="de-DE" dirty="0"/>
              <a:t>Abgeschlossene Gesetzgebungsverfahren „EU Green Deal“</a:t>
            </a:r>
          </a:p>
        </p:txBody>
      </p:sp>
      <p:sp>
        <p:nvSpPr>
          <p:cNvPr id="3" name="Inhaltsplatzhalter 2">
            <a:extLst>
              <a:ext uri="{FF2B5EF4-FFF2-40B4-BE49-F238E27FC236}">
                <a16:creationId xmlns:a16="http://schemas.microsoft.com/office/drawing/2014/main" id="{D911E2D0-4614-442A-B468-220527D72964}"/>
              </a:ext>
            </a:extLst>
          </p:cNvPr>
          <p:cNvSpPr>
            <a:spLocks noGrp="1"/>
          </p:cNvSpPr>
          <p:nvPr>
            <p:ph idx="1"/>
          </p:nvPr>
        </p:nvSpPr>
        <p:spPr>
          <a:xfrm>
            <a:off x="838200" y="1619418"/>
            <a:ext cx="10515600" cy="4820291"/>
          </a:xfrm>
        </p:spPr>
        <p:txBody>
          <a:bodyPr/>
          <a:lstStyle/>
          <a:p>
            <a:pPr marL="0" indent="0">
              <a:buNone/>
            </a:pPr>
            <a:r>
              <a:rPr lang="de-DE" err="1"/>
              <a:t>ajdj</a:t>
            </a:r>
            <a:endParaRPr lang="de-DE"/>
          </a:p>
        </p:txBody>
      </p:sp>
      <p:sp>
        <p:nvSpPr>
          <p:cNvPr id="7" name="Textplatzhalter 6">
            <a:extLst>
              <a:ext uri="{FF2B5EF4-FFF2-40B4-BE49-F238E27FC236}">
                <a16:creationId xmlns:a16="http://schemas.microsoft.com/office/drawing/2014/main" id="{FA1E1CA7-7F21-422E-A594-77F801FAC351}"/>
              </a:ext>
            </a:extLst>
          </p:cNvPr>
          <p:cNvSpPr>
            <a:spLocks noGrp="1"/>
          </p:cNvSpPr>
          <p:nvPr>
            <p:ph type="body" sz="quarter" idx="13"/>
          </p:nvPr>
        </p:nvSpPr>
        <p:spPr/>
        <p:txBody>
          <a:bodyPr/>
          <a:lstStyle/>
          <a:p>
            <a:endParaRPr lang="de-DE"/>
          </a:p>
        </p:txBody>
      </p:sp>
      <p:sp>
        <p:nvSpPr>
          <p:cNvPr id="8" name="Rechteck 7">
            <a:extLst>
              <a:ext uri="{FF2B5EF4-FFF2-40B4-BE49-F238E27FC236}">
                <a16:creationId xmlns:a16="http://schemas.microsoft.com/office/drawing/2014/main" id="{9A75A18F-9D75-4D52-952E-81FEA39BE0F9}"/>
              </a:ext>
            </a:extLst>
          </p:cNvPr>
          <p:cNvSpPr/>
          <p:nvPr/>
        </p:nvSpPr>
        <p:spPr>
          <a:xfrm>
            <a:off x="4705268" y="1519436"/>
            <a:ext cx="2776704" cy="503801"/>
          </a:xfrm>
          <a:prstGeom prst="rect">
            <a:avLst/>
          </a:prstGeom>
          <a:solidFill>
            <a:schemeClr val="bg1"/>
          </a:solid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1">
                <a:solidFill>
                  <a:srgbClr val="8ABD24"/>
                </a:solidFill>
                <a:latin typeface="Montserrat" panose="00000500000000000000" pitchFamily="2" charset="0"/>
              </a:rPr>
              <a:t>„Fit </a:t>
            </a:r>
            <a:r>
              <a:rPr lang="de-DE" sz="1400" b="1" err="1">
                <a:solidFill>
                  <a:srgbClr val="8ABD24"/>
                </a:solidFill>
                <a:latin typeface="Montserrat" panose="00000500000000000000" pitchFamily="2" charset="0"/>
              </a:rPr>
              <a:t>for</a:t>
            </a:r>
            <a:r>
              <a:rPr lang="de-DE" sz="1400" b="1">
                <a:solidFill>
                  <a:srgbClr val="8ABD24"/>
                </a:solidFill>
                <a:latin typeface="Montserrat" panose="00000500000000000000" pitchFamily="2" charset="0"/>
              </a:rPr>
              <a:t> 55“-Paket</a:t>
            </a:r>
          </a:p>
          <a:p>
            <a:pPr algn="ctr"/>
            <a:r>
              <a:rPr lang="de-DE" sz="1400">
                <a:solidFill>
                  <a:srgbClr val="8ABD24"/>
                </a:solidFill>
                <a:latin typeface="Montserrat" panose="00000500000000000000" pitchFamily="2" charset="0"/>
              </a:rPr>
              <a:t>14.07.2021/15.12.2021</a:t>
            </a:r>
          </a:p>
        </p:txBody>
      </p:sp>
      <p:sp>
        <p:nvSpPr>
          <p:cNvPr id="9" name="Rechteck 8">
            <a:extLst>
              <a:ext uri="{FF2B5EF4-FFF2-40B4-BE49-F238E27FC236}">
                <a16:creationId xmlns:a16="http://schemas.microsoft.com/office/drawing/2014/main" id="{AAAEEE04-9929-4758-8D6C-72F5494E0470}"/>
              </a:ext>
            </a:extLst>
          </p:cNvPr>
          <p:cNvSpPr/>
          <p:nvPr/>
        </p:nvSpPr>
        <p:spPr>
          <a:xfrm>
            <a:off x="580855" y="2565951"/>
            <a:ext cx="3133554" cy="3221670"/>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algn="ctr">
              <a:spcAft>
                <a:spcPts val="600"/>
              </a:spcAft>
            </a:pPr>
            <a:r>
              <a:rPr lang="de-DE" sz="1400" b="1">
                <a:solidFill>
                  <a:schemeClr val="tx1"/>
                </a:solidFill>
                <a:latin typeface="Montserrat" panose="00000500000000000000" pitchFamily="2" charset="0"/>
              </a:rPr>
              <a:t>CO</a:t>
            </a:r>
            <a:r>
              <a:rPr lang="de-DE" sz="1400" b="1" baseline="-25000">
                <a:solidFill>
                  <a:schemeClr val="tx1"/>
                </a:solidFill>
                <a:latin typeface="Montserrat" panose="00000500000000000000" pitchFamily="2" charset="0"/>
              </a:rPr>
              <a:t>2</a:t>
            </a:r>
            <a:r>
              <a:rPr lang="de-DE" sz="1400" b="1">
                <a:solidFill>
                  <a:schemeClr val="tx1"/>
                </a:solidFill>
                <a:latin typeface="Montserrat" panose="00000500000000000000" pitchFamily="2" charset="0"/>
              </a:rPr>
              <a:t>-Bepreisung</a:t>
            </a:r>
          </a:p>
          <a:p>
            <a:pPr>
              <a:spcAft>
                <a:spcPts val="600"/>
              </a:spcAft>
            </a:pPr>
            <a:r>
              <a:rPr lang="de-DE" sz="1400">
                <a:solidFill>
                  <a:schemeClr val="tx1"/>
                </a:solidFill>
                <a:latin typeface="Montserrat"/>
              </a:rPr>
              <a:t>Überarbeitung:</a:t>
            </a:r>
            <a:endParaRPr lang="de-DE" sz="1400">
              <a:solidFill>
                <a:schemeClr val="tx1"/>
              </a:solidFill>
              <a:latin typeface="Montserrat" panose="00000500000000000000" pitchFamily="2" charset="0"/>
            </a:endParaRPr>
          </a:p>
          <a:p>
            <a:pPr marL="171450" indent="-171450">
              <a:spcAft>
                <a:spcPts val="600"/>
              </a:spcAft>
              <a:buFont typeface="Arial" panose="020B0604020202020204" pitchFamily="34" charset="0"/>
              <a:buChar char="•"/>
            </a:pPr>
            <a:r>
              <a:rPr lang="de-DE" sz="1400" b="1">
                <a:solidFill>
                  <a:schemeClr val="tx1"/>
                </a:solidFill>
                <a:latin typeface="Montserrat" panose="00000500000000000000" pitchFamily="2" charset="0"/>
              </a:rPr>
              <a:t>RL EU-Emissionshandel (EHS)</a:t>
            </a:r>
          </a:p>
          <a:p>
            <a:pPr marL="171450" indent="-171450">
              <a:spcAft>
                <a:spcPts val="600"/>
              </a:spcAft>
              <a:buFont typeface="Arial" panose="020B0604020202020204" pitchFamily="34" charset="0"/>
              <a:buChar char="•"/>
            </a:pPr>
            <a:r>
              <a:rPr lang="de-DE" sz="1400" b="1">
                <a:solidFill>
                  <a:schemeClr val="tx1"/>
                </a:solidFill>
                <a:latin typeface="Montserrat" panose="00000500000000000000" pitchFamily="2" charset="0"/>
              </a:rPr>
              <a:t>Lastenteilungs-VO (ESR)</a:t>
            </a:r>
          </a:p>
          <a:p>
            <a:pPr marL="171450" indent="-171450">
              <a:spcAft>
                <a:spcPts val="600"/>
              </a:spcAft>
              <a:buFont typeface="Arial" panose="020B0604020202020204" pitchFamily="34" charset="0"/>
              <a:buChar char="•"/>
            </a:pPr>
            <a:r>
              <a:rPr lang="de-DE" sz="1400" b="1">
                <a:solidFill>
                  <a:schemeClr val="tx1"/>
                </a:solidFill>
                <a:latin typeface="Montserrat" panose="00000500000000000000" pitchFamily="2" charset="0"/>
              </a:rPr>
              <a:t>RL zur Energiebesteuerung</a:t>
            </a:r>
          </a:p>
          <a:p>
            <a:pPr marL="171450" indent="-171450">
              <a:spcAft>
                <a:spcPts val="600"/>
              </a:spcAft>
              <a:buFont typeface="Arial" panose="020B0604020202020204" pitchFamily="34" charset="0"/>
              <a:buChar char="•"/>
            </a:pPr>
            <a:r>
              <a:rPr lang="de-DE" sz="1400" b="1">
                <a:solidFill>
                  <a:schemeClr val="tx1"/>
                </a:solidFill>
                <a:latin typeface="Montserrat" panose="00000500000000000000" pitchFamily="2" charset="0"/>
              </a:rPr>
              <a:t>LULUCF-VO (Landnutzung, Landnutzungsänderungen, Forstwirtschaft)</a:t>
            </a:r>
          </a:p>
          <a:p>
            <a:pPr>
              <a:spcAft>
                <a:spcPts val="600"/>
              </a:spcAft>
            </a:pPr>
            <a:r>
              <a:rPr lang="de-DE" sz="1400">
                <a:solidFill>
                  <a:schemeClr val="tx1"/>
                </a:solidFill>
                <a:latin typeface="Montserrat" panose="00000500000000000000" pitchFamily="2" charset="0"/>
              </a:rPr>
              <a:t>Neu:</a:t>
            </a:r>
          </a:p>
          <a:p>
            <a:pPr marL="285750" indent="-285750">
              <a:spcAft>
                <a:spcPts val="600"/>
              </a:spcAft>
              <a:buFont typeface="Arial" panose="020B0604020202020204" pitchFamily="34" charset="0"/>
              <a:buChar char="•"/>
            </a:pPr>
            <a:r>
              <a:rPr lang="de-DE" sz="1400" b="1">
                <a:solidFill>
                  <a:schemeClr val="tx1"/>
                </a:solidFill>
                <a:latin typeface="Montserrat" panose="00000500000000000000" pitchFamily="2" charset="0"/>
              </a:rPr>
              <a:t>VO CO</a:t>
            </a:r>
            <a:r>
              <a:rPr lang="de-DE" sz="1400" b="1" baseline="-25000">
                <a:solidFill>
                  <a:schemeClr val="tx1"/>
                </a:solidFill>
                <a:latin typeface="Montserrat" panose="00000500000000000000" pitchFamily="2" charset="0"/>
              </a:rPr>
              <a:t>2</a:t>
            </a:r>
            <a:r>
              <a:rPr lang="de-DE" sz="1400" b="1">
                <a:solidFill>
                  <a:schemeClr val="tx1"/>
                </a:solidFill>
                <a:latin typeface="Montserrat" panose="00000500000000000000" pitchFamily="2" charset="0"/>
              </a:rPr>
              <a:t>-Grenzausgleichssystem</a:t>
            </a:r>
          </a:p>
          <a:p>
            <a:pPr marL="285750" indent="-285750">
              <a:spcAft>
                <a:spcPts val="600"/>
              </a:spcAft>
              <a:buFont typeface="Arial" panose="020B0604020202020204" pitchFamily="34" charset="0"/>
              <a:buChar char="•"/>
            </a:pPr>
            <a:r>
              <a:rPr lang="de-DE" sz="1400" b="1">
                <a:solidFill>
                  <a:schemeClr val="tx1"/>
                </a:solidFill>
                <a:latin typeface="Montserrat"/>
              </a:rPr>
              <a:t>VO EU-Klima-Sozialfonds</a:t>
            </a:r>
          </a:p>
        </p:txBody>
      </p:sp>
      <p:sp>
        <p:nvSpPr>
          <p:cNvPr id="10" name="Rechteck 9">
            <a:extLst>
              <a:ext uri="{FF2B5EF4-FFF2-40B4-BE49-F238E27FC236}">
                <a16:creationId xmlns:a16="http://schemas.microsoft.com/office/drawing/2014/main" id="{D209E680-CECF-4AFB-B7E3-E3E56EE40544}"/>
              </a:ext>
            </a:extLst>
          </p:cNvPr>
          <p:cNvSpPr/>
          <p:nvPr/>
        </p:nvSpPr>
        <p:spPr>
          <a:xfrm>
            <a:off x="3855010" y="2565950"/>
            <a:ext cx="3031566" cy="322167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algn="ctr">
              <a:spcAft>
                <a:spcPts val="600"/>
              </a:spcAft>
            </a:pPr>
            <a:r>
              <a:rPr lang="de-DE" sz="1400" b="1">
                <a:solidFill>
                  <a:schemeClr val="tx1"/>
                </a:solidFill>
                <a:latin typeface="Montserrat" panose="00000500000000000000" pitchFamily="2" charset="0"/>
              </a:rPr>
              <a:t>Saubere Energie</a:t>
            </a:r>
          </a:p>
          <a:p>
            <a:pPr marL="285750" indent="-285750">
              <a:spcAft>
                <a:spcPts val="600"/>
              </a:spcAft>
              <a:buFont typeface="Arial" panose="020B0604020202020204" pitchFamily="34" charset="0"/>
              <a:buChar char="•"/>
            </a:pPr>
            <a:r>
              <a:rPr lang="de-DE" sz="1400">
                <a:solidFill>
                  <a:schemeClr val="tx1"/>
                </a:solidFill>
                <a:latin typeface="Montserrat" panose="00000500000000000000" pitchFamily="2" charset="0"/>
              </a:rPr>
              <a:t>Änderung</a:t>
            </a:r>
            <a:r>
              <a:rPr lang="de-DE" sz="1400" b="1">
                <a:solidFill>
                  <a:schemeClr val="tx1"/>
                </a:solidFill>
                <a:latin typeface="Montserrat" panose="00000500000000000000" pitchFamily="2" charset="0"/>
              </a:rPr>
              <a:t> Erneuerbaren-RL</a:t>
            </a:r>
          </a:p>
          <a:p>
            <a:pPr marL="285750" indent="-285750">
              <a:spcAft>
                <a:spcPts val="600"/>
              </a:spcAft>
              <a:buFont typeface="Arial" panose="020B0604020202020204" pitchFamily="34" charset="0"/>
              <a:buChar char="•"/>
            </a:pPr>
            <a:r>
              <a:rPr lang="de-DE" sz="1400">
                <a:solidFill>
                  <a:schemeClr val="tx1"/>
                </a:solidFill>
                <a:latin typeface="Montserrat" panose="00000500000000000000" pitchFamily="2" charset="0"/>
              </a:rPr>
              <a:t>Neufassung</a:t>
            </a:r>
            <a:r>
              <a:rPr lang="de-DE" sz="1400" b="1">
                <a:solidFill>
                  <a:schemeClr val="tx1"/>
                </a:solidFill>
                <a:latin typeface="Montserrat" panose="00000500000000000000" pitchFamily="2" charset="0"/>
              </a:rPr>
              <a:t> Energieeffizienz-RL</a:t>
            </a:r>
          </a:p>
          <a:p>
            <a:pPr marL="285750" indent="-285750">
              <a:spcAft>
                <a:spcPts val="600"/>
              </a:spcAft>
              <a:buFont typeface="Arial" panose="020B0604020202020204" pitchFamily="34" charset="0"/>
              <a:buChar char="•"/>
            </a:pPr>
            <a:r>
              <a:rPr lang="de-DE" sz="1400">
                <a:solidFill>
                  <a:schemeClr val="tx1"/>
                </a:solidFill>
                <a:latin typeface="Montserrat" panose="00000500000000000000" pitchFamily="2" charset="0"/>
              </a:rPr>
              <a:t>Änderung</a:t>
            </a:r>
            <a:r>
              <a:rPr lang="de-DE" sz="1400" b="1">
                <a:solidFill>
                  <a:schemeClr val="tx1"/>
                </a:solidFill>
                <a:latin typeface="Montserrat" panose="00000500000000000000" pitchFamily="2" charset="0"/>
              </a:rPr>
              <a:t> TEN-E-VO</a:t>
            </a:r>
            <a:endParaRPr lang="de-DE" sz="1400">
              <a:solidFill>
                <a:schemeClr val="tx1"/>
              </a:solidFill>
              <a:latin typeface="Montserrat" panose="00000500000000000000" pitchFamily="2" charset="0"/>
            </a:endParaRPr>
          </a:p>
          <a:p>
            <a:pPr marL="285750" indent="-285750">
              <a:spcAft>
                <a:spcPts val="600"/>
              </a:spcAft>
              <a:buFont typeface="Arial" panose="020B0604020202020204" pitchFamily="34" charset="0"/>
              <a:buChar char="•"/>
            </a:pPr>
            <a:r>
              <a:rPr lang="de-DE" sz="1400">
                <a:solidFill>
                  <a:schemeClr val="tx1"/>
                </a:solidFill>
                <a:latin typeface="Montserrat" panose="00000500000000000000" pitchFamily="2" charset="0"/>
              </a:rPr>
              <a:t>Neufassung</a:t>
            </a:r>
            <a:r>
              <a:rPr lang="de-DE" sz="1400" b="1">
                <a:solidFill>
                  <a:schemeClr val="tx1"/>
                </a:solidFill>
                <a:latin typeface="Montserrat" panose="00000500000000000000" pitchFamily="2" charset="0"/>
              </a:rPr>
              <a:t> Gebäudeeffizienz-RL</a:t>
            </a:r>
          </a:p>
          <a:p>
            <a:pPr marL="285750" indent="-285750">
              <a:spcAft>
                <a:spcPts val="600"/>
              </a:spcAft>
              <a:buFont typeface="Arial" panose="020B0604020202020204" pitchFamily="34" charset="0"/>
              <a:buChar char="•"/>
            </a:pPr>
            <a:r>
              <a:rPr lang="de-DE" sz="1400" b="1">
                <a:solidFill>
                  <a:schemeClr val="tx1"/>
                </a:solidFill>
                <a:latin typeface="Montserrat" panose="00000500000000000000" pitchFamily="2" charset="0"/>
              </a:rPr>
              <a:t>„</a:t>
            </a:r>
            <a:r>
              <a:rPr lang="de-DE" sz="1400" b="1" err="1">
                <a:solidFill>
                  <a:schemeClr val="tx1"/>
                </a:solidFill>
                <a:latin typeface="Montserrat" panose="00000500000000000000" pitchFamily="2" charset="0"/>
              </a:rPr>
              <a:t>Gaspaket</a:t>
            </a:r>
            <a:r>
              <a:rPr lang="de-DE" sz="1400" b="1">
                <a:solidFill>
                  <a:schemeClr val="tx1"/>
                </a:solidFill>
                <a:latin typeface="Montserrat" panose="00000500000000000000" pitchFamily="2" charset="0"/>
              </a:rPr>
              <a:t>“: </a:t>
            </a:r>
            <a:r>
              <a:rPr lang="de-DE" sz="1400">
                <a:solidFill>
                  <a:schemeClr val="tx1"/>
                </a:solidFill>
                <a:latin typeface="Montserrat" panose="00000500000000000000" pitchFamily="2" charset="0"/>
              </a:rPr>
              <a:t>VO/RL zu </a:t>
            </a:r>
            <a:r>
              <a:rPr lang="de-DE" sz="1400" b="1">
                <a:solidFill>
                  <a:schemeClr val="tx1"/>
                </a:solidFill>
                <a:latin typeface="Montserrat" panose="00000500000000000000" pitchFamily="2" charset="0"/>
              </a:rPr>
              <a:t>Gas-Wasserstoff-Binnenmarkt </a:t>
            </a:r>
            <a:r>
              <a:rPr lang="de-DE" sz="1400">
                <a:solidFill>
                  <a:schemeClr val="tx1"/>
                </a:solidFill>
                <a:latin typeface="Montserrat" panose="00000500000000000000" pitchFamily="2" charset="0"/>
              </a:rPr>
              <a:t>sowie</a:t>
            </a:r>
            <a:r>
              <a:rPr lang="de-DE" sz="1400" b="1">
                <a:solidFill>
                  <a:schemeClr val="tx1"/>
                </a:solidFill>
                <a:latin typeface="Montserrat" panose="00000500000000000000" pitchFamily="2" charset="0"/>
              </a:rPr>
              <a:t> Methan-VO</a:t>
            </a:r>
          </a:p>
          <a:p>
            <a:pPr marL="285750" indent="-285750">
              <a:spcAft>
                <a:spcPts val="600"/>
              </a:spcAft>
              <a:buFont typeface="Arial" panose="020B0604020202020204" pitchFamily="34" charset="0"/>
              <a:buChar char="•"/>
            </a:pPr>
            <a:r>
              <a:rPr lang="de-DE" sz="1400" b="1" err="1">
                <a:solidFill>
                  <a:schemeClr val="tx1"/>
                </a:solidFill>
                <a:latin typeface="Montserrat"/>
              </a:rPr>
              <a:t>DelRA</a:t>
            </a:r>
            <a:r>
              <a:rPr lang="de-DE" sz="1400" b="1">
                <a:solidFill>
                  <a:schemeClr val="tx1"/>
                </a:solidFill>
                <a:latin typeface="Montserrat"/>
              </a:rPr>
              <a:t> zu erneuerbarem Wasserstoff</a:t>
            </a:r>
            <a:endParaRPr lang="de-DE" sz="1400" b="1">
              <a:solidFill>
                <a:schemeClr val="tx1"/>
              </a:solidFill>
              <a:latin typeface="Montserrat" panose="00000500000000000000" pitchFamily="2" charset="0"/>
            </a:endParaRPr>
          </a:p>
        </p:txBody>
      </p:sp>
      <p:sp>
        <p:nvSpPr>
          <p:cNvPr id="11" name="Rechteck 10">
            <a:extLst>
              <a:ext uri="{FF2B5EF4-FFF2-40B4-BE49-F238E27FC236}">
                <a16:creationId xmlns:a16="http://schemas.microsoft.com/office/drawing/2014/main" id="{1E03597D-AC09-4AFA-90C0-003621BB3EE7}"/>
              </a:ext>
            </a:extLst>
          </p:cNvPr>
          <p:cNvSpPr/>
          <p:nvPr/>
        </p:nvSpPr>
        <p:spPr>
          <a:xfrm>
            <a:off x="7027177" y="2561422"/>
            <a:ext cx="2946891" cy="322167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600"/>
              </a:spcAft>
            </a:pPr>
            <a:r>
              <a:rPr lang="de-DE" sz="1400" b="1">
                <a:solidFill>
                  <a:schemeClr val="tx1"/>
                </a:solidFill>
                <a:latin typeface="Montserrat" panose="00000500000000000000" pitchFamily="2" charset="0"/>
              </a:rPr>
              <a:t>Verkehr</a:t>
            </a:r>
          </a:p>
          <a:p>
            <a:pPr marL="285750" indent="-285750">
              <a:spcAft>
                <a:spcPts val="600"/>
              </a:spcAft>
              <a:buFont typeface="Arial" panose="020B0604020202020204" pitchFamily="34" charset="0"/>
              <a:buChar char="•"/>
            </a:pPr>
            <a:r>
              <a:rPr lang="de-DE" sz="1400">
                <a:solidFill>
                  <a:schemeClr val="tx1"/>
                </a:solidFill>
                <a:latin typeface="Montserrat" panose="00000500000000000000" pitchFamily="2" charset="0"/>
              </a:rPr>
              <a:t>Änderung VO zur Festsetzung von </a:t>
            </a:r>
            <a:r>
              <a:rPr lang="de-DE" sz="1400" b="1">
                <a:solidFill>
                  <a:schemeClr val="tx1"/>
                </a:solidFill>
                <a:latin typeface="Montserrat" panose="00000500000000000000" pitchFamily="2" charset="0"/>
              </a:rPr>
              <a:t>CO</a:t>
            </a:r>
            <a:r>
              <a:rPr lang="de-DE" sz="1400" b="1" baseline="-25000">
                <a:solidFill>
                  <a:schemeClr val="tx1"/>
                </a:solidFill>
                <a:latin typeface="Montserrat" panose="00000500000000000000" pitchFamily="2" charset="0"/>
              </a:rPr>
              <a:t>2</a:t>
            </a:r>
            <a:r>
              <a:rPr lang="de-DE" sz="1400" b="1">
                <a:solidFill>
                  <a:schemeClr val="tx1"/>
                </a:solidFill>
                <a:latin typeface="Montserrat" panose="00000500000000000000" pitchFamily="2" charset="0"/>
              </a:rPr>
              <a:t>-Emissionsnormen</a:t>
            </a:r>
            <a:r>
              <a:rPr lang="de-DE" sz="1400">
                <a:solidFill>
                  <a:schemeClr val="tx1"/>
                </a:solidFill>
                <a:latin typeface="Montserrat" panose="00000500000000000000" pitchFamily="2" charset="0"/>
              </a:rPr>
              <a:t>: neue Pkw und leichte Nutzfahrzeuge</a:t>
            </a:r>
          </a:p>
          <a:p>
            <a:pPr marL="285750" indent="-285750">
              <a:spcAft>
                <a:spcPts val="600"/>
              </a:spcAft>
              <a:buFont typeface="Arial" panose="020B0604020202020204" pitchFamily="34" charset="0"/>
              <a:buChar char="•"/>
            </a:pPr>
            <a:r>
              <a:rPr lang="de-DE" sz="1400">
                <a:solidFill>
                  <a:schemeClr val="tx1"/>
                </a:solidFill>
                <a:latin typeface="Montserrat" panose="00000500000000000000" pitchFamily="2" charset="0"/>
              </a:rPr>
              <a:t>Neue VO über Aufbau der </a:t>
            </a:r>
            <a:r>
              <a:rPr lang="de-DE" sz="1400" b="1">
                <a:solidFill>
                  <a:schemeClr val="tx1"/>
                </a:solidFill>
                <a:latin typeface="Montserrat" panose="00000500000000000000" pitchFamily="2" charset="0"/>
              </a:rPr>
              <a:t>Infrastruktur</a:t>
            </a:r>
            <a:r>
              <a:rPr lang="de-DE" sz="1400">
                <a:solidFill>
                  <a:schemeClr val="tx1"/>
                </a:solidFill>
                <a:latin typeface="Montserrat" panose="00000500000000000000" pitchFamily="2" charset="0"/>
              </a:rPr>
              <a:t> für </a:t>
            </a:r>
            <a:r>
              <a:rPr lang="de-DE" sz="1400" b="1">
                <a:solidFill>
                  <a:schemeClr val="tx1"/>
                </a:solidFill>
                <a:latin typeface="Montserrat" panose="00000500000000000000" pitchFamily="2" charset="0"/>
              </a:rPr>
              <a:t>alternative Kraftstoffe (bisher RL)</a:t>
            </a:r>
          </a:p>
          <a:p>
            <a:pPr marL="285750" indent="-285750">
              <a:spcAft>
                <a:spcPts val="600"/>
              </a:spcAft>
              <a:buFont typeface="Arial" panose="020B0604020202020204" pitchFamily="34" charset="0"/>
              <a:buChar char="•"/>
            </a:pPr>
            <a:r>
              <a:rPr lang="de-DE" sz="1400">
                <a:solidFill>
                  <a:schemeClr val="tx1"/>
                </a:solidFill>
                <a:latin typeface="Montserrat" panose="00000500000000000000" pitchFamily="2" charset="0"/>
              </a:rPr>
              <a:t>Neue VO </a:t>
            </a:r>
            <a:r>
              <a:rPr lang="de-DE" sz="1400" b="1">
                <a:solidFill>
                  <a:schemeClr val="tx1"/>
                </a:solidFill>
                <a:latin typeface="Montserrat" panose="00000500000000000000" pitchFamily="2" charset="0"/>
              </a:rPr>
              <a:t>ReFuelEU Aviation</a:t>
            </a:r>
          </a:p>
          <a:p>
            <a:pPr marL="285750" indent="-285750">
              <a:spcAft>
                <a:spcPts val="600"/>
              </a:spcAft>
              <a:buFont typeface="Arial" panose="020B0604020202020204" pitchFamily="34" charset="0"/>
              <a:buChar char="•"/>
            </a:pPr>
            <a:r>
              <a:rPr lang="de-DE" sz="1400">
                <a:solidFill>
                  <a:schemeClr val="tx1"/>
                </a:solidFill>
                <a:latin typeface="Montserrat" panose="00000500000000000000" pitchFamily="2" charset="0"/>
              </a:rPr>
              <a:t>Neue VO</a:t>
            </a:r>
            <a:r>
              <a:rPr lang="de-DE" sz="1400" b="1">
                <a:solidFill>
                  <a:schemeClr val="tx1"/>
                </a:solidFill>
                <a:latin typeface="Montserrat" panose="00000500000000000000" pitchFamily="2" charset="0"/>
              </a:rPr>
              <a:t> </a:t>
            </a:r>
            <a:r>
              <a:rPr lang="de-DE" sz="1400" b="1" err="1">
                <a:solidFill>
                  <a:schemeClr val="tx1"/>
                </a:solidFill>
                <a:latin typeface="Montserrat" panose="00000500000000000000" pitchFamily="2" charset="0"/>
              </a:rPr>
              <a:t>FuelEU</a:t>
            </a:r>
            <a:r>
              <a:rPr lang="de-DE" sz="1400" b="1">
                <a:solidFill>
                  <a:schemeClr val="tx1"/>
                </a:solidFill>
                <a:latin typeface="Montserrat" panose="00000500000000000000" pitchFamily="2" charset="0"/>
              </a:rPr>
              <a:t> Maritime</a:t>
            </a:r>
          </a:p>
        </p:txBody>
      </p:sp>
      <p:sp>
        <p:nvSpPr>
          <p:cNvPr id="12" name="Rechteck 11">
            <a:extLst>
              <a:ext uri="{FF2B5EF4-FFF2-40B4-BE49-F238E27FC236}">
                <a16:creationId xmlns:a16="http://schemas.microsoft.com/office/drawing/2014/main" id="{0F3ED2B8-CDE0-4C26-BA7B-B6FBF4830F64}"/>
              </a:ext>
            </a:extLst>
          </p:cNvPr>
          <p:cNvSpPr/>
          <p:nvPr/>
        </p:nvSpPr>
        <p:spPr>
          <a:xfrm>
            <a:off x="2212448" y="5929515"/>
            <a:ext cx="8219072" cy="368300"/>
          </a:xfrm>
          <a:prstGeom prst="rect">
            <a:avLst/>
          </a:prstGeom>
          <a:solidFill>
            <a:schemeClr val="bg1"/>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de-DE" sz="1400">
                <a:solidFill>
                  <a:schemeClr val="tx1"/>
                </a:solidFill>
                <a:latin typeface="Montserrat" panose="00000500000000000000" pitchFamily="2" charset="0"/>
              </a:rPr>
              <a:t>KOM-Beihilfe-Leitlinien für Klima, Umwelt und Energie (</a:t>
            </a:r>
            <a:r>
              <a:rPr lang="de-DE" sz="1400" b="1">
                <a:solidFill>
                  <a:schemeClr val="tx1"/>
                </a:solidFill>
                <a:latin typeface="Montserrat" panose="00000500000000000000" pitchFamily="2" charset="0"/>
              </a:rPr>
              <a:t>KUEBLL</a:t>
            </a:r>
            <a:r>
              <a:rPr lang="de-DE" sz="1400">
                <a:solidFill>
                  <a:schemeClr val="tx1"/>
                </a:solidFill>
                <a:latin typeface="Montserrat" panose="00000500000000000000" pitchFamily="2" charset="0"/>
              </a:rPr>
              <a:t>) 2022-2030</a:t>
            </a:r>
          </a:p>
        </p:txBody>
      </p:sp>
      <p:cxnSp>
        <p:nvCxnSpPr>
          <p:cNvPr id="13" name="Gerade Verbindung mit Pfeil 12">
            <a:extLst>
              <a:ext uri="{FF2B5EF4-FFF2-40B4-BE49-F238E27FC236}">
                <a16:creationId xmlns:a16="http://schemas.microsoft.com/office/drawing/2014/main" id="{CF8A25CC-38E7-475F-AFA4-15B4F3587911}"/>
              </a:ext>
            </a:extLst>
          </p:cNvPr>
          <p:cNvCxnSpPr>
            <a:cxnSpLocks/>
            <a:stCxn id="8" idx="2"/>
            <a:endCxn id="9" idx="0"/>
          </p:cNvCxnSpPr>
          <p:nvPr/>
        </p:nvCxnSpPr>
        <p:spPr>
          <a:xfrm flipH="1">
            <a:off x="2147632" y="2023237"/>
            <a:ext cx="3945988" cy="54271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4" name="Gerade Verbindung mit Pfeil 13">
            <a:extLst>
              <a:ext uri="{FF2B5EF4-FFF2-40B4-BE49-F238E27FC236}">
                <a16:creationId xmlns:a16="http://schemas.microsoft.com/office/drawing/2014/main" id="{E10EA0FA-46AB-4CEF-87E2-24538657F953}"/>
              </a:ext>
            </a:extLst>
          </p:cNvPr>
          <p:cNvCxnSpPr>
            <a:cxnSpLocks/>
            <a:stCxn id="8" idx="2"/>
            <a:endCxn id="10" idx="0"/>
          </p:cNvCxnSpPr>
          <p:nvPr/>
        </p:nvCxnSpPr>
        <p:spPr>
          <a:xfrm flipH="1">
            <a:off x="5370793" y="2023237"/>
            <a:ext cx="722827" cy="54271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5" name="Gerade Verbindung mit Pfeil 14">
            <a:extLst>
              <a:ext uri="{FF2B5EF4-FFF2-40B4-BE49-F238E27FC236}">
                <a16:creationId xmlns:a16="http://schemas.microsoft.com/office/drawing/2014/main" id="{C6ECBD38-39AE-4342-A2FB-8E87CFCC7970}"/>
              </a:ext>
            </a:extLst>
          </p:cNvPr>
          <p:cNvCxnSpPr>
            <a:cxnSpLocks/>
            <a:stCxn id="8" idx="2"/>
            <a:endCxn id="11" idx="0"/>
          </p:cNvCxnSpPr>
          <p:nvPr/>
        </p:nvCxnSpPr>
        <p:spPr>
          <a:xfrm>
            <a:off x="6093620" y="2023237"/>
            <a:ext cx="2407003" cy="53818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6" name="Rechteck 15">
            <a:extLst>
              <a:ext uri="{FF2B5EF4-FFF2-40B4-BE49-F238E27FC236}">
                <a16:creationId xmlns:a16="http://schemas.microsoft.com/office/drawing/2014/main" id="{A3B3FF76-AC4D-4EB4-BBCA-23B782B7402C}"/>
              </a:ext>
            </a:extLst>
          </p:cNvPr>
          <p:cNvSpPr/>
          <p:nvPr/>
        </p:nvSpPr>
        <p:spPr>
          <a:xfrm>
            <a:off x="120477" y="1359865"/>
            <a:ext cx="3734532" cy="914400"/>
          </a:xfrm>
          <a:prstGeom prst="rect">
            <a:avLst/>
          </a:prstGeom>
          <a:solidFill>
            <a:schemeClr val="bg1"/>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1">
                <a:solidFill>
                  <a:schemeClr val="tx1"/>
                </a:solidFill>
                <a:latin typeface="Montserrat" panose="00000500000000000000" pitchFamily="2" charset="0"/>
              </a:rPr>
              <a:t>EU-Klimagesetz (30.06.2021): EU-Ziele</a:t>
            </a:r>
          </a:p>
          <a:p>
            <a:pPr marL="285750" indent="-285750">
              <a:buFont typeface="Arial" panose="020B0604020202020204" pitchFamily="34" charset="0"/>
              <a:buChar char="•"/>
            </a:pPr>
            <a:r>
              <a:rPr lang="de-DE" sz="1400" b="1">
                <a:solidFill>
                  <a:schemeClr val="tx1"/>
                </a:solidFill>
                <a:latin typeface="Montserrat" panose="00000500000000000000" pitchFamily="2" charset="0"/>
              </a:rPr>
              <a:t>Min. 55 % </a:t>
            </a:r>
            <a:r>
              <a:rPr lang="de-DE" sz="1400">
                <a:solidFill>
                  <a:schemeClr val="tx1"/>
                </a:solidFill>
                <a:latin typeface="Montserrat" panose="00000500000000000000" pitchFamily="2" charset="0"/>
              </a:rPr>
              <a:t>THG-Minderung bis 2030</a:t>
            </a:r>
          </a:p>
          <a:p>
            <a:pPr marL="285750" indent="-285750">
              <a:buFont typeface="Arial" panose="020B0604020202020204" pitchFamily="34" charset="0"/>
              <a:buChar char="•"/>
            </a:pPr>
            <a:r>
              <a:rPr lang="de-DE" sz="1400">
                <a:solidFill>
                  <a:schemeClr val="tx1"/>
                </a:solidFill>
                <a:latin typeface="Montserrat" panose="00000500000000000000" pitchFamily="2" charset="0"/>
              </a:rPr>
              <a:t>Klimaneutralität bis spätestens 2050</a:t>
            </a:r>
          </a:p>
        </p:txBody>
      </p:sp>
      <p:sp>
        <p:nvSpPr>
          <p:cNvPr id="20" name="Pfeil: nach rechts 19">
            <a:extLst>
              <a:ext uri="{FF2B5EF4-FFF2-40B4-BE49-F238E27FC236}">
                <a16:creationId xmlns:a16="http://schemas.microsoft.com/office/drawing/2014/main" id="{C949BCEE-76BB-4198-8E4D-061496BA8369}"/>
              </a:ext>
            </a:extLst>
          </p:cNvPr>
          <p:cNvSpPr/>
          <p:nvPr/>
        </p:nvSpPr>
        <p:spPr>
          <a:xfrm>
            <a:off x="4017000" y="1545654"/>
            <a:ext cx="532184" cy="484632"/>
          </a:xfrm>
          <a:prstGeom prst="rightArrow">
            <a:avLst/>
          </a:prstGeom>
          <a:solidFill>
            <a:schemeClr val="bg1"/>
          </a:solid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Foliennummernplatzhalter 4">
            <a:extLst>
              <a:ext uri="{FF2B5EF4-FFF2-40B4-BE49-F238E27FC236}">
                <a16:creationId xmlns:a16="http://schemas.microsoft.com/office/drawing/2014/main" id="{6E1713B8-6AF1-4436-9BDB-62934B7731FC}"/>
              </a:ext>
            </a:extLst>
          </p:cNvPr>
          <p:cNvSpPr>
            <a:spLocks noGrp="1"/>
          </p:cNvSpPr>
          <p:nvPr>
            <p:ph type="sldNum" sz="quarter" idx="12"/>
          </p:nvPr>
        </p:nvSpPr>
        <p:spPr/>
        <p:txBody>
          <a:bodyPr/>
          <a:lstStyle/>
          <a:p>
            <a:fld id="{BB5D5A41-9DD1-F24E-9E26-15668BB14167}" type="slidenum">
              <a:rPr lang="de-DE" smtClean="0"/>
              <a:t>6</a:t>
            </a:fld>
            <a:endParaRPr lang="de-DE"/>
          </a:p>
        </p:txBody>
      </p:sp>
      <p:sp>
        <p:nvSpPr>
          <p:cNvPr id="21" name="Rechteck 20">
            <a:extLst>
              <a:ext uri="{FF2B5EF4-FFF2-40B4-BE49-F238E27FC236}">
                <a16:creationId xmlns:a16="http://schemas.microsoft.com/office/drawing/2014/main" id="{A2B576D0-832C-E8BD-A724-6087A49B36DC}"/>
              </a:ext>
            </a:extLst>
          </p:cNvPr>
          <p:cNvSpPr/>
          <p:nvPr/>
        </p:nvSpPr>
        <p:spPr>
          <a:xfrm>
            <a:off x="7656819" y="1528428"/>
            <a:ext cx="2037354" cy="503801"/>
          </a:xfrm>
          <a:prstGeom prst="rect">
            <a:avLst/>
          </a:prstGeom>
          <a:solidFill>
            <a:schemeClr val="bg1"/>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1" dirty="0" err="1">
                <a:solidFill>
                  <a:srgbClr val="FFC000"/>
                </a:solidFill>
                <a:latin typeface="Montserrat" panose="00000500000000000000" pitchFamily="2" charset="0"/>
              </a:rPr>
              <a:t>REPowerEU</a:t>
            </a:r>
            <a:r>
              <a:rPr lang="de-DE" sz="1400" b="1" dirty="0">
                <a:solidFill>
                  <a:srgbClr val="FFC000"/>
                </a:solidFill>
                <a:latin typeface="Montserrat" panose="00000500000000000000" pitchFamily="2" charset="0"/>
              </a:rPr>
              <a:t>-Plan</a:t>
            </a:r>
          </a:p>
          <a:p>
            <a:pPr algn="ctr"/>
            <a:r>
              <a:rPr lang="de-DE" sz="1400" dirty="0">
                <a:solidFill>
                  <a:srgbClr val="FFC000"/>
                </a:solidFill>
                <a:latin typeface="Montserrat" panose="00000500000000000000" pitchFamily="2" charset="0"/>
              </a:rPr>
              <a:t>18.05.2022</a:t>
            </a:r>
          </a:p>
        </p:txBody>
      </p:sp>
      <p:cxnSp>
        <p:nvCxnSpPr>
          <p:cNvPr id="22" name="Gerade Verbindung mit Pfeil 21">
            <a:extLst>
              <a:ext uri="{FF2B5EF4-FFF2-40B4-BE49-F238E27FC236}">
                <a16:creationId xmlns:a16="http://schemas.microsoft.com/office/drawing/2014/main" id="{3D51B29D-47C9-146F-30BC-8556AEEF4C7D}"/>
              </a:ext>
            </a:extLst>
          </p:cNvPr>
          <p:cNvCxnSpPr>
            <a:cxnSpLocks/>
            <a:endCxn id="10" idx="0"/>
          </p:cNvCxnSpPr>
          <p:nvPr/>
        </p:nvCxnSpPr>
        <p:spPr>
          <a:xfrm flipH="1">
            <a:off x="5370793" y="2062149"/>
            <a:ext cx="3001752" cy="503801"/>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8" name="Explosion: 14 Zacken 17">
            <a:extLst>
              <a:ext uri="{FF2B5EF4-FFF2-40B4-BE49-F238E27FC236}">
                <a16:creationId xmlns:a16="http://schemas.microsoft.com/office/drawing/2014/main" id="{1D7E4F45-A190-1B33-3EC8-3E7CDAA55FB9}"/>
              </a:ext>
            </a:extLst>
          </p:cNvPr>
          <p:cNvSpPr/>
          <p:nvPr/>
        </p:nvSpPr>
        <p:spPr>
          <a:xfrm rot="21161887">
            <a:off x="9644045" y="301876"/>
            <a:ext cx="3226651" cy="1056643"/>
          </a:xfrm>
          <a:prstGeom prst="irregularSeal2">
            <a:avLst/>
          </a:prstGeom>
          <a:solidFill>
            <a:schemeClr val="bg2">
              <a:lumMod val="95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1" dirty="0">
                <a:solidFill>
                  <a:srgbClr val="FF0000"/>
                </a:solidFill>
                <a:latin typeface="Montserrat" panose="00000500000000000000" pitchFamily="2" charset="0"/>
              </a:rPr>
              <a:t>Notfall-</a:t>
            </a:r>
          </a:p>
          <a:p>
            <a:pPr algn="ctr"/>
            <a:r>
              <a:rPr lang="de-DE" sz="1400" b="1" dirty="0">
                <a:solidFill>
                  <a:srgbClr val="FF0000"/>
                </a:solidFill>
                <a:latin typeface="Montserrat" panose="00000500000000000000" pitchFamily="2" charset="0"/>
              </a:rPr>
              <a:t>Maßnahmen</a:t>
            </a:r>
          </a:p>
        </p:txBody>
      </p:sp>
      <p:sp>
        <p:nvSpPr>
          <p:cNvPr id="24" name="Rechteck 23">
            <a:extLst>
              <a:ext uri="{FF2B5EF4-FFF2-40B4-BE49-F238E27FC236}">
                <a16:creationId xmlns:a16="http://schemas.microsoft.com/office/drawing/2014/main" id="{2737407A-C41D-0F46-3199-614FB7638FEE}"/>
              </a:ext>
            </a:extLst>
          </p:cNvPr>
          <p:cNvSpPr/>
          <p:nvPr/>
        </p:nvSpPr>
        <p:spPr>
          <a:xfrm>
            <a:off x="10087356" y="1523079"/>
            <a:ext cx="1889298" cy="507207"/>
          </a:xfrm>
          <a:prstGeom prst="rect">
            <a:avLst/>
          </a:prstGeom>
          <a:noFill/>
          <a:ln w="38100">
            <a:solidFill>
              <a:srgbClr val="0027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1">
                <a:solidFill>
                  <a:srgbClr val="002758"/>
                </a:solidFill>
                <a:latin typeface="Montserrat" panose="00000500000000000000" pitchFamily="2" charset="0"/>
              </a:rPr>
              <a:t>Industrial Plan</a:t>
            </a:r>
          </a:p>
          <a:p>
            <a:pPr algn="ctr"/>
            <a:r>
              <a:rPr lang="de-DE" sz="1400">
                <a:solidFill>
                  <a:srgbClr val="002758"/>
                </a:solidFill>
                <a:latin typeface="Montserrat" panose="00000500000000000000" pitchFamily="2" charset="0"/>
              </a:rPr>
              <a:t>01.02.2023</a:t>
            </a:r>
            <a:endParaRPr lang="de-DE" sz="1400">
              <a:solidFill>
                <a:srgbClr val="002758"/>
              </a:solidFill>
            </a:endParaRPr>
          </a:p>
        </p:txBody>
      </p:sp>
      <p:cxnSp>
        <p:nvCxnSpPr>
          <p:cNvPr id="34" name="Gerade Verbindung mit Pfeil 33">
            <a:extLst>
              <a:ext uri="{FF2B5EF4-FFF2-40B4-BE49-F238E27FC236}">
                <a16:creationId xmlns:a16="http://schemas.microsoft.com/office/drawing/2014/main" id="{8996BD4B-9063-CC20-B22E-03C2A01DF190}"/>
              </a:ext>
            </a:extLst>
          </p:cNvPr>
          <p:cNvCxnSpPr>
            <a:cxnSpLocks/>
            <a:stCxn id="24" idx="2"/>
            <a:endCxn id="45" idx="0"/>
          </p:cNvCxnSpPr>
          <p:nvPr/>
        </p:nvCxnSpPr>
        <p:spPr>
          <a:xfrm>
            <a:off x="11032005" y="2030286"/>
            <a:ext cx="0" cy="530889"/>
          </a:xfrm>
          <a:prstGeom prst="straightConnector1">
            <a:avLst/>
          </a:prstGeom>
          <a:ln w="38100">
            <a:solidFill>
              <a:srgbClr val="002758"/>
            </a:solidFill>
            <a:tailEnd type="triangle"/>
          </a:ln>
        </p:spPr>
        <p:style>
          <a:lnRef idx="1">
            <a:schemeClr val="accent1"/>
          </a:lnRef>
          <a:fillRef idx="0">
            <a:schemeClr val="accent1"/>
          </a:fillRef>
          <a:effectRef idx="0">
            <a:schemeClr val="accent1"/>
          </a:effectRef>
          <a:fontRef idx="minor">
            <a:schemeClr val="tx1"/>
          </a:fontRef>
        </p:style>
      </p:cxnSp>
      <p:sp>
        <p:nvSpPr>
          <p:cNvPr id="17" name="Explosion: 14 Zacken 16">
            <a:extLst>
              <a:ext uri="{FF2B5EF4-FFF2-40B4-BE49-F238E27FC236}">
                <a16:creationId xmlns:a16="http://schemas.microsoft.com/office/drawing/2014/main" id="{3762041E-FA19-4826-6A74-36A0C448813C}"/>
              </a:ext>
            </a:extLst>
          </p:cNvPr>
          <p:cNvSpPr/>
          <p:nvPr/>
        </p:nvSpPr>
        <p:spPr>
          <a:xfrm rot="21161887">
            <a:off x="9136726" y="5685169"/>
            <a:ext cx="3511868" cy="1056643"/>
          </a:xfrm>
          <a:prstGeom prst="irregularSeal2">
            <a:avLst/>
          </a:prstGeom>
          <a:solidFill>
            <a:schemeClr val="bg2">
              <a:lumMod val="95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1">
                <a:solidFill>
                  <a:srgbClr val="FF0000"/>
                </a:solidFill>
                <a:latin typeface="Montserrat" panose="00000500000000000000" pitchFamily="2" charset="0"/>
              </a:rPr>
              <a:t>Befristeter</a:t>
            </a:r>
          </a:p>
          <a:p>
            <a:pPr algn="ctr"/>
            <a:r>
              <a:rPr lang="de-DE" sz="1400" b="1">
                <a:solidFill>
                  <a:srgbClr val="FF0000"/>
                </a:solidFill>
                <a:latin typeface="Montserrat" panose="00000500000000000000" pitchFamily="2" charset="0"/>
              </a:rPr>
              <a:t>Krisenrahmen</a:t>
            </a:r>
          </a:p>
        </p:txBody>
      </p:sp>
      <p:sp>
        <p:nvSpPr>
          <p:cNvPr id="19" name="Datumsplatzhalter 3">
            <a:extLst>
              <a:ext uri="{FF2B5EF4-FFF2-40B4-BE49-F238E27FC236}">
                <a16:creationId xmlns:a16="http://schemas.microsoft.com/office/drawing/2014/main" id="{5D922514-253F-91FE-DD58-0629195AA25A}"/>
              </a:ext>
            </a:extLst>
          </p:cNvPr>
          <p:cNvSpPr>
            <a:spLocks noGrp="1"/>
          </p:cNvSpPr>
          <p:nvPr>
            <p:ph type="dt" sz="half" idx="10"/>
          </p:nvPr>
        </p:nvSpPr>
        <p:spPr>
          <a:xfrm>
            <a:off x="1460474" y="226629"/>
            <a:ext cx="769471" cy="272549"/>
          </a:xfrm>
        </p:spPr>
        <p:txBody>
          <a:bodyPr/>
          <a:lstStyle/>
          <a:p>
            <a:r>
              <a:rPr lang="de-DE"/>
              <a:t>23.10.2023</a:t>
            </a:r>
          </a:p>
        </p:txBody>
      </p:sp>
      <p:sp>
        <p:nvSpPr>
          <p:cNvPr id="23" name="Fußzeilenplatzhalter 4">
            <a:extLst>
              <a:ext uri="{FF2B5EF4-FFF2-40B4-BE49-F238E27FC236}">
                <a16:creationId xmlns:a16="http://schemas.microsoft.com/office/drawing/2014/main" id="{57B73630-E81E-EE03-449C-4CEA28EC73DE}"/>
              </a:ext>
            </a:extLst>
          </p:cNvPr>
          <p:cNvSpPr>
            <a:spLocks noGrp="1"/>
          </p:cNvSpPr>
          <p:nvPr>
            <p:ph type="ftr" sz="quarter" idx="11"/>
          </p:nvPr>
        </p:nvSpPr>
        <p:spPr>
          <a:xfrm>
            <a:off x="2413899" y="226630"/>
            <a:ext cx="6289314" cy="272548"/>
          </a:xfrm>
        </p:spPr>
        <p:txBody>
          <a:bodyPr/>
          <a:lstStyle/>
          <a:p>
            <a:r>
              <a:rPr lang="de-DE"/>
              <a:t>agree.d-Workshop: Fit for 55: Förderung Erneuerbarer und Dekarbonisierung Gebäudesektor</a:t>
            </a:r>
          </a:p>
        </p:txBody>
      </p:sp>
      <p:sp>
        <p:nvSpPr>
          <p:cNvPr id="45" name="Rechteck 44">
            <a:extLst>
              <a:ext uri="{FF2B5EF4-FFF2-40B4-BE49-F238E27FC236}">
                <a16:creationId xmlns:a16="http://schemas.microsoft.com/office/drawing/2014/main" id="{5DBC3DAD-D31E-3DA8-94C0-36DB2B327F04}"/>
              </a:ext>
            </a:extLst>
          </p:cNvPr>
          <p:cNvSpPr/>
          <p:nvPr/>
        </p:nvSpPr>
        <p:spPr>
          <a:xfrm>
            <a:off x="10087356" y="2561175"/>
            <a:ext cx="1889298" cy="3270045"/>
          </a:xfrm>
          <a:prstGeom prst="rect">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indent="-285750">
              <a:spcAft>
                <a:spcPts val="600"/>
              </a:spcAft>
              <a:buFont typeface="Arial" panose="020B0604020202020204" pitchFamily="34" charset="0"/>
              <a:buChar char="•"/>
            </a:pPr>
            <a:r>
              <a:rPr lang="de-DE" sz="1400">
                <a:solidFill>
                  <a:schemeClr val="tx1"/>
                </a:solidFill>
                <a:latin typeface="Montserrat" panose="00000500000000000000" pitchFamily="2" charset="0"/>
              </a:rPr>
              <a:t>Änderungen </a:t>
            </a:r>
            <a:r>
              <a:rPr lang="de-DE" sz="1400" b="1">
                <a:solidFill>
                  <a:schemeClr val="tx1"/>
                </a:solidFill>
                <a:latin typeface="Montserrat" panose="00000500000000000000" pitchFamily="2" charset="0"/>
              </a:rPr>
              <a:t>Elektrizitäts-binnenmarkt-RL und -VO</a:t>
            </a:r>
          </a:p>
          <a:p>
            <a:pPr marL="285750" indent="-285750">
              <a:spcAft>
                <a:spcPts val="600"/>
              </a:spcAft>
              <a:buFont typeface="Arial" panose="020B0604020202020204" pitchFamily="34" charset="0"/>
              <a:buChar char="•"/>
            </a:pPr>
            <a:r>
              <a:rPr lang="de-DE" sz="1400">
                <a:solidFill>
                  <a:schemeClr val="tx1"/>
                </a:solidFill>
                <a:latin typeface="Montserrat" panose="00000500000000000000" pitchFamily="2" charset="0"/>
              </a:rPr>
              <a:t>Neu: </a:t>
            </a:r>
            <a:r>
              <a:rPr lang="de-DE" sz="1400" b="1">
                <a:solidFill>
                  <a:schemeClr val="tx1"/>
                </a:solidFill>
                <a:latin typeface="Montserrat" panose="00000500000000000000" pitchFamily="2" charset="0"/>
              </a:rPr>
              <a:t>Netto-Null-Industrie-VO (NZIA)</a:t>
            </a:r>
          </a:p>
          <a:p>
            <a:pPr marL="285750" indent="-285750">
              <a:spcAft>
                <a:spcPts val="600"/>
              </a:spcAft>
              <a:buFont typeface="Arial" panose="020B0604020202020204" pitchFamily="34" charset="0"/>
              <a:buChar char="•"/>
            </a:pPr>
            <a:r>
              <a:rPr lang="de-DE" sz="1400">
                <a:solidFill>
                  <a:schemeClr val="tx1"/>
                </a:solidFill>
                <a:latin typeface="Montserrat" panose="00000500000000000000" pitchFamily="2" charset="0"/>
              </a:rPr>
              <a:t>Neu: </a:t>
            </a:r>
            <a:r>
              <a:rPr lang="de-DE" sz="1400" b="1">
                <a:solidFill>
                  <a:schemeClr val="tx1"/>
                </a:solidFill>
                <a:latin typeface="Montserrat" panose="00000500000000000000" pitchFamily="2" charset="0"/>
              </a:rPr>
              <a:t>Kritische Rohstoffe-VO</a:t>
            </a:r>
          </a:p>
          <a:p>
            <a:pPr marL="285750" indent="-285750">
              <a:spcAft>
                <a:spcPts val="600"/>
              </a:spcAft>
              <a:buFont typeface="Arial" panose="020B0604020202020204" pitchFamily="34" charset="0"/>
              <a:buChar char="•"/>
            </a:pPr>
            <a:r>
              <a:rPr lang="de-DE" sz="1400">
                <a:solidFill>
                  <a:schemeClr val="tx1"/>
                </a:solidFill>
                <a:latin typeface="Montserrat" panose="00000500000000000000" pitchFamily="2" charset="0"/>
              </a:rPr>
              <a:t>Neu: Strategic Technologies for Europe </a:t>
            </a:r>
            <a:r>
              <a:rPr lang="de-DE" sz="1400" err="1">
                <a:solidFill>
                  <a:schemeClr val="tx1"/>
                </a:solidFill>
                <a:latin typeface="Montserrat" panose="00000500000000000000" pitchFamily="2" charset="0"/>
              </a:rPr>
              <a:t>Platform</a:t>
            </a:r>
            <a:r>
              <a:rPr lang="de-DE" sz="1400">
                <a:solidFill>
                  <a:schemeClr val="tx1"/>
                </a:solidFill>
                <a:latin typeface="Montserrat" panose="00000500000000000000" pitchFamily="2" charset="0"/>
              </a:rPr>
              <a:t>-VO (</a:t>
            </a:r>
            <a:r>
              <a:rPr lang="de-DE" sz="1400" b="1">
                <a:solidFill>
                  <a:schemeClr val="tx1"/>
                </a:solidFill>
                <a:latin typeface="Montserrat" panose="00000500000000000000" pitchFamily="2" charset="0"/>
              </a:rPr>
              <a:t>STEP</a:t>
            </a:r>
            <a:r>
              <a:rPr lang="de-DE" sz="1400">
                <a:solidFill>
                  <a:schemeClr val="tx1"/>
                </a:solidFill>
                <a:latin typeface="Montserrat" panose="00000500000000000000" pitchFamily="2" charset="0"/>
              </a:rPr>
              <a:t>)</a:t>
            </a:r>
          </a:p>
          <a:p>
            <a:pPr marL="285750" indent="-285750">
              <a:spcAft>
                <a:spcPts val="600"/>
              </a:spcAft>
              <a:buFont typeface="Arial" panose="020B0604020202020204" pitchFamily="34" charset="0"/>
              <a:buChar char="•"/>
            </a:pPr>
            <a:endParaRPr lang="de-DE" sz="1400" b="1">
              <a:solidFill>
                <a:schemeClr val="tx1"/>
              </a:solidFill>
              <a:latin typeface="Montserrat" panose="00000500000000000000" pitchFamily="2" charset="0"/>
            </a:endParaRPr>
          </a:p>
        </p:txBody>
      </p:sp>
    </p:spTree>
    <p:extLst>
      <p:ext uri="{BB962C8B-B14F-4D97-AF65-F5344CB8AC3E}">
        <p14:creationId xmlns:p14="http://schemas.microsoft.com/office/powerpoint/2010/main" val="20082710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959A2C-F789-4682-88FE-5B4AE009E95C}"/>
              </a:ext>
            </a:extLst>
          </p:cNvPr>
          <p:cNvSpPr>
            <a:spLocks noGrp="1"/>
          </p:cNvSpPr>
          <p:nvPr>
            <p:ph type="ctrTitle"/>
          </p:nvPr>
        </p:nvSpPr>
        <p:spPr/>
        <p:txBody>
          <a:bodyPr/>
          <a:lstStyle/>
          <a:p>
            <a:r>
              <a:rPr lang="de-DE" dirty="0"/>
              <a:t>Wie geht es weiter?</a:t>
            </a:r>
          </a:p>
        </p:txBody>
      </p:sp>
      <p:sp>
        <p:nvSpPr>
          <p:cNvPr id="3" name="Untertitel 2">
            <a:extLst>
              <a:ext uri="{FF2B5EF4-FFF2-40B4-BE49-F238E27FC236}">
                <a16:creationId xmlns:a16="http://schemas.microsoft.com/office/drawing/2014/main" id="{98B9985D-BB9C-4534-9254-9EAEE8E4FB92}"/>
              </a:ext>
            </a:extLst>
          </p:cNvPr>
          <p:cNvSpPr>
            <a:spLocks noGrp="1"/>
          </p:cNvSpPr>
          <p:nvPr>
            <p:ph type="subTitle" idx="1"/>
          </p:nvPr>
        </p:nvSpPr>
        <p:spPr/>
        <p:txBody>
          <a:bodyPr/>
          <a:lstStyle/>
          <a:p>
            <a:endParaRPr lang="de-DE"/>
          </a:p>
        </p:txBody>
      </p:sp>
      <p:sp>
        <p:nvSpPr>
          <p:cNvPr id="4" name="Foliennummernplatzhalter 3">
            <a:extLst>
              <a:ext uri="{FF2B5EF4-FFF2-40B4-BE49-F238E27FC236}">
                <a16:creationId xmlns:a16="http://schemas.microsoft.com/office/drawing/2014/main" id="{22B7FCDF-666A-4EEF-AD2E-2C51F54915D7}"/>
              </a:ext>
            </a:extLst>
          </p:cNvPr>
          <p:cNvSpPr>
            <a:spLocks noGrp="1"/>
          </p:cNvSpPr>
          <p:nvPr>
            <p:ph type="sldNum" sz="quarter" idx="12"/>
          </p:nvPr>
        </p:nvSpPr>
        <p:spPr/>
        <p:txBody>
          <a:bodyPr/>
          <a:lstStyle/>
          <a:p>
            <a:fld id="{BB5D5A41-9DD1-F24E-9E26-15668BB14167}" type="slidenum">
              <a:rPr lang="de-DE" smtClean="0"/>
              <a:t>7</a:t>
            </a:fld>
            <a:endParaRPr lang="de-DE"/>
          </a:p>
        </p:txBody>
      </p:sp>
      <p:sp>
        <p:nvSpPr>
          <p:cNvPr id="5" name="Datumsplatzhalter 4">
            <a:extLst>
              <a:ext uri="{FF2B5EF4-FFF2-40B4-BE49-F238E27FC236}">
                <a16:creationId xmlns:a16="http://schemas.microsoft.com/office/drawing/2014/main" id="{5B39D137-DAA5-4A7B-84DE-DAB32F4A1654}"/>
              </a:ext>
            </a:extLst>
          </p:cNvPr>
          <p:cNvSpPr>
            <a:spLocks noGrp="1"/>
          </p:cNvSpPr>
          <p:nvPr>
            <p:ph type="dt" sz="half" idx="10"/>
          </p:nvPr>
        </p:nvSpPr>
        <p:spPr/>
        <p:txBody>
          <a:bodyPr/>
          <a:lstStyle/>
          <a:p>
            <a:r>
              <a:rPr lang="de-DE"/>
              <a:t>23.10.2023</a:t>
            </a:r>
          </a:p>
        </p:txBody>
      </p:sp>
      <p:sp>
        <p:nvSpPr>
          <p:cNvPr id="6" name="Fußzeilenplatzhalter 5">
            <a:extLst>
              <a:ext uri="{FF2B5EF4-FFF2-40B4-BE49-F238E27FC236}">
                <a16:creationId xmlns:a16="http://schemas.microsoft.com/office/drawing/2014/main" id="{D014F299-E2C2-4516-8B8B-E3B86108C634}"/>
              </a:ext>
            </a:extLst>
          </p:cNvPr>
          <p:cNvSpPr>
            <a:spLocks noGrp="1"/>
          </p:cNvSpPr>
          <p:nvPr>
            <p:ph type="ftr" sz="quarter" idx="11"/>
          </p:nvPr>
        </p:nvSpPr>
        <p:spPr/>
        <p:txBody>
          <a:bodyPr/>
          <a:lstStyle/>
          <a:p>
            <a:r>
              <a:rPr lang="de-DE"/>
              <a:t>agree.d-Workshop: Fit for 55: Förderung Erneuerbarer und Dekarbonisierung Gebäudesektor</a:t>
            </a:r>
            <a:endParaRPr lang="de-DE" dirty="0"/>
          </a:p>
        </p:txBody>
      </p:sp>
      <p:pic>
        <p:nvPicPr>
          <p:cNvPr id="9" name="Bildplatzhalter 8">
            <a:extLst>
              <a:ext uri="{FF2B5EF4-FFF2-40B4-BE49-F238E27FC236}">
                <a16:creationId xmlns:a16="http://schemas.microsoft.com/office/drawing/2014/main" id="{FE36867A-CF13-4B18-880D-FC1E76E8A320}"/>
              </a:ext>
            </a:extLst>
          </p:cNvPr>
          <p:cNvPicPr>
            <a:picLocks noGrp="1" noChangeAspect="1"/>
          </p:cNvPicPr>
          <p:nvPr>
            <p:ph type="pic" sz="quarter" idx="13"/>
          </p:nvPr>
        </p:nvPicPr>
        <p:blipFill>
          <a:blip r:embed="rId2"/>
          <a:srcRect l="2133" r="2133"/>
          <a:stretch>
            <a:fillRect/>
          </a:stretch>
        </p:blipFill>
        <p:spPr/>
      </p:pic>
    </p:spTree>
    <p:extLst>
      <p:ext uri="{BB962C8B-B14F-4D97-AF65-F5344CB8AC3E}">
        <p14:creationId xmlns:p14="http://schemas.microsoft.com/office/powerpoint/2010/main" val="36728250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D99D86-0C21-6372-F6EC-04EE0D50E641}"/>
              </a:ext>
            </a:extLst>
          </p:cNvPr>
          <p:cNvSpPr>
            <a:spLocks noGrp="1"/>
          </p:cNvSpPr>
          <p:nvPr>
            <p:ph type="title"/>
          </p:nvPr>
        </p:nvSpPr>
        <p:spPr/>
        <p:txBody>
          <a:bodyPr/>
          <a:lstStyle/>
          <a:p>
            <a:r>
              <a:rPr lang="de-DE" dirty="0"/>
              <a:t>In den nächsten Jahren zwei parallel laufende Prozesse</a:t>
            </a:r>
          </a:p>
        </p:txBody>
      </p:sp>
      <p:sp>
        <p:nvSpPr>
          <p:cNvPr id="3" name="Textplatzhalter 2">
            <a:extLst>
              <a:ext uri="{FF2B5EF4-FFF2-40B4-BE49-F238E27FC236}">
                <a16:creationId xmlns:a16="http://schemas.microsoft.com/office/drawing/2014/main" id="{8E358DCB-1237-1F00-1AA3-20EDC49B27BE}"/>
              </a:ext>
            </a:extLst>
          </p:cNvPr>
          <p:cNvSpPr>
            <a:spLocks noGrp="1"/>
          </p:cNvSpPr>
          <p:nvPr>
            <p:ph type="body" idx="1"/>
          </p:nvPr>
        </p:nvSpPr>
        <p:spPr>
          <a:xfrm>
            <a:off x="495656" y="2212975"/>
            <a:ext cx="5501919" cy="823912"/>
          </a:xfrm>
        </p:spPr>
        <p:txBody>
          <a:bodyPr anchor="t"/>
          <a:lstStyle/>
          <a:p>
            <a:r>
              <a:rPr lang="de-DE" dirty="0"/>
              <a:t>Umsetzung der beschlossenen </a:t>
            </a:r>
            <a:br>
              <a:rPr lang="de-DE" dirty="0"/>
            </a:br>
            <a:r>
              <a:rPr lang="de-DE" dirty="0"/>
              <a:t>EU-Rechtsakte</a:t>
            </a:r>
          </a:p>
        </p:txBody>
      </p:sp>
      <p:sp>
        <p:nvSpPr>
          <p:cNvPr id="4" name="Inhaltsplatzhalter 3">
            <a:extLst>
              <a:ext uri="{FF2B5EF4-FFF2-40B4-BE49-F238E27FC236}">
                <a16:creationId xmlns:a16="http://schemas.microsoft.com/office/drawing/2014/main" id="{90A9907E-1692-7E60-AD59-31E7FFD5CDA6}"/>
              </a:ext>
            </a:extLst>
          </p:cNvPr>
          <p:cNvSpPr>
            <a:spLocks noGrp="1"/>
          </p:cNvSpPr>
          <p:nvPr>
            <p:ph sz="half" idx="2"/>
          </p:nvPr>
        </p:nvSpPr>
        <p:spPr>
          <a:xfrm>
            <a:off x="517882" y="3036887"/>
            <a:ext cx="5501919" cy="3452813"/>
          </a:xfrm>
        </p:spPr>
        <p:txBody>
          <a:bodyPr/>
          <a:lstStyle/>
          <a:p>
            <a:pPr>
              <a:lnSpc>
                <a:spcPct val="110000"/>
              </a:lnSpc>
              <a:spcBef>
                <a:spcPts val="600"/>
              </a:spcBef>
            </a:pPr>
            <a:r>
              <a:rPr lang="de-DE" sz="1800" dirty="0"/>
              <a:t>Unterscheide:</a:t>
            </a:r>
          </a:p>
          <a:p>
            <a:pPr lvl="1">
              <a:lnSpc>
                <a:spcPct val="110000"/>
              </a:lnSpc>
              <a:spcBef>
                <a:spcPts val="600"/>
              </a:spcBef>
            </a:pPr>
            <a:r>
              <a:rPr lang="de-DE" b="1" dirty="0"/>
              <a:t>EU-Verordnungen</a:t>
            </a:r>
            <a:r>
              <a:rPr lang="de-DE" dirty="0"/>
              <a:t> gelten unmittelbar (aber auch nat. Handlungsspielräume)</a:t>
            </a:r>
          </a:p>
          <a:p>
            <a:pPr lvl="1">
              <a:lnSpc>
                <a:spcPct val="110000"/>
              </a:lnSpc>
              <a:spcBef>
                <a:spcPts val="600"/>
              </a:spcBef>
            </a:pPr>
            <a:r>
              <a:rPr lang="de-DE" b="1" dirty="0"/>
              <a:t>EU-Richtlinien</a:t>
            </a:r>
            <a:r>
              <a:rPr lang="de-DE" dirty="0"/>
              <a:t> sind in nationales Recht umsetzen</a:t>
            </a:r>
          </a:p>
          <a:p>
            <a:pPr>
              <a:lnSpc>
                <a:spcPct val="110000"/>
              </a:lnSpc>
              <a:spcBef>
                <a:spcPts val="600"/>
              </a:spcBef>
            </a:pPr>
            <a:r>
              <a:rPr lang="de-DE" sz="1800" dirty="0"/>
              <a:t>Umzusetzende </a:t>
            </a:r>
            <a:r>
              <a:rPr lang="de-DE" sz="1800" b="1" dirty="0"/>
              <a:t>EU-Richtlinien</a:t>
            </a:r>
            <a:r>
              <a:rPr lang="de-DE" sz="1800" dirty="0"/>
              <a:t> folgen jeweils eigenem „Drehbuch“ (Fristen, Umfang der Pflichten, nat. Handlungsspielräume, Review-Klauseln)</a:t>
            </a:r>
          </a:p>
          <a:p>
            <a:pPr>
              <a:lnSpc>
                <a:spcPct val="110000"/>
              </a:lnSpc>
              <a:spcBef>
                <a:spcPts val="600"/>
              </a:spcBef>
            </a:pPr>
            <a:r>
              <a:rPr lang="de-DE" sz="1800" dirty="0"/>
              <a:t>Vgl. „Green Deal </a:t>
            </a:r>
            <a:r>
              <a:rPr lang="de-DE" sz="1800" i="1" dirty="0"/>
              <a:t>erklärt</a:t>
            </a:r>
            <a:r>
              <a:rPr lang="de-DE" sz="1800" dirty="0"/>
              <a:t>“ vom 30.04.2024</a:t>
            </a:r>
          </a:p>
        </p:txBody>
      </p:sp>
      <p:sp>
        <p:nvSpPr>
          <p:cNvPr id="5" name="Textplatzhalter 4">
            <a:extLst>
              <a:ext uri="{FF2B5EF4-FFF2-40B4-BE49-F238E27FC236}">
                <a16:creationId xmlns:a16="http://schemas.microsoft.com/office/drawing/2014/main" id="{7BBEC4A7-02C8-BF01-4EF0-B231DEF4CDC5}"/>
              </a:ext>
            </a:extLst>
          </p:cNvPr>
          <p:cNvSpPr>
            <a:spLocks noGrp="1"/>
          </p:cNvSpPr>
          <p:nvPr>
            <p:ph type="body" sz="quarter" idx="3"/>
          </p:nvPr>
        </p:nvSpPr>
        <p:spPr>
          <a:xfrm>
            <a:off x="6172199" y="2212975"/>
            <a:ext cx="5501919" cy="823912"/>
          </a:xfrm>
        </p:spPr>
        <p:txBody>
          <a:bodyPr anchor="t"/>
          <a:lstStyle/>
          <a:p>
            <a:r>
              <a:rPr lang="de-DE" dirty="0"/>
              <a:t>Arbeitsprogramm der neuen </a:t>
            </a:r>
            <a:br>
              <a:rPr lang="de-DE" dirty="0"/>
            </a:br>
            <a:r>
              <a:rPr lang="de-DE" dirty="0"/>
              <a:t>EU-Kommission</a:t>
            </a:r>
          </a:p>
        </p:txBody>
      </p:sp>
      <p:sp>
        <p:nvSpPr>
          <p:cNvPr id="6" name="Inhaltsplatzhalter 5">
            <a:extLst>
              <a:ext uri="{FF2B5EF4-FFF2-40B4-BE49-F238E27FC236}">
                <a16:creationId xmlns:a16="http://schemas.microsoft.com/office/drawing/2014/main" id="{6F6ADBC3-9431-51FE-D2D9-0637163BD749}"/>
              </a:ext>
            </a:extLst>
          </p:cNvPr>
          <p:cNvSpPr>
            <a:spLocks noGrp="1"/>
          </p:cNvSpPr>
          <p:nvPr>
            <p:ph sz="quarter" idx="4"/>
          </p:nvPr>
        </p:nvSpPr>
        <p:spPr>
          <a:xfrm>
            <a:off x="6096000" y="3036887"/>
            <a:ext cx="5671559" cy="3452813"/>
          </a:xfrm>
        </p:spPr>
        <p:txBody>
          <a:bodyPr/>
          <a:lstStyle/>
          <a:p>
            <a:pPr>
              <a:lnSpc>
                <a:spcPct val="110000"/>
              </a:lnSpc>
              <a:spcBef>
                <a:spcPts val="600"/>
              </a:spcBef>
            </a:pPr>
            <a:r>
              <a:rPr lang="de-DE" sz="1800" b="1" dirty="0"/>
              <a:t>Neue EU-Kommission </a:t>
            </a:r>
            <a:r>
              <a:rPr lang="de-DE" sz="1800" dirty="0"/>
              <a:t>„</a:t>
            </a:r>
            <a:r>
              <a:rPr lang="de-DE" sz="1800" i="1" dirty="0"/>
              <a:t>von der Leyen II</a:t>
            </a:r>
            <a:r>
              <a:rPr lang="de-DE" sz="1800" dirty="0"/>
              <a:t>“</a:t>
            </a:r>
          </a:p>
          <a:p>
            <a:pPr lvl="1">
              <a:lnSpc>
                <a:spcPct val="110000"/>
              </a:lnSpc>
              <a:spcBef>
                <a:spcPts val="600"/>
              </a:spcBef>
            </a:pPr>
            <a:r>
              <a:rPr lang="de-DE" dirty="0"/>
              <a:t>Juli/September: Vorlage neuer politischer Leitlinien sowie Draghi-Report</a:t>
            </a:r>
          </a:p>
          <a:p>
            <a:pPr lvl="1">
              <a:lnSpc>
                <a:spcPct val="110000"/>
              </a:lnSpc>
              <a:spcBef>
                <a:spcPts val="600"/>
              </a:spcBef>
            </a:pPr>
            <a:r>
              <a:rPr lang="de-DE" dirty="0"/>
              <a:t>Derzeit: EU-Parlament prüft und befragt vorgeschlagene Mitglieder (bis 12.11.2024)</a:t>
            </a:r>
          </a:p>
          <a:p>
            <a:pPr lvl="1">
              <a:lnSpc>
                <a:spcPct val="110000"/>
              </a:lnSpc>
              <a:spcBef>
                <a:spcPts val="600"/>
              </a:spcBef>
            </a:pPr>
            <a:r>
              <a:rPr lang="de-DE" b="1" dirty="0"/>
              <a:t>Nach Anhörungen</a:t>
            </a:r>
            <a:r>
              <a:rPr lang="de-DE" dirty="0"/>
              <a:t>: Abstimmung über Annahme oder Ablehnung als Ganzes</a:t>
            </a:r>
          </a:p>
          <a:p>
            <a:pPr>
              <a:lnSpc>
                <a:spcPct val="110000"/>
              </a:lnSpc>
              <a:spcBef>
                <a:spcPts val="600"/>
              </a:spcBef>
            </a:pPr>
            <a:r>
              <a:rPr lang="de-DE" sz="1800" dirty="0"/>
              <a:t>Wenn Annahme: Vorlage neues </a:t>
            </a:r>
            <a:r>
              <a:rPr lang="de-DE" sz="1800" b="1" dirty="0"/>
              <a:t>Arbeitsprogramm</a:t>
            </a:r>
            <a:r>
              <a:rPr lang="de-DE" sz="1800" dirty="0"/>
              <a:t> mit Priorisierung erster konkreter Gesetzesvorhaben</a:t>
            </a:r>
          </a:p>
        </p:txBody>
      </p:sp>
      <p:sp>
        <p:nvSpPr>
          <p:cNvPr id="7" name="Datumsplatzhalter 6">
            <a:extLst>
              <a:ext uri="{FF2B5EF4-FFF2-40B4-BE49-F238E27FC236}">
                <a16:creationId xmlns:a16="http://schemas.microsoft.com/office/drawing/2014/main" id="{E845D459-FF31-EFE5-4D20-2CE762A309DB}"/>
              </a:ext>
            </a:extLst>
          </p:cNvPr>
          <p:cNvSpPr>
            <a:spLocks noGrp="1"/>
          </p:cNvSpPr>
          <p:nvPr>
            <p:ph type="dt" sz="half" idx="10"/>
          </p:nvPr>
        </p:nvSpPr>
        <p:spPr/>
        <p:txBody>
          <a:bodyPr/>
          <a:lstStyle/>
          <a:p>
            <a:r>
              <a:rPr lang="de-DE"/>
              <a:t>23.10.2023</a:t>
            </a:r>
          </a:p>
        </p:txBody>
      </p:sp>
      <p:sp>
        <p:nvSpPr>
          <p:cNvPr id="8" name="Fußzeilenplatzhalter 7">
            <a:extLst>
              <a:ext uri="{FF2B5EF4-FFF2-40B4-BE49-F238E27FC236}">
                <a16:creationId xmlns:a16="http://schemas.microsoft.com/office/drawing/2014/main" id="{2C07E572-B742-EE90-F570-52F4C1D74C3D}"/>
              </a:ext>
            </a:extLst>
          </p:cNvPr>
          <p:cNvSpPr>
            <a:spLocks noGrp="1"/>
          </p:cNvSpPr>
          <p:nvPr>
            <p:ph type="ftr" sz="quarter" idx="11"/>
          </p:nvPr>
        </p:nvSpPr>
        <p:spPr/>
        <p:txBody>
          <a:bodyPr/>
          <a:lstStyle/>
          <a:p>
            <a:r>
              <a:rPr lang="de-DE"/>
              <a:t>agree.d-Workshop: Fit for 55: Förderung Erneuerbarer und Dekarbonisierung Gebäudesektor</a:t>
            </a:r>
          </a:p>
        </p:txBody>
      </p:sp>
      <p:sp>
        <p:nvSpPr>
          <p:cNvPr id="9" name="Foliennummernplatzhalter 8">
            <a:extLst>
              <a:ext uri="{FF2B5EF4-FFF2-40B4-BE49-F238E27FC236}">
                <a16:creationId xmlns:a16="http://schemas.microsoft.com/office/drawing/2014/main" id="{26AD60B4-376D-51ED-95C5-C6158C70C3DD}"/>
              </a:ext>
            </a:extLst>
          </p:cNvPr>
          <p:cNvSpPr>
            <a:spLocks noGrp="1"/>
          </p:cNvSpPr>
          <p:nvPr>
            <p:ph type="sldNum" sz="quarter" idx="12"/>
          </p:nvPr>
        </p:nvSpPr>
        <p:spPr/>
        <p:txBody>
          <a:bodyPr/>
          <a:lstStyle/>
          <a:p>
            <a:fld id="{BB5D5A41-9DD1-F24E-9E26-15668BB14167}" type="slidenum">
              <a:rPr lang="de-DE" smtClean="0"/>
              <a:t>8</a:t>
            </a:fld>
            <a:endParaRPr lang="de-DE"/>
          </a:p>
        </p:txBody>
      </p:sp>
    </p:spTree>
    <p:extLst>
      <p:ext uri="{BB962C8B-B14F-4D97-AF65-F5344CB8AC3E}">
        <p14:creationId xmlns:p14="http://schemas.microsoft.com/office/powerpoint/2010/main" val="8977335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E441D8-2423-4540-8E30-5D1972E21018}"/>
              </a:ext>
            </a:extLst>
          </p:cNvPr>
          <p:cNvSpPr>
            <a:spLocks noGrp="1"/>
          </p:cNvSpPr>
          <p:nvPr>
            <p:ph type="ctrTitle"/>
          </p:nvPr>
        </p:nvSpPr>
        <p:spPr/>
        <p:txBody>
          <a:bodyPr/>
          <a:lstStyle/>
          <a:p>
            <a:r>
              <a:rPr lang="de-DE" dirty="0"/>
              <a:t>Unser heutiges Programm</a:t>
            </a:r>
          </a:p>
        </p:txBody>
      </p:sp>
      <p:sp>
        <p:nvSpPr>
          <p:cNvPr id="3" name="Untertitel 2">
            <a:extLst>
              <a:ext uri="{FF2B5EF4-FFF2-40B4-BE49-F238E27FC236}">
                <a16:creationId xmlns:a16="http://schemas.microsoft.com/office/drawing/2014/main" id="{EE84761C-CE89-49EA-92FD-51CBA0644442}"/>
              </a:ext>
            </a:extLst>
          </p:cNvPr>
          <p:cNvSpPr>
            <a:spLocks noGrp="1"/>
          </p:cNvSpPr>
          <p:nvPr>
            <p:ph type="subTitle" idx="1"/>
          </p:nvPr>
        </p:nvSpPr>
        <p:spPr/>
        <p:txBody>
          <a:bodyPr/>
          <a:lstStyle/>
          <a:p>
            <a:endParaRPr lang="de-DE"/>
          </a:p>
        </p:txBody>
      </p:sp>
      <p:sp>
        <p:nvSpPr>
          <p:cNvPr id="4" name="Foliennummernplatzhalter 3">
            <a:extLst>
              <a:ext uri="{FF2B5EF4-FFF2-40B4-BE49-F238E27FC236}">
                <a16:creationId xmlns:a16="http://schemas.microsoft.com/office/drawing/2014/main" id="{6674D390-2D7F-49E7-9E20-A9308CEB737C}"/>
              </a:ext>
            </a:extLst>
          </p:cNvPr>
          <p:cNvSpPr>
            <a:spLocks noGrp="1"/>
          </p:cNvSpPr>
          <p:nvPr>
            <p:ph type="sldNum" sz="quarter" idx="12"/>
          </p:nvPr>
        </p:nvSpPr>
        <p:spPr/>
        <p:txBody>
          <a:bodyPr/>
          <a:lstStyle/>
          <a:p>
            <a:fld id="{BB5D5A41-9DD1-F24E-9E26-15668BB14167}" type="slidenum">
              <a:rPr lang="de-DE" smtClean="0"/>
              <a:t>9</a:t>
            </a:fld>
            <a:endParaRPr lang="de-DE"/>
          </a:p>
        </p:txBody>
      </p:sp>
      <p:sp>
        <p:nvSpPr>
          <p:cNvPr id="5" name="Datumsplatzhalter 4">
            <a:extLst>
              <a:ext uri="{FF2B5EF4-FFF2-40B4-BE49-F238E27FC236}">
                <a16:creationId xmlns:a16="http://schemas.microsoft.com/office/drawing/2014/main" id="{F8FAA761-0D10-4DD9-A798-CA6702881ECC}"/>
              </a:ext>
            </a:extLst>
          </p:cNvPr>
          <p:cNvSpPr>
            <a:spLocks noGrp="1"/>
          </p:cNvSpPr>
          <p:nvPr>
            <p:ph type="dt" sz="half" idx="10"/>
          </p:nvPr>
        </p:nvSpPr>
        <p:spPr/>
        <p:txBody>
          <a:bodyPr/>
          <a:lstStyle/>
          <a:p>
            <a:r>
              <a:rPr lang="de-DE"/>
              <a:t>23.10.2023</a:t>
            </a:r>
          </a:p>
        </p:txBody>
      </p:sp>
      <p:sp>
        <p:nvSpPr>
          <p:cNvPr id="6" name="Fußzeilenplatzhalter 5">
            <a:extLst>
              <a:ext uri="{FF2B5EF4-FFF2-40B4-BE49-F238E27FC236}">
                <a16:creationId xmlns:a16="http://schemas.microsoft.com/office/drawing/2014/main" id="{C67C32E2-6EB1-48F0-8987-3685BE0FA26C}"/>
              </a:ext>
            </a:extLst>
          </p:cNvPr>
          <p:cNvSpPr>
            <a:spLocks noGrp="1"/>
          </p:cNvSpPr>
          <p:nvPr>
            <p:ph type="ftr" sz="quarter" idx="11"/>
          </p:nvPr>
        </p:nvSpPr>
        <p:spPr/>
        <p:txBody>
          <a:bodyPr/>
          <a:lstStyle/>
          <a:p>
            <a:r>
              <a:rPr lang="de-DE"/>
              <a:t>agree.d-Workshop: Fit for 55: Förderung Erneuerbarer und Dekarbonisierung Gebäudesektor</a:t>
            </a:r>
          </a:p>
        </p:txBody>
      </p:sp>
      <p:pic>
        <p:nvPicPr>
          <p:cNvPr id="12" name="Bildplatzhalter 11">
            <a:extLst>
              <a:ext uri="{FF2B5EF4-FFF2-40B4-BE49-F238E27FC236}">
                <a16:creationId xmlns:a16="http://schemas.microsoft.com/office/drawing/2014/main" id="{0ED1FACA-E622-4E4B-916D-1A16A6C6D14A}"/>
              </a:ext>
            </a:extLst>
          </p:cNvPr>
          <p:cNvPicPr>
            <a:picLocks noGrp="1" noChangeAspect="1"/>
          </p:cNvPicPr>
          <p:nvPr>
            <p:ph type="pic" sz="quarter" idx="13"/>
          </p:nvPr>
        </p:nvPicPr>
        <p:blipFill rotWithShape="1">
          <a:blip r:embed="rId2"/>
          <a:srcRect l="1100" t="-8935" r="1861"/>
          <a:stretch/>
        </p:blipFill>
        <p:spPr>
          <a:xfrm>
            <a:off x="6154929" y="744980"/>
            <a:ext cx="5200588" cy="3256434"/>
          </a:xfrm>
        </p:spPr>
      </p:pic>
    </p:spTree>
    <p:extLst>
      <p:ext uri="{BB962C8B-B14F-4D97-AF65-F5344CB8AC3E}">
        <p14:creationId xmlns:p14="http://schemas.microsoft.com/office/powerpoint/2010/main" val="30262696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99F3B44C-790D-99C5-8B3C-F24F96E5E3AF}"/>
              </a:ext>
            </a:extLst>
          </p:cNvPr>
          <p:cNvSpPr>
            <a:spLocks noGrp="1"/>
          </p:cNvSpPr>
          <p:nvPr>
            <p:ph type="sldNum" sz="quarter" idx="12"/>
          </p:nvPr>
        </p:nvSpPr>
        <p:spPr/>
        <p:txBody>
          <a:bodyPr/>
          <a:lstStyle/>
          <a:p>
            <a:fld id="{BB5D5A41-9DD1-F24E-9E26-15668BB14167}" type="slidenum">
              <a:rPr lang="de-DE" smtClean="0"/>
              <a:t>10</a:t>
            </a:fld>
            <a:endParaRPr lang="de-DE"/>
          </a:p>
        </p:txBody>
      </p:sp>
      <p:sp>
        <p:nvSpPr>
          <p:cNvPr id="3" name="Datumsplatzhalter 2">
            <a:extLst>
              <a:ext uri="{FF2B5EF4-FFF2-40B4-BE49-F238E27FC236}">
                <a16:creationId xmlns:a16="http://schemas.microsoft.com/office/drawing/2014/main" id="{5994D92B-6CDD-4295-4B5B-0ED5DE3AD543}"/>
              </a:ext>
            </a:extLst>
          </p:cNvPr>
          <p:cNvSpPr>
            <a:spLocks noGrp="1"/>
          </p:cNvSpPr>
          <p:nvPr>
            <p:ph type="dt" sz="half" idx="10"/>
          </p:nvPr>
        </p:nvSpPr>
        <p:spPr/>
        <p:txBody>
          <a:bodyPr/>
          <a:lstStyle/>
          <a:p>
            <a:r>
              <a:rPr lang="de-DE"/>
              <a:t>23.10.2023</a:t>
            </a:r>
          </a:p>
        </p:txBody>
      </p:sp>
      <p:sp>
        <p:nvSpPr>
          <p:cNvPr id="4" name="Fußzeilenplatzhalter 3">
            <a:extLst>
              <a:ext uri="{FF2B5EF4-FFF2-40B4-BE49-F238E27FC236}">
                <a16:creationId xmlns:a16="http://schemas.microsoft.com/office/drawing/2014/main" id="{19F3FD8E-7828-8FBF-C34E-5CD02A43F374}"/>
              </a:ext>
            </a:extLst>
          </p:cNvPr>
          <p:cNvSpPr>
            <a:spLocks noGrp="1"/>
          </p:cNvSpPr>
          <p:nvPr>
            <p:ph type="ftr" sz="quarter" idx="11"/>
          </p:nvPr>
        </p:nvSpPr>
        <p:spPr/>
        <p:txBody>
          <a:bodyPr/>
          <a:lstStyle/>
          <a:p>
            <a:r>
              <a:rPr lang="de-DE"/>
              <a:t>agree.d-Workshop: Fit for 55: Förderung Erneuerbarer und Dekarbonisierung Gebäudesektor</a:t>
            </a:r>
          </a:p>
        </p:txBody>
      </p:sp>
      <p:graphicFrame>
        <p:nvGraphicFramePr>
          <p:cNvPr id="7" name="Inhaltsplatzhalter 6">
            <a:extLst>
              <a:ext uri="{FF2B5EF4-FFF2-40B4-BE49-F238E27FC236}">
                <a16:creationId xmlns:a16="http://schemas.microsoft.com/office/drawing/2014/main" id="{58369C73-D3E0-EFD8-FECD-1C8F7A56D86E}"/>
              </a:ext>
            </a:extLst>
          </p:cNvPr>
          <p:cNvGraphicFramePr>
            <a:graphicFrameLocks noGrp="1"/>
          </p:cNvGraphicFramePr>
          <p:nvPr>
            <p:ph idx="1"/>
            <p:extLst>
              <p:ext uri="{D42A27DB-BD31-4B8C-83A1-F6EECF244321}">
                <p14:modId xmlns:p14="http://schemas.microsoft.com/office/powerpoint/2010/main" val="1251749809"/>
              </p:ext>
            </p:extLst>
          </p:nvPr>
        </p:nvGraphicFramePr>
        <p:xfrm>
          <a:off x="836483" y="750105"/>
          <a:ext cx="10913984" cy="5172121"/>
        </p:xfrm>
        <a:graphic>
          <a:graphicData uri="http://schemas.openxmlformats.org/drawingml/2006/table">
            <a:tbl>
              <a:tblPr firstRow="1" bandRow="1">
                <a:tableStyleId>{5C22544A-7EE6-4342-B048-85BDC9FD1C3A}</a:tableStyleId>
              </a:tblPr>
              <a:tblGrid>
                <a:gridCol w="1120504">
                  <a:extLst>
                    <a:ext uri="{9D8B030D-6E8A-4147-A177-3AD203B41FA5}">
                      <a16:colId xmlns:a16="http://schemas.microsoft.com/office/drawing/2014/main" val="2556322843"/>
                    </a:ext>
                  </a:extLst>
                </a:gridCol>
                <a:gridCol w="9793480">
                  <a:extLst>
                    <a:ext uri="{9D8B030D-6E8A-4147-A177-3AD203B41FA5}">
                      <a16:colId xmlns:a16="http://schemas.microsoft.com/office/drawing/2014/main" val="2828698463"/>
                    </a:ext>
                  </a:extLst>
                </a:gridCol>
              </a:tblGrid>
              <a:tr h="5172121">
                <a:tc>
                  <a:txBody>
                    <a:bodyPr/>
                    <a:lstStyle/>
                    <a:p>
                      <a:r>
                        <a:rPr lang="de-DE" dirty="0">
                          <a:solidFill>
                            <a:sysClr val="windowText" lastClr="000000"/>
                          </a:solidFill>
                        </a:rPr>
                        <a:t>13:15</a:t>
                      </a:r>
                    </a:p>
                  </a:txBody>
                  <a:tcPr>
                    <a:solidFill>
                      <a:schemeClr val="accent2">
                        <a:lumMod val="10000"/>
                        <a:lumOff val="90000"/>
                      </a:schemeClr>
                    </a:solidFill>
                  </a:tcPr>
                </a:tc>
                <a:tc>
                  <a:txBody>
                    <a:bodyPr/>
                    <a:lstStyle/>
                    <a:p>
                      <a:pPr>
                        <a:lnSpc>
                          <a:spcPct val="114000"/>
                        </a:lnSpc>
                        <a:spcBef>
                          <a:spcPts val="600"/>
                        </a:spcBef>
                      </a:pPr>
                      <a:r>
                        <a:rPr lang="de-DE" baseline="0" dirty="0">
                          <a:solidFill>
                            <a:sysClr val="windowText" lastClr="000000"/>
                          </a:solidFill>
                        </a:rPr>
                        <a:t>Neugestaltung der Förderlandschaft für erneuerbare Energien im Strommarkt – Impulse aus dem europäischen Recht und Anpassungsbedarf im EEG</a:t>
                      </a:r>
                    </a:p>
                    <a:p>
                      <a:pPr marL="0" indent="0">
                        <a:lnSpc>
                          <a:spcPct val="114000"/>
                        </a:lnSpc>
                        <a:spcBef>
                          <a:spcPts val="600"/>
                        </a:spcBef>
                        <a:buFont typeface="Arial" panose="020B0604020202020204" pitchFamily="34" charset="0"/>
                        <a:buNone/>
                      </a:pPr>
                      <a:endParaRPr lang="de-DE" b="1" baseline="0" dirty="0">
                        <a:solidFill>
                          <a:sysClr val="windowText" lastClr="000000"/>
                        </a:solidFill>
                      </a:endParaRPr>
                    </a:p>
                    <a:p>
                      <a:pPr marL="0" indent="0">
                        <a:lnSpc>
                          <a:spcPct val="114000"/>
                        </a:lnSpc>
                        <a:spcBef>
                          <a:spcPts val="600"/>
                        </a:spcBef>
                        <a:buFont typeface="Arial" panose="020B0604020202020204" pitchFamily="34" charset="0"/>
                        <a:buNone/>
                      </a:pPr>
                      <a:r>
                        <a:rPr lang="de-DE" b="1" baseline="0" dirty="0">
                          <a:solidFill>
                            <a:sysClr val="windowText" lastClr="000000"/>
                          </a:solidFill>
                        </a:rPr>
                        <a:t>Input 1: </a:t>
                      </a:r>
                      <a:r>
                        <a:rPr lang="de-DE" b="0" baseline="0" dirty="0">
                          <a:solidFill>
                            <a:sysClr val="windowText" lastClr="000000"/>
                          </a:solidFill>
                        </a:rPr>
                        <a:t>Johanna Kamm, Wissenschaftliche Referentin, </a:t>
                      </a:r>
                      <a:br>
                        <a:rPr lang="de-DE" b="0" baseline="0" dirty="0">
                          <a:solidFill>
                            <a:sysClr val="windowText" lastClr="000000"/>
                          </a:solidFill>
                        </a:rPr>
                      </a:br>
                      <a:r>
                        <a:rPr lang="de-DE" b="0" baseline="0" dirty="0">
                          <a:solidFill>
                            <a:sysClr val="windowText" lastClr="000000"/>
                          </a:solidFill>
                        </a:rPr>
                        <a:t>Stiftung Umweltenergierecht </a:t>
                      </a:r>
                    </a:p>
                    <a:p>
                      <a:pPr marL="0" indent="0">
                        <a:lnSpc>
                          <a:spcPct val="114000"/>
                        </a:lnSpc>
                        <a:spcBef>
                          <a:spcPts val="600"/>
                        </a:spcBef>
                        <a:buFont typeface="Arial" panose="020B0604020202020204" pitchFamily="34" charset="0"/>
                        <a:buNone/>
                      </a:pPr>
                      <a:r>
                        <a:rPr lang="de-DE" b="1" baseline="0" dirty="0">
                          <a:solidFill>
                            <a:sysClr val="windowText" lastClr="000000"/>
                          </a:solidFill>
                        </a:rPr>
                        <a:t>Input 2: </a:t>
                      </a:r>
                      <a:r>
                        <a:rPr lang="de-DE" b="0" baseline="0" dirty="0">
                          <a:solidFill>
                            <a:sysClr val="windowText" lastClr="000000"/>
                          </a:solidFill>
                        </a:rPr>
                        <a:t>Dominik Peper, Managing Consultant, </a:t>
                      </a:r>
                      <a:br>
                        <a:rPr lang="de-DE" b="0" baseline="0" dirty="0">
                          <a:solidFill>
                            <a:sysClr val="windowText" lastClr="000000"/>
                          </a:solidFill>
                        </a:rPr>
                      </a:br>
                      <a:r>
                        <a:rPr lang="de-DE" b="0" baseline="0" dirty="0" err="1">
                          <a:solidFill>
                            <a:sysClr val="windowText" lastClr="000000"/>
                          </a:solidFill>
                        </a:rPr>
                        <a:t>Guidehouse</a:t>
                      </a:r>
                      <a:r>
                        <a:rPr lang="de-DE" b="0" baseline="0" dirty="0">
                          <a:solidFill>
                            <a:sysClr val="windowText" lastClr="000000"/>
                          </a:solidFill>
                        </a:rPr>
                        <a:t> </a:t>
                      </a:r>
                    </a:p>
                    <a:p>
                      <a:pPr marL="0" indent="0">
                        <a:lnSpc>
                          <a:spcPct val="114000"/>
                        </a:lnSpc>
                        <a:spcBef>
                          <a:spcPts val="600"/>
                        </a:spcBef>
                        <a:buFont typeface="Arial" panose="020B0604020202020204" pitchFamily="34" charset="0"/>
                        <a:buNone/>
                      </a:pPr>
                      <a:r>
                        <a:rPr lang="de-DE" b="1" baseline="0" dirty="0">
                          <a:solidFill>
                            <a:sysClr val="windowText" lastClr="000000"/>
                          </a:solidFill>
                        </a:rPr>
                        <a:t>Input 3: </a:t>
                      </a:r>
                      <a:r>
                        <a:rPr lang="de-DE" b="0" baseline="0" dirty="0">
                          <a:solidFill>
                            <a:sysClr val="windowText" lastClr="000000"/>
                          </a:solidFill>
                        </a:rPr>
                        <a:t>Carolin Dähling, Bereichsleiterin Politik und Kommunikation, </a:t>
                      </a:r>
                      <a:br>
                        <a:rPr lang="de-DE" b="0" baseline="0" dirty="0">
                          <a:solidFill>
                            <a:sysClr val="windowText" lastClr="000000"/>
                          </a:solidFill>
                        </a:rPr>
                      </a:br>
                      <a:r>
                        <a:rPr lang="de-DE" b="0" baseline="0" dirty="0">
                          <a:solidFill>
                            <a:sysClr val="windowText" lastClr="000000"/>
                          </a:solidFill>
                        </a:rPr>
                        <a:t>Green Planet Energy </a:t>
                      </a:r>
                    </a:p>
                    <a:p>
                      <a:pPr marL="0" indent="0">
                        <a:lnSpc>
                          <a:spcPct val="114000"/>
                        </a:lnSpc>
                        <a:spcBef>
                          <a:spcPts val="600"/>
                        </a:spcBef>
                        <a:buFont typeface="Arial" panose="020B0604020202020204" pitchFamily="34" charset="0"/>
                        <a:buNone/>
                      </a:pPr>
                      <a:endParaRPr lang="de-DE" b="0" baseline="0" dirty="0">
                        <a:solidFill>
                          <a:sysClr val="windowText" lastClr="000000"/>
                        </a:solidFill>
                      </a:endParaRPr>
                    </a:p>
                    <a:p>
                      <a:pPr>
                        <a:lnSpc>
                          <a:spcPct val="114000"/>
                        </a:lnSpc>
                        <a:spcBef>
                          <a:spcPts val="600"/>
                        </a:spcBef>
                      </a:pPr>
                      <a:r>
                        <a:rPr lang="de-DE" b="1" baseline="0" dirty="0">
                          <a:solidFill>
                            <a:sysClr val="windowText" lastClr="000000"/>
                          </a:solidFill>
                        </a:rPr>
                        <a:t>Diskussion</a:t>
                      </a:r>
                      <a:r>
                        <a:rPr lang="de-DE" b="0" baseline="0" dirty="0">
                          <a:solidFill>
                            <a:sysClr val="windowText" lastClr="000000"/>
                          </a:solidFill>
                        </a:rPr>
                        <a:t> (45 Min)</a:t>
                      </a:r>
                    </a:p>
                    <a:p>
                      <a:pPr>
                        <a:lnSpc>
                          <a:spcPct val="114000"/>
                        </a:lnSpc>
                        <a:spcBef>
                          <a:spcPts val="600"/>
                        </a:spcBef>
                      </a:pPr>
                      <a:endParaRPr lang="de-DE" b="0" baseline="0" dirty="0">
                        <a:solidFill>
                          <a:sysClr val="windowText" lastClr="000000"/>
                        </a:solidFill>
                      </a:endParaRPr>
                    </a:p>
                    <a:p>
                      <a:pPr>
                        <a:lnSpc>
                          <a:spcPct val="114000"/>
                        </a:lnSpc>
                        <a:spcBef>
                          <a:spcPts val="600"/>
                        </a:spcBef>
                      </a:pPr>
                      <a:r>
                        <a:rPr lang="de-DE" b="1" baseline="0" dirty="0">
                          <a:solidFill>
                            <a:sysClr val="windowText" lastClr="000000"/>
                          </a:solidFill>
                        </a:rPr>
                        <a:t>Moderation</a:t>
                      </a:r>
                      <a:r>
                        <a:rPr lang="de-DE" b="0" baseline="0" dirty="0">
                          <a:solidFill>
                            <a:sysClr val="windowText" lastClr="000000"/>
                          </a:solidFill>
                        </a:rPr>
                        <a:t>: Dr. Markus Kahles, Forschungsgebietsleiter Recht der erneuerbaren Energien und Stromversorgung, Stiftung Umweltenergierecht</a:t>
                      </a:r>
                    </a:p>
                  </a:txBody>
                  <a:tcPr>
                    <a:solidFill>
                      <a:schemeClr val="accent2">
                        <a:lumMod val="10000"/>
                        <a:lumOff val="90000"/>
                      </a:schemeClr>
                    </a:solidFill>
                  </a:tcPr>
                </a:tc>
                <a:extLst>
                  <a:ext uri="{0D108BD9-81ED-4DB2-BD59-A6C34878D82A}">
                    <a16:rowId xmlns:a16="http://schemas.microsoft.com/office/drawing/2014/main" val="3134361014"/>
                  </a:ext>
                </a:extLst>
              </a:tr>
            </a:tbl>
          </a:graphicData>
        </a:graphic>
      </p:graphicFrame>
    </p:spTree>
    <p:extLst>
      <p:ext uri="{BB962C8B-B14F-4D97-AF65-F5344CB8AC3E}">
        <p14:creationId xmlns:p14="http://schemas.microsoft.com/office/powerpoint/2010/main" val="20093924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AFDA73-F1BA-0CE8-DD05-496363A48BC8}"/>
            </a:ext>
          </a:extLst>
        </p:cNvPr>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F624E952-9722-C9D0-A60B-F7720A107FE7}"/>
              </a:ext>
            </a:extLst>
          </p:cNvPr>
          <p:cNvSpPr>
            <a:spLocks noGrp="1"/>
          </p:cNvSpPr>
          <p:nvPr>
            <p:ph type="sldNum" sz="quarter" idx="12"/>
          </p:nvPr>
        </p:nvSpPr>
        <p:spPr/>
        <p:txBody>
          <a:bodyPr/>
          <a:lstStyle/>
          <a:p>
            <a:fld id="{BB5D5A41-9DD1-F24E-9E26-15668BB14167}" type="slidenum">
              <a:rPr lang="de-DE" smtClean="0"/>
              <a:t>11</a:t>
            </a:fld>
            <a:endParaRPr lang="de-DE"/>
          </a:p>
        </p:txBody>
      </p:sp>
      <p:sp>
        <p:nvSpPr>
          <p:cNvPr id="3" name="Datumsplatzhalter 2">
            <a:extLst>
              <a:ext uri="{FF2B5EF4-FFF2-40B4-BE49-F238E27FC236}">
                <a16:creationId xmlns:a16="http://schemas.microsoft.com/office/drawing/2014/main" id="{C0A3440A-2BE0-E6BA-26E5-502A8FF07EFC}"/>
              </a:ext>
            </a:extLst>
          </p:cNvPr>
          <p:cNvSpPr>
            <a:spLocks noGrp="1"/>
          </p:cNvSpPr>
          <p:nvPr>
            <p:ph type="dt" sz="half" idx="10"/>
          </p:nvPr>
        </p:nvSpPr>
        <p:spPr/>
        <p:txBody>
          <a:bodyPr/>
          <a:lstStyle/>
          <a:p>
            <a:r>
              <a:rPr lang="de-DE"/>
              <a:t>23.10.2023</a:t>
            </a:r>
          </a:p>
        </p:txBody>
      </p:sp>
      <p:sp>
        <p:nvSpPr>
          <p:cNvPr id="4" name="Fußzeilenplatzhalter 3">
            <a:extLst>
              <a:ext uri="{FF2B5EF4-FFF2-40B4-BE49-F238E27FC236}">
                <a16:creationId xmlns:a16="http://schemas.microsoft.com/office/drawing/2014/main" id="{3B5C3DC6-DFDD-9C5E-0F4E-F4EC1219E758}"/>
              </a:ext>
            </a:extLst>
          </p:cNvPr>
          <p:cNvSpPr>
            <a:spLocks noGrp="1"/>
          </p:cNvSpPr>
          <p:nvPr>
            <p:ph type="ftr" sz="quarter" idx="11"/>
          </p:nvPr>
        </p:nvSpPr>
        <p:spPr/>
        <p:txBody>
          <a:bodyPr/>
          <a:lstStyle/>
          <a:p>
            <a:r>
              <a:rPr lang="de-DE"/>
              <a:t>agree.d-Workshop: Fit for 55: Förderung Erneuerbarer und Dekarbonisierung Gebäudesektor</a:t>
            </a:r>
          </a:p>
        </p:txBody>
      </p:sp>
      <p:graphicFrame>
        <p:nvGraphicFramePr>
          <p:cNvPr id="7" name="Inhaltsplatzhalter 6">
            <a:extLst>
              <a:ext uri="{FF2B5EF4-FFF2-40B4-BE49-F238E27FC236}">
                <a16:creationId xmlns:a16="http://schemas.microsoft.com/office/drawing/2014/main" id="{67FCEC96-F520-9108-29FD-31BA0CC87E4F}"/>
              </a:ext>
            </a:extLst>
          </p:cNvPr>
          <p:cNvGraphicFramePr>
            <a:graphicFrameLocks noGrp="1"/>
          </p:cNvGraphicFramePr>
          <p:nvPr>
            <p:ph idx="1"/>
            <p:extLst>
              <p:ext uri="{D42A27DB-BD31-4B8C-83A1-F6EECF244321}">
                <p14:modId xmlns:p14="http://schemas.microsoft.com/office/powerpoint/2010/main" val="3484981019"/>
              </p:ext>
            </p:extLst>
          </p:nvPr>
        </p:nvGraphicFramePr>
        <p:xfrm>
          <a:off x="743485" y="666572"/>
          <a:ext cx="10810430" cy="5805476"/>
        </p:xfrm>
        <a:graphic>
          <a:graphicData uri="http://schemas.openxmlformats.org/drawingml/2006/table">
            <a:tbl>
              <a:tblPr firstRow="1" bandRow="1">
                <a:tableStyleId>{5C22544A-7EE6-4342-B048-85BDC9FD1C3A}</a:tableStyleId>
              </a:tblPr>
              <a:tblGrid>
                <a:gridCol w="1327628">
                  <a:extLst>
                    <a:ext uri="{9D8B030D-6E8A-4147-A177-3AD203B41FA5}">
                      <a16:colId xmlns:a16="http://schemas.microsoft.com/office/drawing/2014/main" val="2556322843"/>
                    </a:ext>
                  </a:extLst>
                </a:gridCol>
                <a:gridCol w="9482802">
                  <a:extLst>
                    <a:ext uri="{9D8B030D-6E8A-4147-A177-3AD203B41FA5}">
                      <a16:colId xmlns:a16="http://schemas.microsoft.com/office/drawing/2014/main" val="2828698463"/>
                    </a:ext>
                  </a:extLst>
                </a:gridCol>
              </a:tblGrid>
              <a:tr h="4951258">
                <a:tc>
                  <a:txBody>
                    <a:bodyPr/>
                    <a:lstStyle/>
                    <a:p>
                      <a:r>
                        <a:rPr lang="de-DE" dirty="0">
                          <a:solidFill>
                            <a:sysClr val="windowText" lastClr="000000"/>
                          </a:solidFill>
                        </a:rPr>
                        <a:t>15:15</a:t>
                      </a:r>
                    </a:p>
                  </a:txBody>
                  <a:tcPr>
                    <a:solidFill>
                      <a:schemeClr val="accent2">
                        <a:lumMod val="10000"/>
                        <a:lumOff val="90000"/>
                      </a:schemeClr>
                    </a:solidFill>
                  </a:tcPr>
                </a:tc>
                <a:tc>
                  <a:txBody>
                    <a:bodyPr/>
                    <a:lstStyle/>
                    <a:p>
                      <a:pPr>
                        <a:lnSpc>
                          <a:spcPct val="100000"/>
                        </a:lnSpc>
                        <a:spcBef>
                          <a:spcPts val="600"/>
                        </a:spcBef>
                      </a:pPr>
                      <a:r>
                        <a:rPr lang="de-DE" baseline="0" dirty="0">
                          <a:solidFill>
                            <a:sysClr val="windowText" lastClr="000000"/>
                          </a:solidFill>
                        </a:rPr>
                        <a:t>Dekarbonisierung der Wärmeversorgung und neue Effizienzansätze im Gebäudesektor: wie müssen das Gebäudeenergiegesetz und das Wärmeplanungsgesetz mit Blick auf europäische Vorgaben fortentwickelt werden?</a:t>
                      </a:r>
                    </a:p>
                    <a:p>
                      <a:pPr marL="0" indent="0">
                        <a:lnSpc>
                          <a:spcPct val="100000"/>
                        </a:lnSpc>
                        <a:spcBef>
                          <a:spcPts val="600"/>
                        </a:spcBef>
                        <a:buFont typeface="Arial" panose="020B0604020202020204" pitchFamily="34" charset="0"/>
                        <a:buNone/>
                      </a:pPr>
                      <a:endParaRPr lang="de-DE" b="1" baseline="0" dirty="0">
                        <a:solidFill>
                          <a:sysClr val="windowText" lastClr="000000"/>
                        </a:solidFill>
                      </a:endParaRPr>
                    </a:p>
                    <a:p>
                      <a:pPr marL="0" indent="0">
                        <a:lnSpc>
                          <a:spcPct val="100000"/>
                        </a:lnSpc>
                        <a:spcBef>
                          <a:spcPts val="600"/>
                        </a:spcBef>
                        <a:buFont typeface="Arial" panose="020B0604020202020204" pitchFamily="34" charset="0"/>
                        <a:buNone/>
                      </a:pPr>
                      <a:r>
                        <a:rPr lang="de-DE" b="1" baseline="0" dirty="0">
                          <a:solidFill>
                            <a:sysClr val="windowText" lastClr="000000"/>
                          </a:solidFill>
                        </a:rPr>
                        <a:t>Input 1: </a:t>
                      </a:r>
                      <a:r>
                        <a:rPr lang="de-DE" b="0" baseline="0" dirty="0">
                          <a:solidFill>
                            <a:sysClr val="windowText" lastClr="000000"/>
                          </a:solidFill>
                        </a:rPr>
                        <a:t>Dr. Maximilian Wimmer, Wissenschaftlicher Referent, </a:t>
                      </a:r>
                      <a:br>
                        <a:rPr lang="de-DE" b="0" baseline="0" dirty="0">
                          <a:solidFill>
                            <a:sysClr val="windowText" lastClr="000000"/>
                          </a:solidFill>
                        </a:rPr>
                      </a:br>
                      <a:r>
                        <a:rPr lang="de-DE" b="0" baseline="0" dirty="0">
                          <a:solidFill>
                            <a:sysClr val="windowText" lastClr="000000"/>
                          </a:solidFill>
                        </a:rPr>
                        <a:t>Stiftung Umweltenergierecht </a:t>
                      </a:r>
                    </a:p>
                    <a:p>
                      <a:pPr marL="0" indent="0">
                        <a:lnSpc>
                          <a:spcPct val="100000"/>
                        </a:lnSpc>
                        <a:spcBef>
                          <a:spcPts val="600"/>
                        </a:spcBef>
                        <a:buFont typeface="Arial" panose="020B0604020202020204" pitchFamily="34" charset="0"/>
                        <a:buNone/>
                      </a:pPr>
                      <a:r>
                        <a:rPr lang="de-DE" b="1" baseline="0" dirty="0">
                          <a:solidFill>
                            <a:sysClr val="windowText" lastClr="000000"/>
                          </a:solidFill>
                        </a:rPr>
                        <a:t>Input 2: </a:t>
                      </a:r>
                      <a:r>
                        <a:rPr lang="de-DE" b="0" baseline="0" dirty="0">
                          <a:solidFill>
                            <a:sysClr val="windowText" lastClr="000000"/>
                          </a:solidFill>
                        </a:rPr>
                        <a:t>Prof. Dr. Martin Pehnt, Wissenschaftlicher Geschäftsführer und Vorstand, </a:t>
                      </a:r>
                      <a:r>
                        <a:rPr lang="de-DE" b="0" baseline="0" dirty="0" err="1">
                          <a:solidFill>
                            <a:sysClr val="windowText" lastClr="000000"/>
                          </a:solidFill>
                        </a:rPr>
                        <a:t>ifeu</a:t>
                      </a:r>
                      <a:r>
                        <a:rPr lang="de-DE" b="0" baseline="0" dirty="0">
                          <a:solidFill>
                            <a:sysClr val="windowText" lastClr="000000"/>
                          </a:solidFill>
                        </a:rPr>
                        <a:t> </a:t>
                      </a:r>
                    </a:p>
                    <a:p>
                      <a:pPr marL="0" indent="0">
                        <a:lnSpc>
                          <a:spcPct val="100000"/>
                        </a:lnSpc>
                        <a:spcBef>
                          <a:spcPts val="600"/>
                        </a:spcBef>
                        <a:buFont typeface="Arial" panose="020B0604020202020204" pitchFamily="34" charset="0"/>
                        <a:buNone/>
                      </a:pPr>
                      <a:r>
                        <a:rPr lang="de-DE" b="1" baseline="0" dirty="0">
                          <a:solidFill>
                            <a:sysClr val="windowText" lastClr="000000"/>
                          </a:solidFill>
                        </a:rPr>
                        <a:t>Input 3: </a:t>
                      </a:r>
                      <a:r>
                        <a:rPr lang="de-DE" b="0" baseline="0" dirty="0">
                          <a:solidFill>
                            <a:sysClr val="windowText" lastClr="000000"/>
                          </a:solidFill>
                        </a:rPr>
                        <a:t>Dr. Thomas Engelke, Leiter Team Energie und Bauen, Verbraucherzentrale Bundesverband</a:t>
                      </a:r>
                      <a:br>
                        <a:rPr lang="de-DE" b="0" baseline="0" dirty="0">
                          <a:solidFill>
                            <a:sysClr val="windowText" lastClr="000000"/>
                          </a:solidFill>
                        </a:rPr>
                      </a:br>
                      <a:endParaRPr lang="de-DE" b="0" baseline="0" dirty="0">
                        <a:solidFill>
                          <a:sysClr val="windowText" lastClr="000000"/>
                        </a:solidFill>
                      </a:endParaRPr>
                    </a:p>
                    <a:p>
                      <a:pPr marL="0" indent="0">
                        <a:lnSpc>
                          <a:spcPct val="100000"/>
                        </a:lnSpc>
                        <a:spcBef>
                          <a:spcPts val="600"/>
                        </a:spcBef>
                        <a:buFont typeface="Arial" panose="020B0604020202020204" pitchFamily="34" charset="0"/>
                        <a:buNone/>
                      </a:pPr>
                      <a:r>
                        <a:rPr lang="de-DE" b="1" baseline="0" dirty="0">
                          <a:solidFill>
                            <a:sysClr val="windowText" lastClr="000000"/>
                          </a:solidFill>
                        </a:rPr>
                        <a:t>Diskussion</a:t>
                      </a:r>
                      <a:r>
                        <a:rPr lang="de-DE" b="0" baseline="0" dirty="0">
                          <a:solidFill>
                            <a:sysClr val="windowText" lastClr="000000"/>
                          </a:solidFill>
                        </a:rPr>
                        <a:t> (45 Min)</a:t>
                      </a:r>
                    </a:p>
                    <a:p>
                      <a:pPr>
                        <a:lnSpc>
                          <a:spcPct val="100000"/>
                        </a:lnSpc>
                        <a:spcBef>
                          <a:spcPts val="600"/>
                        </a:spcBef>
                      </a:pPr>
                      <a:endParaRPr lang="de-DE" b="1" baseline="0" dirty="0">
                        <a:solidFill>
                          <a:sysClr val="windowText" lastClr="000000"/>
                        </a:solidFill>
                      </a:endParaRPr>
                    </a:p>
                    <a:p>
                      <a:pPr>
                        <a:lnSpc>
                          <a:spcPct val="100000"/>
                        </a:lnSpc>
                        <a:spcBef>
                          <a:spcPts val="600"/>
                        </a:spcBef>
                      </a:pPr>
                      <a:r>
                        <a:rPr lang="de-DE" b="1" baseline="0" dirty="0">
                          <a:solidFill>
                            <a:sysClr val="windowText" lastClr="000000"/>
                          </a:solidFill>
                        </a:rPr>
                        <a:t>Moderation</a:t>
                      </a:r>
                      <a:r>
                        <a:rPr lang="de-DE" b="0" baseline="0" dirty="0">
                          <a:solidFill>
                            <a:sysClr val="windowText" lastClr="000000"/>
                          </a:solidFill>
                        </a:rPr>
                        <a:t>: Ronja Busch, Wissenschaftliche Referentin, </a:t>
                      </a:r>
                      <a:br>
                        <a:rPr lang="de-DE" b="0" baseline="0" dirty="0">
                          <a:solidFill>
                            <a:sysClr val="windowText" lastClr="000000"/>
                          </a:solidFill>
                        </a:rPr>
                      </a:br>
                      <a:r>
                        <a:rPr lang="de-DE" b="0" baseline="0" dirty="0">
                          <a:solidFill>
                            <a:sysClr val="windowText" lastClr="000000"/>
                          </a:solidFill>
                        </a:rPr>
                        <a:t>Stiftung Umweltenergierecht</a:t>
                      </a:r>
                    </a:p>
                  </a:txBody>
                  <a:tcPr>
                    <a:solidFill>
                      <a:schemeClr val="accent2">
                        <a:lumMod val="10000"/>
                        <a:lumOff val="90000"/>
                      </a:schemeClr>
                    </a:solidFill>
                  </a:tcPr>
                </a:tc>
                <a:extLst>
                  <a:ext uri="{0D108BD9-81ED-4DB2-BD59-A6C34878D82A}">
                    <a16:rowId xmlns:a16="http://schemas.microsoft.com/office/drawing/2014/main" val="3134361014"/>
                  </a:ext>
                </a:extLst>
              </a:tr>
              <a:tr h="791516">
                <a:tc>
                  <a:txBody>
                    <a:bodyPr/>
                    <a:lstStyle/>
                    <a:p>
                      <a:r>
                        <a:rPr lang="de-DE" b="1" baseline="0" dirty="0">
                          <a:solidFill>
                            <a:sysClr val="windowText" lastClr="000000"/>
                          </a:solidFill>
                        </a:rPr>
                        <a:t>16:45 Uhr</a:t>
                      </a:r>
                      <a:endParaRPr lang="de-DE" b="1" dirty="0">
                        <a:solidFill>
                          <a:sysClr val="windowText" lastClr="000000"/>
                        </a:solidFill>
                      </a:endParaRPr>
                    </a:p>
                  </a:txBody>
                  <a:tcPr>
                    <a:solidFill>
                      <a:schemeClr val="accent2">
                        <a:lumMod val="10000"/>
                        <a:lumOff val="90000"/>
                      </a:schemeClr>
                    </a:solidFill>
                  </a:tcPr>
                </a:tc>
                <a:tc>
                  <a:txBody>
                    <a:bodyPr/>
                    <a:lstStyle/>
                    <a:p>
                      <a:pPr>
                        <a:lnSpc>
                          <a:spcPct val="114000"/>
                        </a:lnSpc>
                        <a:spcBef>
                          <a:spcPts val="600"/>
                        </a:spcBef>
                      </a:pPr>
                      <a:r>
                        <a:rPr lang="de-DE" b="1" baseline="0" dirty="0">
                          <a:solidFill>
                            <a:sysClr val="windowText" lastClr="000000"/>
                          </a:solidFill>
                        </a:rPr>
                        <a:t>Wrap-Up und Ausblick</a:t>
                      </a:r>
                    </a:p>
                    <a:p>
                      <a:pPr>
                        <a:lnSpc>
                          <a:spcPct val="114000"/>
                        </a:lnSpc>
                        <a:spcBef>
                          <a:spcPts val="600"/>
                        </a:spcBef>
                      </a:pPr>
                      <a:r>
                        <a:rPr lang="de-DE" b="0" baseline="0" dirty="0">
                          <a:solidFill>
                            <a:sysClr val="windowText" lastClr="000000"/>
                          </a:solidFill>
                        </a:rPr>
                        <a:t>Jana Nysten, Wissenschaftliche Referentin, Stiftung Umweltenergierecht</a:t>
                      </a:r>
                    </a:p>
                  </a:txBody>
                  <a:tcPr>
                    <a:solidFill>
                      <a:schemeClr val="accent2">
                        <a:lumMod val="10000"/>
                        <a:lumOff val="90000"/>
                      </a:schemeClr>
                    </a:solidFill>
                  </a:tcPr>
                </a:tc>
                <a:extLst>
                  <a:ext uri="{0D108BD9-81ED-4DB2-BD59-A6C34878D82A}">
                    <a16:rowId xmlns:a16="http://schemas.microsoft.com/office/drawing/2014/main" val="1746628655"/>
                  </a:ext>
                </a:extLst>
              </a:tr>
            </a:tbl>
          </a:graphicData>
        </a:graphic>
      </p:graphicFrame>
    </p:spTree>
    <p:extLst>
      <p:ext uri="{BB962C8B-B14F-4D97-AF65-F5344CB8AC3E}">
        <p14:creationId xmlns:p14="http://schemas.microsoft.com/office/powerpoint/2010/main" val="5378561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descr="Ein Bild, das Text, Himmel, Screenshot, Wolke enthält.&#10;&#10;Automatisch generierte Beschreibung">
            <a:extLst>
              <a:ext uri="{FF2B5EF4-FFF2-40B4-BE49-F238E27FC236}">
                <a16:creationId xmlns:a16="http://schemas.microsoft.com/office/drawing/2014/main" id="{D91A184E-588C-704C-AF95-86B907874E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umsplatzhalter 1">
            <a:extLst>
              <a:ext uri="{FF2B5EF4-FFF2-40B4-BE49-F238E27FC236}">
                <a16:creationId xmlns:a16="http://schemas.microsoft.com/office/drawing/2014/main" id="{AC46D541-5EA3-8530-167D-B8D1AE4976B5}"/>
              </a:ext>
            </a:extLst>
          </p:cNvPr>
          <p:cNvSpPr>
            <a:spLocks noGrp="1"/>
          </p:cNvSpPr>
          <p:nvPr>
            <p:ph type="dt" sz="half" idx="10"/>
          </p:nvPr>
        </p:nvSpPr>
        <p:spPr/>
        <p:txBody>
          <a:bodyPr/>
          <a:lstStyle/>
          <a:p>
            <a:r>
              <a:rPr lang="de-DE"/>
              <a:t>23.10.2023</a:t>
            </a:r>
          </a:p>
        </p:txBody>
      </p:sp>
      <p:sp>
        <p:nvSpPr>
          <p:cNvPr id="4" name="Fußzeilenplatzhalter 3">
            <a:extLst>
              <a:ext uri="{FF2B5EF4-FFF2-40B4-BE49-F238E27FC236}">
                <a16:creationId xmlns:a16="http://schemas.microsoft.com/office/drawing/2014/main" id="{E9D21A62-9174-FAA7-B81C-18BDA5DB76C8}"/>
              </a:ext>
            </a:extLst>
          </p:cNvPr>
          <p:cNvSpPr>
            <a:spLocks noGrp="1"/>
          </p:cNvSpPr>
          <p:nvPr>
            <p:ph type="ftr" sz="quarter" idx="11"/>
          </p:nvPr>
        </p:nvSpPr>
        <p:spPr/>
        <p:txBody>
          <a:bodyPr/>
          <a:lstStyle/>
          <a:p>
            <a:r>
              <a:rPr lang="de-DE"/>
              <a:t>agree.d-Workshop: Fit for 55: Förderung Erneuerbarer und Dekarbonisierung Gebäudesektor</a:t>
            </a:r>
          </a:p>
        </p:txBody>
      </p:sp>
      <p:sp>
        <p:nvSpPr>
          <p:cNvPr id="5" name="Foliennummernplatzhalter 4">
            <a:extLst>
              <a:ext uri="{FF2B5EF4-FFF2-40B4-BE49-F238E27FC236}">
                <a16:creationId xmlns:a16="http://schemas.microsoft.com/office/drawing/2014/main" id="{07A798E4-D3A8-15C7-3567-F85A08754843}"/>
              </a:ext>
            </a:extLst>
          </p:cNvPr>
          <p:cNvSpPr>
            <a:spLocks noGrp="1"/>
          </p:cNvSpPr>
          <p:nvPr>
            <p:ph type="sldNum" sz="quarter" idx="12"/>
          </p:nvPr>
        </p:nvSpPr>
        <p:spPr/>
        <p:txBody>
          <a:bodyPr/>
          <a:lstStyle/>
          <a:p>
            <a:fld id="{3FC7044A-9581-448F-A798-C0F830A52AAB}" type="slidenum">
              <a:rPr lang="de-DE" smtClean="0"/>
              <a:t>12</a:t>
            </a:fld>
            <a:endParaRPr lang="de-DE"/>
          </a:p>
        </p:txBody>
      </p:sp>
    </p:spTree>
    <p:extLst>
      <p:ext uri="{BB962C8B-B14F-4D97-AF65-F5344CB8AC3E}">
        <p14:creationId xmlns:p14="http://schemas.microsoft.com/office/powerpoint/2010/main" val="33043980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descr="Ein Bild, das Menschliches Gesicht, Kleidung, Person, Text enthält.&#10;&#10;Automatisch generierte Beschreibung">
            <a:extLst>
              <a:ext uri="{FF2B5EF4-FFF2-40B4-BE49-F238E27FC236}">
                <a16:creationId xmlns:a16="http://schemas.microsoft.com/office/drawing/2014/main" id="{39F8DBE1-FF2A-8EA7-097A-30F0164BEA1D}"/>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contrast="-20000"/>
                    </a14:imgEffect>
                  </a14:imgLayer>
                </a14:imgProps>
              </a:ext>
            </a:extLst>
          </a:blip>
          <a:stretch>
            <a:fillRect/>
          </a:stretch>
        </p:blipFill>
        <p:spPr>
          <a:xfrm>
            <a:off x="0" y="0"/>
            <a:ext cx="12192000" cy="5805948"/>
          </a:xfrm>
          <a:prstGeom prst="rect">
            <a:avLst/>
          </a:prstGeom>
        </p:spPr>
      </p:pic>
      <p:sp>
        <p:nvSpPr>
          <p:cNvPr id="4" name="Textfeld 3">
            <a:extLst>
              <a:ext uri="{FF2B5EF4-FFF2-40B4-BE49-F238E27FC236}">
                <a16:creationId xmlns:a16="http://schemas.microsoft.com/office/drawing/2014/main" id="{EF95A0D8-72BD-D52E-A6E3-1E92A0E2C9BF}"/>
              </a:ext>
            </a:extLst>
          </p:cNvPr>
          <p:cNvSpPr txBox="1"/>
          <p:nvPr/>
        </p:nvSpPr>
        <p:spPr>
          <a:xfrm>
            <a:off x="0" y="5058945"/>
            <a:ext cx="12192000" cy="1819248"/>
          </a:xfrm>
          <a:prstGeom prst="rect">
            <a:avLst/>
          </a:prstGeom>
          <a:solidFill>
            <a:srgbClr val="002758"/>
          </a:solidFill>
        </p:spPr>
        <p:txBody>
          <a:bodyPr wrap="square" rtlCol="0">
            <a:spAutoFit/>
          </a:bodyPr>
          <a:lstStyle/>
          <a:p>
            <a:endParaRPr lang="de-DE" dirty="0"/>
          </a:p>
        </p:txBody>
      </p:sp>
      <p:pic>
        <p:nvPicPr>
          <p:cNvPr id="6" name="Grafik 5" descr="Ein Bild, das Muster, Quadrat, Symmetrie, Design enthält.&#10;&#10;Automatisch generierte Beschreibung">
            <a:extLst>
              <a:ext uri="{FF2B5EF4-FFF2-40B4-BE49-F238E27FC236}">
                <a16:creationId xmlns:a16="http://schemas.microsoft.com/office/drawing/2014/main" id="{C490B9BC-5278-B062-4C02-63D87F3783E6}"/>
              </a:ext>
            </a:extLst>
          </p:cNvPr>
          <p:cNvPicPr>
            <a:picLocks noChangeAspect="1"/>
          </p:cNvPicPr>
          <p:nvPr/>
        </p:nvPicPr>
        <p:blipFill>
          <a:blip r:embed="rId4"/>
          <a:stretch>
            <a:fillRect/>
          </a:stretch>
        </p:blipFill>
        <p:spPr>
          <a:xfrm>
            <a:off x="10485120" y="5390978"/>
            <a:ext cx="1184910" cy="1184910"/>
          </a:xfrm>
          <a:prstGeom prst="rect">
            <a:avLst/>
          </a:prstGeom>
        </p:spPr>
      </p:pic>
      <p:sp>
        <p:nvSpPr>
          <p:cNvPr id="8" name="Textfeld 7">
            <a:extLst>
              <a:ext uri="{FF2B5EF4-FFF2-40B4-BE49-F238E27FC236}">
                <a16:creationId xmlns:a16="http://schemas.microsoft.com/office/drawing/2014/main" id="{806EDBAE-B043-87AD-45FA-EF19DF01A6A2}"/>
              </a:ext>
            </a:extLst>
          </p:cNvPr>
          <p:cNvSpPr txBox="1"/>
          <p:nvPr/>
        </p:nvSpPr>
        <p:spPr>
          <a:xfrm>
            <a:off x="-524840" y="5270162"/>
            <a:ext cx="10485120" cy="1376402"/>
          </a:xfrm>
          <a:prstGeom prst="rect">
            <a:avLst/>
          </a:prstGeom>
          <a:noFill/>
        </p:spPr>
        <p:txBody>
          <a:bodyPr wrap="square">
            <a:spAutoFit/>
          </a:bodyPr>
          <a:lstStyle/>
          <a:p>
            <a:pPr lvl="2">
              <a:lnSpc>
                <a:spcPct val="120000"/>
              </a:lnSpc>
              <a:spcBef>
                <a:spcPts val="1000"/>
              </a:spcBef>
              <a:buClr>
                <a:schemeClr val="bg1"/>
              </a:buClr>
              <a:defRPr/>
            </a:pPr>
            <a:r>
              <a:rPr kumimoji="0" lang="de-DE" b="1" i="0" u="none" strike="noStrike" kern="1200" cap="none" spc="0" normalizeH="0" baseline="0" noProof="0" dirty="0">
                <a:ln>
                  <a:noFill/>
                </a:ln>
                <a:solidFill>
                  <a:schemeClr val="bg1"/>
                </a:solidFill>
                <a:effectLst/>
                <a:uLnTx/>
                <a:uFillTx/>
                <a:latin typeface="Montserrat" pitchFamily="2" charset="77"/>
                <a:ea typeface="+mn-ea"/>
                <a:cs typeface="+mn-cs"/>
              </a:rPr>
              <a:t>Wir suchen kreative Köpfe für unser Team.</a:t>
            </a:r>
          </a:p>
          <a:p>
            <a:pPr lvl="2">
              <a:lnSpc>
                <a:spcPct val="120000"/>
              </a:lnSpc>
              <a:spcBef>
                <a:spcPts val="1000"/>
              </a:spcBef>
              <a:buClr>
                <a:schemeClr val="bg1"/>
              </a:buClr>
              <a:defRPr/>
            </a:pPr>
            <a:endParaRPr kumimoji="0" lang="de-DE" sz="1000" b="1" i="0" u="none" strike="noStrike" kern="1200" cap="none" spc="0" normalizeH="0" baseline="0" noProof="0" dirty="0">
              <a:ln>
                <a:noFill/>
              </a:ln>
              <a:solidFill>
                <a:schemeClr val="bg1"/>
              </a:solidFill>
              <a:effectLst/>
              <a:uLnTx/>
              <a:uFillTx/>
              <a:latin typeface="Montserrat" pitchFamily="2" charset="77"/>
              <a:ea typeface="+mn-ea"/>
              <a:cs typeface="+mn-cs"/>
            </a:endParaRPr>
          </a:p>
          <a:p>
            <a:pPr lvl="2">
              <a:lnSpc>
                <a:spcPct val="120000"/>
              </a:lnSpc>
              <a:buClr>
                <a:schemeClr val="bg1"/>
              </a:buClr>
              <a:defRPr/>
            </a:pPr>
            <a:r>
              <a:rPr lang="de-DE" dirty="0">
                <a:solidFill>
                  <a:schemeClr val="bg1"/>
                </a:solidFill>
                <a:latin typeface="Montserrat" pitchFamily="2" charset="77"/>
              </a:rPr>
              <a:t>Mehr Infos auf unserer Karriereseite: </a:t>
            </a:r>
          </a:p>
          <a:p>
            <a:pPr lvl="2">
              <a:lnSpc>
                <a:spcPct val="120000"/>
              </a:lnSpc>
              <a:buClr>
                <a:schemeClr val="bg1"/>
              </a:buClr>
              <a:defRPr/>
            </a:pPr>
            <a:r>
              <a:rPr lang="de-DE" dirty="0">
                <a:solidFill>
                  <a:schemeClr val="bg1"/>
                </a:solidFill>
                <a:latin typeface="Montserrat" pitchFamily="2" charset="77"/>
              </a:rPr>
              <a:t>www.stiftung-umweltenergierecht.de/karriere</a:t>
            </a:r>
            <a:endParaRPr lang="de-DE" dirty="0"/>
          </a:p>
        </p:txBody>
      </p:sp>
      <p:sp>
        <p:nvSpPr>
          <p:cNvPr id="3" name="Datumsplatzhalter 2">
            <a:extLst>
              <a:ext uri="{FF2B5EF4-FFF2-40B4-BE49-F238E27FC236}">
                <a16:creationId xmlns:a16="http://schemas.microsoft.com/office/drawing/2014/main" id="{D4534D16-E592-0F65-CF31-32759D34576E}"/>
              </a:ext>
            </a:extLst>
          </p:cNvPr>
          <p:cNvSpPr>
            <a:spLocks noGrp="1"/>
          </p:cNvSpPr>
          <p:nvPr>
            <p:ph type="dt" sz="half" idx="10"/>
          </p:nvPr>
        </p:nvSpPr>
        <p:spPr/>
        <p:txBody>
          <a:bodyPr/>
          <a:lstStyle/>
          <a:p>
            <a:r>
              <a:rPr lang="de-DE"/>
              <a:t>23.10.2023</a:t>
            </a:r>
          </a:p>
        </p:txBody>
      </p:sp>
      <p:sp>
        <p:nvSpPr>
          <p:cNvPr id="5" name="Fußzeilenplatzhalter 4">
            <a:extLst>
              <a:ext uri="{FF2B5EF4-FFF2-40B4-BE49-F238E27FC236}">
                <a16:creationId xmlns:a16="http://schemas.microsoft.com/office/drawing/2014/main" id="{ABB6A8E0-0D36-96EE-29A9-87362915F0AB}"/>
              </a:ext>
            </a:extLst>
          </p:cNvPr>
          <p:cNvSpPr>
            <a:spLocks noGrp="1"/>
          </p:cNvSpPr>
          <p:nvPr>
            <p:ph type="ftr" sz="quarter" idx="11"/>
          </p:nvPr>
        </p:nvSpPr>
        <p:spPr/>
        <p:txBody>
          <a:bodyPr/>
          <a:lstStyle/>
          <a:p>
            <a:r>
              <a:rPr lang="de-DE"/>
              <a:t>agree.d-Workshop: Fit for 55: Förderung Erneuerbarer und Dekarbonisierung Gebäudesektor</a:t>
            </a:r>
          </a:p>
        </p:txBody>
      </p:sp>
      <p:sp>
        <p:nvSpPr>
          <p:cNvPr id="7" name="Foliennummernplatzhalter 6">
            <a:extLst>
              <a:ext uri="{FF2B5EF4-FFF2-40B4-BE49-F238E27FC236}">
                <a16:creationId xmlns:a16="http://schemas.microsoft.com/office/drawing/2014/main" id="{8ADB29EA-B904-4358-06AF-E79221D70B94}"/>
              </a:ext>
            </a:extLst>
          </p:cNvPr>
          <p:cNvSpPr>
            <a:spLocks noGrp="1"/>
          </p:cNvSpPr>
          <p:nvPr>
            <p:ph type="sldNum" sz="quarter" idx="12"/>
          </p:nvPr>
        </p:nvSpPr>
        <p:spPr/>
        <p:txBody>
          <a:bodyPr/>
          <a:lstStyle/>
          <a:p>
            <a:fld id="{3FC7044A-9581-448F-A798-C0F830A52AAB}" type="slidenum">
              <a:rPr lang="de-DE" smtClean="0"/>
              <a:t>13</a:t>
            </a:fld>
            <a:endParaRPr lang="de-DE"/>
          </a:p>
        </p:txBody>
      </p:sp>
    </p:spTree>
    <p:extLst>
      <p:ext uri="{BB962C8B-B14F-4D97-AF65-F5344CB8AC3E}">
        <p14:creationId xmlns:p14="http://schemas.microsoft.com/office/powerpoint/2010/main" val="15293823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850D93C9-C038-7E1E-B5A8-A3173D7824EB}"/>
              </a:ext>
            </a:extLst>
          </p:cNvPr>
          <p:cNvPicPr>
            <a:picLocks noChangeAspect="1"/>
          </p:cNvPicPr>
          <p:nvPr/>
        </p:nvPicPr>
        <p:blipFill>
          <a:blip r:embed="rId2"/>
          <a:stretch>
            <a:fillRect/>
          </a:stretch>
        </p:blipFill>
        <p:spPr>
          <a:xfrm>
            <a:off x="2684477" y="641619"/>
            <a:ext cx="6823046" cy="2707220"/>
          </a:xfrm>
          <a:prstGeom prst="rect">
            <a:avLst/>
          </a:prstGeom>
        </p:spPr>
      </p:pic>
      <p:sp>
        <p:nvSpPr>
          <p:cNvPr id="4" name="Foliennummernplatzhalter 3">
            <a:extLst>
              <a:ext uri="{FF2B5EF4-FFF2-40B4-BE49-F238E27FC236}">
                <a16:creationId xmlns:a16="http://schemas.microsoft.com/office/drawing/2014/main" id="{E74224C5-5980-5A43-B29B-ED9420802DF3}"/>
              </a:ext>
            </a:extLst>
          </p:cNvPr>
          <p:cNvSpPr>
            <a:spLocks noGrp="1"/>
          </p:cNvSpPr>
          <p:nvPr>
            <p:ph type="sldNum" sz="quarter" idx="12"/>
          </p:nvPr>
        </p:nvSpPr>
        <p:spPr/>
        <p:txBody>
          <a:bodyPr/>
          <a:lstStyle/>
          <a:p>
            <a:fld id="{BB5D5A41-9DD1-F24E-9E26-15668BB14167}" type="slidenum">
              <a:rPr lang="de-DE" smtClean="0"/>
              <a:t>14</a:t>
            </a:fld>
            <a:endParaRPr lang="de-DE"/>
          </a:p>
        </p:txBody>
      </p:sp>
      <p:sp>
        <p:nvSpPr>
          <p:cNvPr id="5" name="Datumsplatzhalter 4">
            <a:extLst>
              <a:ext uri="{FF2B5EF4-FFF2-40B4-BE49-F238E27FC236}">
                <a16:creationId xmlns:a16="http://schemas.microsoft.com/office/drawing/2014/main" id="{3E283E4A-19AD-ED44-8D39-AC74567933BB}"/>
              </a:ext>
            </a:extLst>
          </p:cNvPr>
          <p:cNvSpPr>
            <a:spLocks noGrp="1"/>
          </p:cNvSpPr>
          <p:nvPr>
            <p:ph type="dt" sz="half" idx="10"/>
          </p:nvPr>
        </p:nvSpPr>
        <p:spPr/>
        <p:txBody>
          <a:bodyPr/>
          <a:lstStyle/>
          <a:p>
            <a:r>
              <a:rPr lang="de-DE"/>
              <a:t>23.10.2023</a:t>
            </a:r>
          </a:p>
        </p:txBody>
      </p:sp>
      <p:sp>
        <p:nvSpPr>
          <p:cNvPr id="6" name="Fußzeilenplatzhalter 5">
            <a:extLst>
              <a:ext uri="{FF2B5EF4-FFF2-40B4-BE49-F238E27FC236}">
                <a16:creationId xmlns:a16="http://schemas.microsoft.com/office/drawing/2014/main" id="{B7A4C97D-8189-EF46-A4F6-D6999429AC9F}"/>
              </a:ext>
            </a:extLst>
          </p:cNvPr>
          <p:cNvSpPr>
            <a:spLocks noGrp="1"/>
          </p:cNvSpPr>
          <p:nvPr>
            <p:ph type="ftr" sz="quarter" idx="11"/>
          </p:nvPr>
        </p:nvSpPr>
        <p:spPr/>
        <p:txBody>
          <a:bodyPr/>
          <a:lstStyle/>
          <a:p>
            <a:r>
              <a:rPr lang="de-DE"/>
              <a:t>agree.d-Workshop: Fit for 55: Förderung Erneuerbarer und Dekarbonisierung Gebäudesektor</a:t>
            </a:r>
            <a:endParaRPr lang="de-DE" dirty="0"/>
          </a:p>
        </p:txBody>
      </p:sp>
      <p:sp>
        <p:nvSpPr>
          <p:cNvPr id="8" name="Textfeld 7">
            <a:extLst>
              <a:ext uri="{FF2B5EF4-FFF2-40B4-BE49-F238E27FC236}">
                <a16:creationId xmlns:a16="http://schemas.microsoft.com/office/drawing/2014/main" id="{D52A5D70-D00C-4568-8D30-4DCE8CCDF0F8}"/>
              </a:ext>
            </a:extLst>
          </p:cNvPr>
          <p:cNvSpPr txBox="1"/>
          <p:nvPr/>
        </p:nvSpPr>
        <p:spPr>
          <a:xfrm>
            <a:off x="4197626" y="3770968"/>
            <a:ext cx="7659756" cy="2445413"/>
          </a:xfrm>
          <a:prstGeom prst="rect">
            <a:avLst/>
          </a:prstGeom>
          <a:noFill/>
        </p:spPr>
        <p:txBody>
          <a:bodyPr wrap="square">
            <a:spAutoFit/>
          </a:bodyPr>
          <a:lstStyle/>
          <a:p>
            <a:pPr marL="355600" marR="0" lvl="0" indent="-355600" algn="l" defTabSz="914400" rtl="0" eaLnBrk="1" fontAlgn="auto" latinLnBrk="0" hangingPunct="1">
              <a:lnSpc>
                <a:spcPct val="120000"/>
              </a:lnSpc>
              <a:spcBef>
                <a:spcPts val="1000"/>
              </a:spcBef>
              <a:spcAft>
                <a:spcPts val="0"/>
              </a:spcAft>
              <a:buClr>
                <a:schemeClr val="bg1"/>
              </a:buClr>
              <a:buSzTx/>
              <a:buFont typeface="Systemschrift Normal"/>
              <a:buChar char="▸"/>
              <a:tabLst/>
              <a:defRPr/>
            </a:pPr>
            <a:r>
              <a:rPr kumimoji="0" lang="de-DE" b="0" i="0" u="none" strike="noStrike" kern="1200" cap="none" spc="0" normalizeH="0" baseline="0" noProof="0" dirty="0">
                <a:ln>
                  <a:noFill/>
                </a:ln>
                <a:solidFill>
                  <a:schemeClr val="bg1"/>
                </a:solidFill>
                <a:effectLst/>
                <a:uLnTx/>
                <a:uFillTx/>
                <a:latin typeface="Montserrat" pitchFamily="2" charset="77"/>
                <a:ea typeface="+mn-ea"/>
                <a:cs typeface="+mn-cs"/>
              </a:rPr>
              <a:t>Gemeinnütziges, spezialisiertes Forschungsinstitut</a:t>
            </a:r>
          </a:p>
          <a:p>
            <a:pPr marL="355600" marR="0" lvl="0" indent="-355600" algn="l" defTabSz="914400" rtl="0" eaLnBrk="1" fontAlgn="auto" latinLnBrk="0" hangingPunct="1">
              <a:lnSpc>
                <a:spcPct val="120000"/>
              </a:lnSpc>
              <a:spcBef>
                <a:spcPts val="1000"/>
              </a:spcBef>
              <a:spcAft>
                <a:spcPts val="0"/>
              </a:spcAft>
              <a:buClr>
                <a:schemeClr val="bg1"/>
              </a:buClr>
              <a:buSzTx/>
              <a:buFont typeface="Systemschrift Normal"/>
              <a:buChar char="▸"/>
              <a:tabLst/>
              <a:defRPr/>
            </a:pPr>
            <a:r>
              <a:rPr kumimoji="0" lang="de-DE" b="0" i="0" u="none" strike="noStrike" kern="1200" cap="none" spc="0" normalizeH="0" baseline="0" noProof="0" dirty="0">
                <a:ln>
                  <a:noFill/>
                </a:ln>
                <a:solidFill>
                  <a:schemeClr val="bg1"/>
                </a:solidFill>
                <a:effectLst/>
                <a:uLnTx/>
                <a:uFillTx/>
                <a:latin typeface="Montserrat" pitchFamily="2" charset="77"/>
                <a:ea typeface="+mn-ea"/>
                <a:cs typeface="+mn-cs"/>
              </a:rPr>
              <a:t>Leitfrage: Wie muss sich der Rechtsrahmen verändern, damit die energie- und klimapolitischen Ziele erreicht werden?</a:t>
            </a:r>
          </a:p>
          <a:p>
            <a:pPr marL="355600" marR="0" lvl="0" indent="-355600" algn="l" defTabSz="914400" rtl="0" eaLnBrk="1" fontAlgn="auto" latinLnBrk="0" hangingPunct="1">
              <a:lnSpc>
                <a:spcPct val="120000"/>
              </a:lnSpc>
              <a:spcBef>
                <a:spcPts val="1000"/>
              </a:spcBef>
              <a:spcAft>
                <a:spcPts val="0"/>
              </a:spcAft>
              <a:buClr>
                <a:schemeClr val="bg1"/>
              </a:buClr>
              <a:buSzTx/>
              <a:buFont typeface="Systemschrift Normal"/>
              <a:buChar char="▸"/>
              <a:tabLst/>
              <a:defRPr/>
            </a:pPr>
            <a:r>
              <a:rPr kumimoji="0" lang="de-DE" b="0" i="0" u="none" strike="noStrike" kern="1200" cap="none" spc="0" normalizeH="0" baseline="0" noProof="0" dirty="0">
                <a:ln>
                  <a:noFill/>
                </a:ln>
                <a:solidFill>
                  <a:schemeClr val="bg1"/>
                </a:solidFill>
                <a:effectLst/>
                <a:uLnTx/>
                <a:uFillTx/>
                <a:latin typeface="Montserrat" pitchFamily="2" charset="77"/>
                <a:ea typeface="+mn-ea"/>
                <a:cs typeface="+mn-cs"/>
              </a:rPr>
              <a:t>Interdisziplinäre Forschungspartner, enger Austausch mit der Praxis</a:t>
            </a:r>
          </a:p>
          <a:p>
            <a:pPr marL="355600" marR="0" lvl="0" indent="-355600" algn="l" defTabSz="914400" rtl="0" eaLnBrk="1" fontAlgn="auto" latinLnBrk="0" hangingPunct="1">
              <a:lnSpc>
                <a:spcPct val="120000"/>
              </a:lnSpc>
              <a:spcBef>
                <a:spcPts val="1000"/>
              </a:spcBef>
              <a:spcAft>
                <a:spcPts val="0"/>
              </a:spcAft>
              <a:buClr>
                <a:schemeClr val="bg1"/>
              </a:buClr>
              <a:buSzTx/>
              <a:buFont typeface="Systemschrift Normal"/>
              <a:buChar char="▸"/>
              <a:tabLst/>
              <a:defRPr/>
            </a:pPr>
            <a:r>
              <a:rPr kumimoji="0" lang="de-DE" b="0" i="0" u="none" strike="noStrike" kern="1200" cap="none" spc="0" normalizeH="0" baseline="0" noProof="0" dirty="0">
                <a:ln>
                  <a:noFill/>
                </a:ln>
                <a:solidFill>
                  <a:schemeClr val="bg1"/>
                </a:solidFill>
                <a:effectLst/>
                <a:uLnTx/>
                <a:uFillTx/>
                <a:latin typeface="Montserrat" pitchFamily="2" charset="77"/>
                <a:ea typeface="+mn-ea"/>
                <a:cs typeface="+mn-cs"/>
              </a:rPr>
              <a:t>Beratung in Gesetzgebungsprozessen</a:t>
            </a:r>
          </a:p>
        </p:txBody>
      </p:sp>
      <p:sp>
        <p:nvSpPr>
          <p:cNvPr id="9" name="Titel 1">
            <a:extLst>
              <a:ext uri="{FF2B5EF4-FFF2-40B4-BE49-F238E27FC236}">
                <a16:creationId xmlns:a16="http://schemas.microsoft.com/office/drawing/2014/main" id="{56033905-6A0C-4980-B009-AA768A314908}"/>
              </a:ext>
            </a:extLst>
          </p:cNvPr>
          <p:cNvSpPr txBox="1">
            <a:spLocks/>
          </p:cNvSpPr>
          <p:nvPr/>
        </p:nvSpPr>
        <p:spPr>
          <a:xfrm>
            <a:off x="554991" y="4385041"/>
            <a:ext cx="3717813" cy="1217266"/>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800" b="1" i="0" kern="1200">
                <a:solidFill>
                  <a:schemeClr val="bg1"/>
                </a:solidFill>
                <a:latin typeface="Montserrat" pitchFamily="2" charset="77"/>
                <a:ea typeface="+mj-ea"/>
                <a:cs typeface="+mj-cs"/>
              </a:defRPr>
            </a:lvl1pPr>
          </a:lstStyle>
          <a:p>
            <a:r>
              <a:rPr lang="de-DE" sz="2800" dirty="0"/>
              <a:t>Zukunftswerkstatt für das Recht der Energiewende</a:t>
            </a:r>
          </a:p>
        </p:txBody>
      </p:sp>
      <p:sp>
        <p:nvSpPr>
          <p:cNvPr id="10" name="Textfeld 9">
            <a:extLst>
              <a:ext uri="{FF2B5EF4-FFF2-40B4-BE49-F238E27FC236}">
                <a16:creationId xmlns:a16="http://schemas.microsoft.com/office/drawing/2014/main" id="{7897210E-F5E7-414D-A2C6-E68741F65DA5}"/>
              </a:ext>
            </a:extLst>
          </p:cNvPr>
          <p:cNvSpPr txBox="1"/>
          <p:nvPr/>
        </p:nvSpPr>
        <p:spPr>
          <a:xfrm>
            <a:off x="2335980" y="3156357"/>
            <a:ext cx="1199626" cy="200055"/>
          </a:xfrm>
          <a:prstGeom prst="rect">
            <a:avLst/>
          </a:prstGeom>
          <a:noFill/>
        </p:spPr>
        <p:txBody>
          <a:bodyPr wrap="square" rtlCol="0">
            <a:spAutoFit/>
          </a:bodyPr>
          <a:lstStyle/>
          <a:p>
            <a:pPr algn="r"/>
            <a:r>
              <a:rPr lang="de-DE" sz="700" dirty="0">
                <a:solidFill>
                  <a:schemeClr val="bg1"/>
                </a:solidFill>
              </a:rPr>
              <a:t>© Manuel Reger</a:t>
            </a:r>
          </a:p>
        </p:txBody>
      </p:sp>
    </p:spTree>
    <p:extLst>
      <p:ext uri="{BB962C8B-B14F-4D97-AF65-F5344CB8AC3E}">
        <p14:creationId xmlns:p14="http://schemas.microsoft.com/office/powerpoint/2010/main" val="37310122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0A047D06-AF6C-074B-9852-D540AD6A2DD3}"/>
              </a:ext>
            </a:extLst>
          </p:cNvPr>
          <p:cNvSpPr>
            <a:spLocks noGrp="1"/>
          </p:cNvSpPr>
          <p:nvPr>
            <p:ph type="dt" sz="half" idx="10"/>
          </p:nvPr>
        </p:nvSpPr>
        <p:spPr/>
        <p:txBody>
          <a:bodyPr/>
          <a:lstStyle/>
          <a:p>
            <a:r>
              <a:rPr lang="de-DE"/>
              <a:t>23.10.2023</a:t>
            </a:r>
          </a:p>
        </p:txBody>
      </p:sp>
      <p:sp>
        <p:nvSpPr>
          <p:cNvPr id="3" name="Fußzeilenplatzhalter 2">
            <a:extLst>
              <a:ext uri="{FF2B5EF4-FFF2-40B4-BE49-F238E27FC236}">
                <a16:creationId xmlns:a16="http://schemas.microsoft.com/office/drawing/2014/main" id="{60F1BF4F-424E-F447-BAD4-21D8A68ABC92}"/>
              </a:ext>
            </a:extLst>
          </p:cNvPr>
          <p:cNvSpPr>
            <a:spLocks noGrp="1"/>
          </p:cNvSpPr>
          <p:nvPr>
            <p:ph type="ftr" sz="quarter" idx="11"/>
          </p:nvPr>
        </p:nvSpPr>
        <p:spPr/>
        <p:txBody>
          <a:bodyPr/>
          <a:lstStyle/>
          <a:p>
            <a:r>
              <a:rPr lang="de-DE"/>
              <a:t>agree.d-Workshop: Fit for 55: Förderung Erneuerbarer und Dekarbonisierung Gebäudesektor</a:t>
            </a:r>
            <a:endParaRPr lang="de-DE" dirty="0"/>
          </a:p>
        </p:txBody>
      </p:sp>
      <p:sp>
        <p:nvSpPr>
          <p:cNvPr id="4" name="Foliennummernplatzhalter 3">
            <a:extLst>
              <a:ext uri="{FF2B5EF4-FFF2-40B4-BE49-F238E27FC236}">
                <a16:creationId xmlns:a16="http://schemas.microsoft.com/office/drawing/2014/main" id="{4FB87536-842A-0F48-BAED-0E5CC416366B}"/>
              </a:ext>
            </a:extLst>
          </p:cNvPr>
          <p:cNvSpPr>
            <a:spLocks noGrp="1"/>
          </p:cNvSpPr>
          <p:nvPr>
            <p:ph type="sldNum" sz="quarter" idx="12"/>
          </p:nvPr>
        </p:nvSpPr>
        <p:spPr/>
        <p:txBody>
          <a:bodyPr/>
          <a:lstStyle/>
          <a:p>
            <a:fld id="{BB5D5A41-9DD1-F24E-9E26-15668BB14167}" type="slidenum">
              <a:rPr lang="de-DE" smtClean="0"/>
              <a:t>15</a:t>
            </a:fld>
            <a:endParaRPr lang="de-DE"/>
          </a:p>
        </p:txBody>
      </p:sp>
    </p:spTree>
    <p:extLst>
      <p:ext uri="{BB962C8B-B14F-4D97-AF65-F5344CB8AC3E}">
        <p14:creationId xmlns:p14="http://schemas.microsoft.com/office/powerpoint/2010/main" val="39155666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7365E56D-34C7-5143-BA0B-C59301762A85}"/>
              </a:ext>
            </a:extLst>
          </p:cNvPr>
          <p:cNvSpPr>
            <a:spLocks noGrp="1"/>
          </p:cNvSpPr>
          <p:nvPr>
            <p:ph type="dt" sz="half" idx="10"/>
          </p:nvPr>
        </p:nvSpPr>
        <p:spPr/>
        <p:txBody>
          <a:bodyPr/>
          <a:lstStyle/>
          <a:p>
            <a:r>
              <a:rPr lang="de-DE"/>
              <a:t>23.10.2023</a:t>
            </a:r>
            <a:endParaRPr lang="de-DE" dirty="0"/>
          </a:p>
        </p:txBody>
      </p:sp>
      <p:sp>
        <p:nvSpPr>
          <p:cNvPr id="3" name="Fußzeilenplatzhalter 2">
            <a:extLst>
              <a:ext uri="{FF2B5EF4-FFF2-40B4-BE49-F238E27FC236}">
                <a16:creationId xmlns:a16="http://schemas.microsoft.com/office/drawing/2014/main" id="{C628AAD7-F5B5-B645-B509-9ACC738242B7}"/>
              </a:ext>
            </a:extLst>
          </p:cNvPr>
          <p:cNvSpPr>
            <a:spLocks noGrp="1"/>
          </p:cNvSpPr>
          <p:nvPr>
            <p:ph type="ftr" sz="quarter" idx="11"/>
          </p:nvPr>
        </p:nvSpPr>
        <p:spPr/>
        <p:txBody>
          <a:bodyPr/>
          <a:lstStyle/>
          <a:p>
            <a:r>
              <a:rPr lang="de-DE"/>
              <a:t>agree.d-Workshop: Fit for 55: Förderung Erneuerbarer und Dekarbonisierung Gebäudesektor</a:t>
            </a:r>
            <a:endParaRPr lang="de-DE" dirty="0"/>
          </a:p>
        </p:txBody>
      </p:sp>
      <p:sp>
        <p:nvSpPr>
          <p:cNvPr id="4" name="Foliennummernplatzhalter 3">
            <a:extLst>
              <a:ext uri="{FF2B5EF4-FFF2-40B4-BE49-F238E27FC236}">
                <a16:creationId xmlns:a16="http://schemas.microsoft.com/office/drawing/2014/main" id="{5499588B-D671-6C46-A79F-158CDFCF66B3}"/>
              </a:ext>
            </a:extLst>
          </p:cNvPr>
          <p:cNvSpPr>
            <a:spLocks noGrp="1"/>
          </p:cNvSpPr>
          <p:nvPr>
            <p:ph type="sldNum" sz="quarter" idx="12"/>
          </p:nvPr>
        </p:nvSpPr>
        <p:spPr/>
        <p:txBody>
          <a:bodyPr/>
          <a:lstStyle/>
          <a:p>
            <a:fld id="{BB5D5A41-9DD1-F24E-9E26-15668BB14167}" type="slidenum">
              <a:rPr lang="de-DE" smtClean="0"/>
              <a:pPr/>
              <a:t>16</a:t>
            </a:fld>
            <a:endParaRPr lang="de-DE" dirty="0"/>
          </a:p>
        </p:txBody>
      </p:sp>
    </p:spTree>
    <p:extLst>
      <p:ext uri="{BB962C8B-B14F-4D97-AF65-F5344CB8AC3E}">
        <p14:creationId xmlns:p14="http://schemas.microsoft.com/office/powerpoint/2010/main" val="2749652798"/>
      </p:ext>
    </p:extLst>
  </p:cSld>
  <p:clrMapOvr>
    <a:masterClrMapping/>
  </p:clrMapOvr>
</p:sld>
</file>

<file path=ppt/theme/theme1.xml><?xml version="1.0" encoding="utf-8"?>
<a:theme xmlns:a="http://schemas.openxmlformats.org/drawingml/2006/main" name="Office">
  <a:themeElements>
    <a:clrScheme name="SUER-bunt">
      <a:dk1>
        <a:srgbClr val="000000"/>
      </a:dk1>
      <a:lt1>
        <a:srgbClr val="FFFFFF"/>
      </a:lt1>
      <a:dk2>
        <a:srgbClr val="0095D6"/>
      </a:dk2>
      <a:lt2>
        <a:srgbClr val="FFFFFF"/>
      </a:lt2>
      <a:accent1>
        <a:srgbClr val="0095D6"/>
      </a:accent1>
      <a:accent2>
        <a:srgbClr val="002758"/>
      </a:accent2>
      <a:accent3>
        <a:srgbClr val="89BC24"/>
      </a:accent3>
      <a:accent4>
        <a:srgbClr val="458D3A"/>
      </a:accent4>
      <a:accent5>
        <a:srgbClr val="F6D34D"/>
      </a:accent5>
      <a:accent6>
        <a:srgbClr val="E96852"/>
      </a:accent6>
      <a:hlink>
        <a:srgbClr val="002758"/>
      </a:hlink>
      <a:folHlink>
        <a:srgbClr val="B5C3CC"/>
      </a:folHlink>
    </a:clrScheme>
    <a:fontScheme name="Benutzerdefiniert 2">
      <a:majorFont>
        <a:latin typeface="Montserrat"/>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10322-SUER-PPT-Vorlage" id="{BD7A489C-BFCC-9842-90DB-49B630EB9717}" vid="{FFA870F5-91EE-2C4C-AE49-014795863CC1}"/>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210322-SUER-PPT-Vorlage</Template>
  <TotalTime>0</TotalTime>
  <Words>934</Words>
  <Application>Microsoft Office PowerPoint</Application>
  <PresentationFormat>Breitbild</PresentationFormat>
  <Paragraphs>164</Paragraphs>
  <Slides>16</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16</vt:i4>
      </vt:variant>
    </vt:vector>
  </HeadingPairs>
  <TitlesOfParts>
    <vt:vector size="21" baseType="lpstr">
      <vt:lpstr>Calibri</vt:lpstr>
      <vt:lpstr>Montserrat</vt:lpstr>
      <vt:lpstr>Arial</vt:lpstr>
      <vt:lpstr>Systemschrift Normal</vt:lpstr>
      <vt:lpstr>Office</vt:lpstr>
      <vt:lpstr>Umsetzung des European Green Deal</vt:lpstr>
      <vt:lpstr>Agenda unseres heutigen Workshops</vt:lpstr>
      <vt:lpstr>Projekt „Auswirkungen des EU Green Deal auf das Klimaschutz- und Energierecht in Deutschland“</vt:lpstr>
      <vt:lpstr>PowerPoint-Präsentation</vt:lpstr>
      <vt:lpstr>Wo stehen wir? </vt:lpstr>
      <vt:lpstr>Abgeschlossene Gesetzgebungsverfahren „EU Green Deal“</vt:lpstr>
      <vt:lpstr>Wie geht es weiter?</vt:lpstr>
      <vt:lpstr>In den nächsten Jahren zwei parallel laufende Prozesse</vt:lpstr>
      <vt:lpstr>Unser heutiges Programm</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Stiftung Umweltenergierecht</dc:title>
  <dc:creator>Elisabeth Kranz</dc:creator>
  <cp:lastModifiedBy>Fabian Pause</cp:lastModifiedBy>
  <cp:revision>72</cp:revision>
  <cp:lastPrinted>2024-10-23T06:01:27Z</cp:lastPrinted>
  <dcterms:created xsi:type="dcterms:W3CDTF">2021-03-22T16:10:43Z</dcterms:created>
  <dcterms:modified xsi:type="dcterms:W3CDTF">2024-10-23T06:20:42Z</dcterms:modified>
</cp:coreProperties>
</file>